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4" r:id="rId3"/>
    <p:sldId id="2076136967" r:id="rId4"/>
    <p:sldId id="2076136969" r:id="rId5"/>
    <p:sldId id="2076136801" r:id="rId6"/>
    <p:sldId id="2076136972" r:id="rId7"/>
    <p:sldId id="2076136974" r:id="rId8"/>
    <p:sldId id="2076136970" r:id="rId9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FE8"/>
    <a:srgbClr val="5E17EB"/>
    <a:srgbClr val="DFD8F7"/>
    <a:srgbClr val="4A0851"/>
    <a:srgbClr val="552B67"/>
    <a:srgbClr val="F6D063"/>
    <a:srgbClr val="FF3654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38"/>
    <p:restoredTop sz="86411"/>
  </p:normalViewPr>
  <p:slideViewPr>
    <p:cSldViewPr snapToGrid="0" snapToObjects="1">
      <p:cViewPr varScale="1">
        <p:scale>
          <a:sx n="88" d="100"/>
          <a:sy n="88" d="100"/>
        </p:scale>
        <p:origin x="2840" y="22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6/6/22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6/6/22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1" y="6435969"/>
            <a:ext cx="14700738" cy="6009784"/>
          </a:xfrm>
        </p:spPr>
        <p:txBody>
          <a:bodyPr anchor="t" anchorCtr="0">
            <a:noAutofit/>
          </a:bodyPr>
          <a:lstStyle>
            <a:lvl1pPr algn="l">
              <a:defRPr sz="12000" b="1" i="0">
                <a:solidFill>
                  <a:srgbClr val="5E17E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952B62-F401-453C-9449-AB368F6E79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7371"/>
            <a:ext cx="5015907" cy="21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184D1043-0D62-46E7-A32B-95BCA1208561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2">
            <a:extLst>
              <a:ext uri="{FF2B5EF4-FFF2-40B4-BE49-F238E27FC236}">
                <a16:creationId xmlns:a16="http://schemas.microsoft.com/office/drawing/2014/main" id="{AD1FC17A-B193-4F08-861E-AAD2B40ACC68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98A9F20A-BBA8-4E7D-B9E7-92EF2811A5B3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0375557" y="5461688"/>
            <a:ext cx="12190412" cy="31756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Thanks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join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see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9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soon</a:t>
            </a:r>
            <a:r>
              <a:rPr lang="es-ES" sz="9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!</a:t>
            </a:r>
            <a:endParaRPr lang="es-ES" sz="19900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84CF00AA-BC54-475F-B13C-78AE71035289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3210C-E9EC-494B-96B3-ADD6A55E26B9}"/>
              </a:ext>
            </a:extLst>
          </p:cNvPr>
          <p:cNvSpPr/>
          <p:nvPr userDrawn="1"/>
        </p:nvSpPr>
        <p:spPr>
          <a:xfrm>
            <a:off x="0" y="0"/>
            <a:ext cx="7767188" cy="13716000"/>
          </a:xfrm>
          <a:prstGeom prst="rect">
            <a:avLst/>
          </a:prstGeom>
          <a:solidFill>
            <a:srgbClr val="5E17EB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DBD6CB-F52E-43DA-B759-C86E1693449E}"/>
              </a:ext>
            </a:extLst>
          </p:cNvPr>
          <p:cNvSpPr txBox="1"/>
          <p:nvPr userDrawn="1"/>
        </p:nvSpPr>
        <p:spPr>
          <a:xfrm>
            <a:off x="-937944" y="609663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49" y="995082"/>
            <a:ext cx="22035606" cy="1107996"/>
          </a:xfrm>
        </p:spPr>
        <p:txBody>
          <a:bodyPr/>
          <a:lstStyle>
            <a:lvl1pPr>
              <a:defRPr sz="7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8326" y="12912918"/>
            <a:ext cx="22048941" cy="21570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                                                                                 					   	    	                                    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09573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5E1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C6D447-762B-4971-B98C-3FC2564B6D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7" y="2818179"/>
            <a:ext cx="1459433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EAF17-C4E9-4AF3-A013-0B03923ABAB4}"/>
              </a:ext>
            </a:extLst>
          </p:cNvPr>
          <p:cNvSpPr/>
          <p:nvPr userDrawn="1"/>
        </p:nvSpPr>
        <p:spPr>
          <a:xfrm>
            <a:off x="0" y="0"/>
            <a:ext cx="11992708" cy="13716000"/>
          </a:xfrm>
          <a:prstGeom prst="rect">
            <a:avLst/>
          </a:prstGeom>
          <a:solidFill>
            <a:srgbClr val="5E17EB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D6D60B-86CD-4DD3-8C3C-492C59B1E9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4695" y="2842844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D935016E-E139-4167-A478-65F4D5A1D096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16D64CA2-792D-4FAF-9442-B86F7831DDED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C8C7B644-5F4B-44EF-A496-700723CC7332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1DACBCB3-E93B-4CA5-B3DF-0564519F2545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2" r:id="rId3"/>
    <p:sldLayoutId id="2147483690" r:id="rId4"/>
    <p:sldLayoutId id="2147483683" r:id="rId5"/>
    <p:sldLayoutId id="2147483687" r:id="rId6"/>
    <p:sldLayoutId id="2147483685" r:id="rId7"/>
    <p:sldLayoutId id="2147483688" r:id="rId8"/>
    <p:sldLayoutId id="2147483686" r:id="rId9"/>
    <p:sldLayoutId id="2147483678" r:id="rId10"/>
    <p:sldLayoutId id="2147483679" r:id="rId11"/>
    <p:sldLayoutId id="2147483674" r:id="rId12"/>
    <p:sldLayoutId id="2147483689" r:id="rId13"/>
    <p:sldLayoutId id="2147483692" r:id="rId14"/>
    <p:sldLayoutId id="2147483694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DanJSiegel" TargetMode="External"/><Relationship Id="rId3" Type="http://schemas.openxmlformats.org/officeDocument/2006/relationships/hyperlink" Target="https://twitter.com/jfversluis" TargetMode="External"/><Relationship Id="rId7" Type="http://schemas.openxmlformats.org/officeDocument/2006/relationships/hyperlink" Target="https://twitter.com/igal_fs" TargetMode="External"/><Relationship Id="rId2" Type="http://schemas.openxmlformats.org/officeDocument/2006/relationships/hyperlink" Target="https://time.is/GMT+2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jesulink2514" TargetMode="External"/><Relationship Id="rId5" Type="http://schemas.openxmlformats.org/officeDocument/2006/relationships/hyperlink" Target="https://twitter.com/pj_souz" TargetMode="External"/><Relationship Id="rId4" Type="http://schemas.openxmlformats.org/officeDocument/2006/relationships/hyperlink" Target="https://twitter.com/jorgedcresp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0800" dirty="0" err="1"/>
              <a:t>Welcome</a:t>
            </a:r>
            <a:r>
              <a:rPr lang="es-ES" sz="20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olución de comunidades .NET en Sevilla, nace SevillaDotNet | Javier  Suárez | Blog">
            <a:extLst>
              <a:ext uri="{FF2B5EF4-FFF2-40B4-BE49-F238E27FC236}">
                <a16:creationId xmlns:a16="http://schemas.microsoft.com/office/drawing/2014/main" id="{48D7486B-62D4-A27D-78A8-F5BA7664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10162230"/>
            <a:ext cx="3560762" cy="35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 - Aqiveo">
            <a:extLst>
              <a:ext uri="{FF2B5EF4-FFF2-40B4-BE49-F238E27FC236}">
                <a16:creationId xmlns:a16="http://schemas.microsoft.com/office/drawing/2014/main" id="{625ED4D6-D686-DE20-859E-3B6C4584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00" y="11264900"/>
            <a:ext cx="5380074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in Concepts | Rediscover the meaning of technology">
            <a:extLst>
              <a:ext uri="{FF2B5EF4-FFF2-40B4-BE49-F238E27FC236}">
                <a16:creationId xmlns:a16="http://schemas.microsoft.com/office/drawing/2014/main" id="{00674F31-6556-6561-1DC3-3973BBB7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614" y="11258032"/>
            <a:ext cx="3713162" cy="13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DB66-6441-4EC4-9E94-43033C2E1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1532" y="5778723"/>
            <a:ext cx="18335006" cy="2172121"/>
          </a:xfrm>
        </p:spPr>
        <p:txBody>
          <a:bodyPr/>
          <a:lstStyle/>
          <a:p>
            <a:r>
              <a:rPr lang="en-US" sz="14115" dirty="0" err="1">
                <a:latin typeface="Segoe UI Semibold"/>
                <a:cs typeface="Segoe UI Semibold"/>
              </a:rPr>
              <a:t>MauiFest</a:t>
            </a:r>
            <a:r>
              <a:rPr lang="en-US" sz="14115" dirty="0">
                <a:latin typeface="Segoe UI Semibold"/>
                <a:cs typeface="Segoe UI Semibold"/>
              </a:rPr>
              <a:t> 2022</a:t>
            </a:r>
            <a:endParaRPr lang="en-US" sz="14013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48337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C7E2FE-E4FC-3046-9CD4-4F9D2CB13E90}"/>
              </a:ext>
            </a:extLst>
          </p:cNvPr>
          <p:cNvSpPr txBox="1"/>
          <p:nvPr/>
        </p:nvSpPr>
        <p:spPr>
          <a:xfrm>
            <a:off x="1690800" y="9674939"/>
            <a:ext cx="21732977" cy="2289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4000" b="1" i="0" dirty="0" err="1">
                <a:solidFill>
                  <a:srgbClr val="24292F"/>
                </a:solidFill>
                <a:effectLst/>
                <a:latin typeface="-apple-system"/>
              </a:rPr>
              <a:t>MauiFest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 2022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is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a free online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community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event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celebrate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s-ES" sz="4000" b="1" i="0" dirty="0" err="1">
                <a:solidFill>
                  <a:srgbClr val="24292F"/>
                </a:solidFill>
                <a:effectLst/>
                <a:latin typeface="-apple-system"/>
              </a:rPr>
              <a:t>launch</a:t>
            </a:r>
            <a:r>
              <a:rPr lang="es-ES" sz="4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1" i="0" dirty="0" err="1">
                <a:solidFill>
                  <a:srgbClr val="24292F"/>
                </a:solidFill>
                <a:effectLst/>
                <a:latin typeface="-apple-system"/>
              </a:rPr>
              <a:t>of</a:t>
            </a:r>
            <a:r>
              <a:rPr lang="es-ES" sz="4000" b="1" i="0" dirty="0">
                <a:solidFill>
                  <a:srgbClr val="24292F"/>
                </a:solidFill>
                <a:effectLst/>
                <a:latin typeface="-apple-system"/>
              </a:rPr>
              <a:t> .NET MAUI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Is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an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event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with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several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technical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sessions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related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development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of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cross-platform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applications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sz="4000" b="0" i="0" dirty="0" err="1">
                <a:solidFill>
                  <a:srgbClr val="24292F"/>
                </a:solidFill>
                <a:effectLst/>
                <a:latin typeface="-apple-system"/>
              </a:rPr>
              <a:t>with</a:t>
            </a:r>
            <a:r>
              <a:rPr lang="es-ES" sz="4000" b="0" i="0" dirty="0">
                <a:solidFill>
                  <a:srgbClr val="24292F"/>
                </a:solidFill>
                <a:effectLst/>
                <a:latin typeface="-apple-system"/>
              </a:rPr>
              <a:t> .NET MAUI.</a:t>
            </a:r>
            <a:endParaRPr lang="es-ES" sz="6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59A326E8-23B3-008F-5F07-AC09DB3F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50" y="2908491"/>
            <a:ext cx="14594337" cy="61825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6E20D1-8FE5-6881-120D-124F48123548}"/>
              </a:ext>
            </a:extLst>
          </p:cNvPr>
          <p:cNvSpPr txBox="1"/>
          <p:nvPr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9267091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09010-B767-487B-8834-4AFBB7CE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/>
                <a:cs typeface="Segoe UI Semibold"/>
              </a:rPr>
              <a:t>.NET MAUI</a:t>
            </a:r>
            <a:endParaRPr lang="en-US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265461-F19D-43FD-B026-2FF8AE442CE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859480" y="2997593"/>
            <a:ext cx="9985156" cy="4476277"/>
          </a:xfrm>
        </p:spPr>
        <p:txBody>
          <a:bodyPr vert="horz" wrap="square" lIns="292549" tIns="182842" rIns="292549" bIns="182842" rtlCol="0" anchor="t">
            <a:spAutoFit/>
          </a:bodyPr>
          <a:lstStyle/>
          <a:p>
            <a:pPr marL="0" indent="0">
              <a:buNone/>
            </a:pPr>
            <a:r>
              <a:rPr lang="en-US" sz="3530" dirty="0">
                <a:cs typeface="Segoe UI"/>
              </a:rPr>
              <a:t>SDK-style projects</a:t>
            </a:r>
          </a:p>
          <a:p>
            <a:pPr marL="0" indent="0">
              <a:buNone/>
            </a:pPr>
            <a:r>
              <a:rPr lang="en-US" sz="3530" dirty="0">
                <a:cs typeface="Segoe UI"/>
              </a:rPr>
              <a:t>Single-headed project</a:t>
            </a:r>
          </a:p>
          <a:p>
            <a:pPr marL="0" indent="0">
              <a:buNone/>
            </a:pPr>
            <a:r>
              <a:rPr lang="en-US" sz="3530" dirty="0">
                <a:cs typeface="Segoe UI"/>
              </a:rPr>
              <a:t>CLI support</a:t>
            </a:r>
            <a:endParaRPr lang="en-US" sz="3530" dirty="0"/>
          </a:p>
          <a:p>
            <a:pPr marL="0" indent="0">
              <a:buNone/>
            </a:pPr>
            <a:r>
              <a:rPr lang="en-US" sz="3530" dirty="0">
                <a:cs typeface="Segoe UI"/>
              </a:rPr>
              <a:t>.NET 6 BCL</a:t>
            </a:r>
          </a:p>
          <a:p>
            <a:pPr marL="0" indent="0">
              <a:buNone/>
            </a:pPr>
            <a:r>
              <a:rPr lang="en-US" sz="3530" dirty="0">
                <a:cs typeface="Segoe UI"/>
              </a:rPr>
              <a:t>Multi-paradigm</a:t>
            </a:r>
          </a:p>
          <a:p>
            <a:pPr marL="695821" indent="-472326"/>
            <a:r>
              <a:rPr lang="en-US" sz="2744" dirty="0">
                <a:latin typeface="Segoe UI"/>
                <a:cs typeface="Segoe UI"/>
              </a:rPr>
              <a:t>XAML markup &amp; C# UI supported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A9897-6730-462A-A0FB-FAC52EB902D1}"/>
              </a:ext>
            </a:extLst>
          </p:cNvPr>
          <p:cNvSpPr txBox="1"/>
          <p:nvPr/>
        </p:nvSpPr>
        <p:spPr>
          <a:xfrm>
            <a:off x="2974257" y="6405652"/>
            <a:ext cx="7132918" cy="1328653"/>
          </a:xfrm>
          <a:prstGeom prst="rect">
            <a:avLst/>
          </a:prstGeom>
          <a:solidFill>
            <a:schemeClr val="accent1"/>
          </a:solidFill>
        </p:spPr>
        <p:txBody>
          <a:bodyPr wrap="square" lIns="477925" tIns="382337" rIns="477925" bIns="38233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7607">
              <a:defRPr/>
            </a:pPr>
            <a:endParaRPr lang="en-US" sz="2666" b="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F12F5-E289-475F-8785-C68FE1FCA2C9}"/>
              </a:ext>
            </a:extLst>
          </p:cNvPr>
          <p:cNvSpPr/>
          <p:nvPr/>
        </p:nvSpPr>
        <p:spPr bwMode="auto">
          <a:xfrm>
            <a:off x="2776472" y="3889108"/>
            <a:ext cx="2345057" cy="38933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684" tIns="292549" rIns="365684" bIns="2925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644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9BA511-F11C-43EE-A2CF-F6FA89E4A545}"/>
              </a:ext>
            </a:extLst>
          </p:cNvPr>
          <p:cNvGrpSpPr/>
          <p:nvPr/>
        </p:nvGrpSpPr>
        <p:grpSpPr>
          <a:xfrm>
            <a:off x="4176208" y="3371429"/>
            <a:ext cx="4854004" cy="2817297"/>
            <a:chOff x="8111953" y="2017047"/>
            <a:chExt cx="2427505" cy="1408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F74018-FA88-4762-B5BF-EDDD6851FE55}"/>
                </a:ext>
              </a:extLst>
            </p:cNvPr>
            <p:cNvSpPr/>
            <p:nvPr/>
          </p:nvSpPr>
          <p:spPr bwMode="auto">
            <a:xfrm>
              <a:off x="8497202" y="2017047"/>
              <a:ext cx="848639" cy="14089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684" tIns="292549" rIns="365684" bIns="29254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644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0B76F9-349C-416F-A610-DFBFA65AEB43}"/>
                </a:ext>
              </a:extLst>
            </p:cNvPr>
            <p:cNvSpPr txBox="1"/>
            <p:nvPr/>
          </p:nvSpPr>
          <p:spPr>
            <a:xfrm>
              <a:off x="8111953" y="2094694"/>
              <a:ext cx="1083178" cy="180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828359">
                <a:lnSpc>
                  <a:spcPct val="90000"/>
                </a:lnSpc>
                <a:spcAft>
                  <a:spcPts val="1200"/>
                </a:spcAft>
                <a:defRPr/>
              </a:pPr>
              <a:r>
                <a:rPr lang="en-US" sz="2600">
                  <a:latin typeface="Segoe UI Semibold" panose="020B0702040204020203" pitchFamily="34" charset="0"/>
                </a:rPr>
                <a:t>DESKTOP</a:t>
              </a:r>
            </a:p>
          </p:txBody>
        </p:sp>
        <p:grpSp>
          <p:nvGrpSpPr>
            <p:cNvPr id="13" name="monitor 1" descr="monitor, desktop">
              <a:extLst>
                <a:ext uri="{FF2B5EF4-FFF2-40B4-BE49-F238E27FC236}">
                  <a16:creationId xmlns:a16="http://schemas.microsoft.com/office/drawing/2014/main" id="{2F682742-257F-4440-89D5-DC55C4538BFF}"/>
                </a:ext>
              </a:extLst>
            </p:cNvPr>
            <p:cNvGrpSpPr/>
            <p:nvPr/>
          </p:nvGrpSpPr>
          <p:grpSpPr>
            <a:xfrm>
              <a:off x="8118713" y="2438284"/>
              <a:ext cx="1128359" cy="919564"/>
              <a:chOff x="4233864" y="1827214"/>
              <a:chExt cx="403225" cy="328613"/>
            </a:xfrm>
          </p:grpSpPr>
          <p:sp>
            <p:nvSpPr>
              <p:cNvPr id="20" name="Freeform 53">
                <a:extLst>
                  <a:ext uri="{FF2B5EF4-FFF2-40B4-BE49-F238E27FC236}">
                    <a16:creationId xmlns:a16="http://schemas.microsoft.com/office/drawing/2014/main" id="{ABF1F185-E43D-4259-9E88-B9E0FFAD0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403225" cy="246063"/>
              </a:xfrm>
              <a:custGeom>
                <a:avLst/>
                <a:gdLst>
                  <a:gd name="T0" fmla="*/ 0 w 240"/>
                  <a:gd name="T1" fmla="*/ 11 h 147"/>
                  <a:gd name="T2" fmla="*/ 0 w 240"/>
                  <a:gd name="T3" fmla="*/ 137 h 147"/>
                  <a:gd name="T4" fmla="*/ 11 w 240"/>
                  <a:gd name="T5" fmla="*/ 147 h 147"/>
                  <a:gd name="T6" fmla="*/ 230 w 240"/>
                  <a:gd name="T7" fmla="*/ 147 h 147"/>
                  <a:gd name="T8" fmla="*/ 240 w 240"/>
                  <a:gd name="T9" fmla="*/ 137 h 147"/>
                  <a:gd name="T10" fmla="*/ 240 w 240"/>
                  <a:gd name="T11" fmla="*/ 11 h 147"/>
                  <a:gd name="T12" fmla="*/ 230 w 240"/>
                  <a:gd name="T13" fmla="*/ 0 h 147"/>
                  <a:gd name="T14" fmla="*/ 11 w 240"/>
                  <a:gd name="T15" fmla="*/ 0 h 147"/>
                  <a:gd name="T16" fmla="*/ 0 w 240"/>
                  <a:gd name="T17" fmla="*/ 1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147">
                    <a:moveTo>
                      <a:pt x="0" y="11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2"/>
                      <a:pt x="5" y="147"/>
                      <a:pt x="11" y="147"/>
                    </a:cubicBezTo>
                    <a:cubicBezTo>
                      <a:pt x="230" y="147"/>
                      <a:pt x="230" y="147"/>
                      <a:pt x="230" y="147"/>
                    </a:cubicBezTo>
                    <a:cubicBezTo>
                      <a:pt x="236" y="147"/>
                      <a:pt x="240" y="142"/>
                      <a:pt x="240" y="137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0" y="5"/>
                      <a:pt x="236" y="0"/>
                      <a:pt x="23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1" name="Freeform 54">
                <a:extLst>
                  <a:ext uri="{FF2B5EF4-FFF2-40B4-BE49-F238E27FC236}">
                    <a16:creationId xmlns:a16="http://schemas.microsoft.com/office/drawing/2014/main" id="{B500E180-6E11-4CCE-A83E-7E02182E5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2011364"/>
                <a:ext cx="403225" cy="144463"/>
              </a:xfrm>
              <a:custGeom>
                <a:avLst/>
                <a:gdLst>
                  <a:gd name="T0" fmla="*/ 0 w 240"/>
                  <a:gd name="T1" fmla="*/ 0 h 86"/>
                  <a:gd name="T2" fmla="*/ 0 w 240"/>
                  <a:gd name="T3" fmla="*/ 27 h 86"/>
                  <a:gd name="T4" fmla="*/ 11 w 240"/>
                  <a:gd name="T5" fmla="*/ 37 h 86"/>
                  <a:gd name="T6" fmla="*/ 115 w 240"/>
                  <a:gd name="T7" fmla="*/ 37 h 86"/>
                  <a:gd name="T8" fmla="*/ 115 w 240"/>
                  <a:gd name="T9" fmla="*/ 74 h 86"/>
                  <a:gd name="T10" fmla="*/ 59 w 240"/>
                  <a:gd name="T11" fmla="*/ 74 h 86"/>
                  <a:gd name="T12" fmla="*/ 59 w 240"/>
                  <a:gd name="T13" fmla="*/ 86 h 86"/>
                  <a:gd name="T14" fmla="*/ 182 w 240"/>
                  <a:gd name="T15" fmla="*/ 86 h 86"/>
                  <a:gd name="T16" fmla="*/ 182 w 240"/>
                  <a:gd name="T17" fmla="*/ 74 h 86"/>
                  <a:gd name="T18" fmla="*/ 126 w 240"/>
                  <a:gd name="T19" fmla="*/ 74 h 86"/>
                  <a:gd name="T20" fmla="*/ 126 w 240"/>
                  <a:gd name="T21" fmla="*/ 37 h 86"/>
                  <a:gd name="T22" fmla="*/ 230 w 240"/>
                  <a:gd name="T23" fmla="*/ 37 h 86"/>
                  <a:gd name="T24" fmla="*/ 240 w 240"/>
                  <a:gd name="T25" fmla="*/ 27 h 86"/>
                  <a:gd name="T26" fmla="*/ 240 w 240"/>
                  <a:gd name="T27" fmla="*/ 0 h 86"/>
                  <a:gd name="T28" fmla="*/ 0 w 240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" h="86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5" y="37"/>
                      <a:pt x="1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182" y="86"/>
                      <a:pt x="182" y="86"/>
                      <a:pt x="182" y="86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26" y="74"/>
                      <a:pt x="126" y="74"/>
                      <a:pt x="126" y="74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230" y="37"/>
                      <a:pt x="230" y="37"/>
                      <a:pt x="230" y="37"/>
                    </a:cubicBezTo>
                    <a:cubicBezTo>
                      <a:pt x="236" y="37"/>
                      <a:pt x="240" y="32"/>
                      <a:pt x="240" y="27"/>
                    </a:cubicBezTo>
                    <a:cubicBezTo>
                      <a:pt x="240" y="0"/>
                      <a:pt x="240" y="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2" name="Freeform 173">
                <a:extLst>
                  <a:ext uri="{FF2B5EF4-FFF2-40B4-BE49-F238E27FC236}">
                    <a16:creationId xmlns:a16="http://schemas.microsoft.com/office/drawing/2014/main" id="{4D901543-F66A-462B-8F30-7B18551A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228600" cy="184150"/>
              </a:xfrm>
              <a:custGeom>
                <a:avLst/>
                <a:gdLst>
                  <a:gd name="T0" fmla="*/ 0 w 136"/>
                  <a:gd name="T1" fmla="*/ 110 h 110"/>
                  <a:gd name="T2" fmla="*/ 27 w 136"/>
                  <a:gd name="T3" fmla="*/ 110 h 110"/>
                  <a:gd name="T4" fmla="*/ 136 w 136"/>
                  <a:gd name="T5" fmla="*/ 0 h 110"/>
                  <a:gd name="T6" fmla="*/ 10 w 136"/>
                  <a:gd name="T7" fmla="*/ 0 h 110"/>
                  <a:gd name="T8" fmla="*/ 0 w 136"/>
                  <a:gd name="T9" fmla="*/ 10 h 110"/>
                  <a:gd name="T10" fmla="*/ 0 w 136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10">
                    <a:moveTo>
                      <a:pt x="0" y="110"/>
                    </a:moveTo>
                    <a:cubicBezTo>
                      <a:pt x="27" y="110"/>
                      <a:pt x="27" y="110"/>
                      <a:pt x="27" y="1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4D9078-09AE-4DC6-8F94-1918252E9AE2}"/>
                </a:ext>
              </a:extLst>
            </p:cNvPr>
            <p:cNvSpPr txBox="1"/>
            <p:nvPr/>
          </p:nvSpPr>
          <p:spPr>
            <a:xfrm>
              <a:off x="9853528" y="2094964"/>
              <a:ext cx="685930" cy="180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1828359">
                <a:lnSpc>
                  <a:spcPct val="90000"/>
                </a:lnSpc>
                <a:spcAft>
                  <a:spcPts val="1200"/>
                </a:spcAft>
                <a:defRPr/>
              </a:pPr>
              <a:r>
                <a:rPr lang="en-US" sz="2600">
                  <a:latin typeface="Segoe UI Semibold" panose="020B0702040204020203" pitchFamily="34" charset="0"/>
                </a:rPr>
                <a:t>MOBILE</a:t>
              </a:r>
            </a:p>
          </p:txBody>
        </p:sp>
        <p:grpSp>
          <p:nvGrpSpPr>
            <p:cNvPr id="15" name="phone" descr="phone">
              <a:extLst>
                <a:ext uri="{FF2B5EF4-FFF2-40B4-BE49-F238E27FC236}">
                  <a16:creationId xmlns:a16="http://schemas.microsoft.com/office/drawing/2014/main" id="{2D6C4FA8-360D-45BA-8882-FFF45CA9525A}"/>
                </a:ext>
              </a:extLst>
            </p:cNvPr>
            <p:cNvGrpSpPr/>
            <p:nvPr/>
          </p:nvGrpSpPr>
          <p:grpSpPr>
            <a:xfrm>
              <a:off x="9911605" y="2438291"/>
              <a:ext cx="557122" cy="921857"/>
              <a:chOff x="7648576" y="1841501"/>
              <a:chExt cx="177806" cy="301625"/>
            </a:xfrm>
          </p:grpSpPr>
          <p:sp>
            <p:nvSpPr>
              <p:cNvPr id="16" name="Freeform 48">
                <a:extLst>
                  <a:ext uri="{FF2B5EF4-FFF2-40B4-BE49-F238E27FC236}">
                    <a16:creationId xmlns:a16="http://schemas.microsoft.com/office/drawing/2014/main" id="{9B23AAF6-9487-41C6-8DC1-4C14172F5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51051"/>
                <a:ext cx="177800" cy="92075"/>
              </a:xfrm>
              <a:custGeom>
                <a:avLst/>
                <a:gdLst>
                  <a:gd name="T0" fmla="*/ 53 w 106"/>
                  <a:gd name="T1" fmla="*/ 0 h 54"/>
                  <a:gd name="T2" fmla="*/ 0 w 106"/>
                  <a:gd name="T3" fmla="*/ 16 h 54"/>
                  <a:gd name="T4" fmla="*/ 0 w 106"/>
                  <a:gd name="T5" fmla="*/ 44 h 54"/>
                  <a:gd name="T6" fmla="*/ 9 w 106"/>
                  <a:gd name="T7" fmla="*/ 54 h 54"/>
                  <a:gd name="T8" fmla="*/ 96 w 106"/>
                  <a:gd name="T9" fmla="*/ 54 h 54"/>
                  <a:gd name="T10" fmla="*/ 106 w 106"/>
                  <a:gd name="T11" fmla="*/ 44 h 54"/>
                  <a:gd name="T12" fmla="*/ 106 w 106"/>
                  <a:gd name="T13" fmla="*/ 16 h 54"/>
                  <a:gd name="T14" fmla="*/ 53 w 106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54">
                    <a:moveTo>
                      <a:pt x="53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4"/>
                      <a:pt x="9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102" y="54"/>
                      <a:pt x="106" y="49"/>
                      <a:pt x="106" y="44"/>
                    </a:cubicBezTo>
                    <a:cubicBezTo>
                      <a:pt x="106" y="16"/>
                      <a:pt x="106" y="16"/>
                      <a:pt x="106" y="1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1BAACD-C7C4-49B6-B8D6-EA2007547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2100264"/>
                <a:ext cx="33338" cy="19050"/>
              </a:xfrm>
              <a:prstGeom prst="rect">
                <a:avLst/>
              </a:prstGeom>
              <a:solidFill>
                <a:srgbClr val="4FE4FF"/>
              </a:solidFill>
              <a:ln>
                <a:noFill/>
              </a:ln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" name="Freeform 50">
                <a:extLst>
                  <a:ext uri="{FF2B5EF4-FFF2-40B4-BE49-F238E27FC236}">
                    <a16:creationId xmlns:a16="http://schemas.microsoft.com/office/drawing/2014/main" id="{3BA7568A-896B-4C53-99E9-181A5EA8F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82" y="1841501"/>
                <a:ext cx="177800" cy="236538"/>
              </a:xfrm>
              <a:custGeom>
                <a:avLst/>
                <a:gdLst>
                  <a:gd name="T0" fmla="*/ 96 w 106"/>
                  <a:gd name="T1" fmla="*/ 0 h 141"/>
                  <a:gd name="T2" fmla="*/ 9 w 106"/>
                  <a:gd name="T3" fmla="*/ 0 h 141"/>
                  <a:gd name="T4" fmla="*/ 0 w 106"/>
                  <a:gd name="T5" fmla="*/ 9 h 141"/>
                  <a:gd name="T6" fmla="*/ 0 w 106"/>
                  <a:gd name="T7" fmla="*/ 140 h 141"/>
                  <a:gd name="T8" fmla="*/ 106 w 106"/>
                  <a:gd name="T9" fmla="*/ 141 h 141"/>
                  <a:gd name="T10" fmla="*/ 106 w 106"/>
                  <a:gd name="T11" fmla="*/ 9 h 141"/>
                  <a:gd name="T12" fmla="*/ 96 w 106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1">
                    <a:moveTo>
                      <a:pt x="9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4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9" name="Freeform 175">
                <a:extLst>
                  <a:ext uri="{FF2B5EF4-FFF2-40B4-BE49-F238E27FC236}">
                    <a16:creationId xmlns:a16="http://schemas.microsoft.com/office/drawing/2014/main" id="{484E0B39-BCBA-4617-A721-11BEBB1A9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4950"/>
              </a:xfrm>
              <a:custGeom>
                <a:avLst/>
                <a:gdLst>
                  <a:gd name="T0" fmla="*/ 106 w 106"/>
                  <a:gd name="T1" fmla="*/ 9 h 140"/>
                  <a:gd name="T2" fmla="*/ 96 w 106"/>
                  <a:gd name="T3" fmla="*/ 0 h 140"/>
                  <a:gd name="T4" fmla="*/ 9 w 106"/>
                  <a:gd name="T5" fmla="*/ 0 h 140"/>
                  <a:gd name="T6" fmla="*/ 0 w 106"/>
                  <a:gd name="T7" fmla="*/ 9 h 140"/>
                  <a:gd name="T8" fmla="*/ 0 w 106"/>
                  <a:gd name="T9" fmla="*/ 140 h 140"/>
                  <a:gd name="T10" fmla="*/ 106 w 106"/>
                  <a:gd name="T11" fmla="*/ 34 h 140"/>
                  <a:gd name="T12" fmla="*/ 106 w 106"/>
                  <a:gd name="T13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0">
                    <a:moveTo>
                      <a:pt x="106" y="9"/>
                    </a:moveTo>
                    <a:cubicBezTo>
                      <a:pt x="106" y="4"/>
                      <a:pt x="102" y="0"/>
                      <a:pt x="9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34"/>
                      <a:pt x="106" y="34"/>
                      <a:pt x="106" y="34"/>
                    </a:cubicBezTo>
                    <a:lnTo>
                      <a:pt x="106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79248" tIns="89622" rIns="179248" bIns="896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792338" fontAlgn="base">
                  <a:defRPr/>
                </a:pPr>
                <a:endParaRPr lang="en-US" sz="3334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EB5BB1-9EEA-4A4B-90ED-822FAB6DE264}"/>
              </a:ext>
            </a:extLst>
          </p:cNvPr>
          <p:cNvGrpSpPr/>
          <p:nvPr/>
        </p:nvGrpSpPr>
        <p:grpSpPr>
          <a:xfrm>
            <a:off x="2974257" y="7859819"/>
            <a:ext cx="3509398" cy="1328653"/>
            <a:chOff x="474924" y="2957810"/>
            <a:chExt cx="9253607" cy="3077297"/>
          </a:xfrm>
          <a:solidFill>
            <a:srgbClr val="00A4EF"/>
          </a:solidFill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64B13D-ECDB-4868-A7A0-9D0A1CA2AF07}"/>
                </a:ext>
              </a:extLst>
            </p:cNvPr>
            <p:cNvSpPr txBox="1"/>
            <p:nvPr/>
          </p:nvSpPr>
          <p:spPr>
            <a:xfrm>
              <a:off x="474924" y="2957810"/>
              <a:ext cx="9253607" cy="3077297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827607">
                <a:defRPr/>
              </a:pPr>
              <a:endParaRPr lang="en-US" sz="2666" b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719C6-101A-489B-8F14-48C6062AC11D}"/>
                </a:ext>
              </a:extLst>
            </p:cNvPr>
            <p:cNvSpPr txBox="1"/>
            <p:nvPr/>
          </p:nvSpPr>
          <p:spPr>
            <a:xfrm>
              <a:off x="532407" y="3148827"/>
              <a:ext cx="9162736" cy="2618702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defTabSz="1827607">
                <a:defRPr/>
              </a:pPr>
              <a:r>
                <a:rPr lang="en-US" sz="4000">
                  <a:solidFill>
                    <a:srgbClr val="FFFFFF"/>
                  </a:solidFill>
                  <a:latin typeface="Segoe UI Semibold"/>
                  <a:cs typeface="Segoe UI Semibold"/>
                </a:rPr>
                <a:t>Windows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1A27D6-13BC-4252-B815-4E8D49A51482}"/>
              </a:ext>
            </a:extLst>
          </p:cNvPr>
          <p:cNvGrpSpPr/>
          <p:nvPr/>
        </p:nvGrpSpPr>
        <p:grpSpPr>
          <a:xfrm>
            <a:off x="2961016" y="9291438"/>
            <a:ext cx="3522641" cy="1328653"/>
            <a:chOff x="474924" y="2957810"/>
            <a:chExt cx="9253607" cy="3077297"/>
          </a:xfrm>
          <a:solidFill>
            <a:srgbClr val="2C3E50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16C4C-086A-48BD-9A4B-FFCE1417A6E1}"/>
                </a:ext>
              </a:extLst>
            </p:cNvPr>
            <p:cNvSpPr txBox="1"/>
            <p:nvPr/>
          </p:nvSpPr>
          <p:spPr>
            <a:xfrm>
              <a:off x="474924" y="2957810"/>
              <a:ext cx="9253607" cy="3077297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827607">
                <a:defRPr/>
              </a:pPr>
              <a:endParaRPr lang="en-US" sz="2666" b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8EF1FE-1740-496A-87C9-60CA58846385}"/>
                </a:ext>
              </a:extLst>
            </p:cNvPr>
            <p:cNvSpPr txBox="1"/>
            <p:nvPr/>
          </p:nvSpPr>
          <p:spPr>
            <a:xfrm>
              <a:off x="532407" y="3148827"/>
              <a:ext cx="9162736" cy="2618702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defTabSz="1827607">
                <a:defRPr/>
              </a:pPr>
              <a:r>
                <a:rPr lang="en-US" sz="4000">
                  <a:solidFill>
                    <a:srgbClr val="FFFFFF"/>
                  </a:solidFill>
                  <a:latin typeface="Segoe UI Semibold"/>
                  <a:cs typeface="Segoe UI Semibold"/>
                </a:rPr>
                <a:t>macOS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4C7F4-492F-446C-BE6A-9DA71124F4ED}"/>
              </a:ext>
            </a:extLst>
          </p:cNvPr>
          <p:cNvGrpSpPr/>
          <p:nvPr/>
        </p:nvGrpSpPr>
        <p:grpSpPr>
          <a:xfrm>
            <a:off x="6594945" y="7855093"/>
            <a:ext cx="3509398" cy="1328653"/>
            <a:chOff x="474924" y="2957810"/>
            <a:chExt cx="9253607" cy="3077297"/>
          </a:xfrm>
          <a:solidFill>
            <a:srgbClr val="B455B6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9E99C8-552D-4BBE-B454-482818003B35}"/>
                </a:ext>
              </a:extLst>
            </p:cNvPr>
            <p:cNvSpPr txBox="1"/>
            <p:nvPr/>
          </p:nvSpPr>
          <p:spPr>
            <a:xfrm>
              <a:off x="474924" y="2957810"/>
              <a:ext cx="9253607" cy="3077297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827607">
                <a:defRPr/>
              </a:pPr>
              <a:endParaRPr lang="en-US" sz="2666" b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C97505-D17B-433B-9600-077FAEEA7FAA}"/>
                </a:ext>
              </a:extLst>
            </p:cNvPr>
            <p:cNvSpPr txBox="1"/>
            <p:nvPr/>
          </p:nvSpPr>
          <p:spPr>
            <a:xfrm>
              <a:off x="532407" y="3148827"/>
              <a:ext cx="9162736" cy="2618702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defTabSz="1827607">
                <a:defRPr/>
              </a:pPr>
              <a:r>
                <a:rPr lang="en-US" sz="4000">
                  <a:solidFill>
                    <a:srgbClr val="FFFFFF"/>
                  </a:solidFill>
                  <a:latin typeface="Segoe UI Semibold"/>
                  <a:cs typeface="Segoe UI Semibold"/>
                </a:rPr>
                <a:t>iOS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A59245-1170-41C9-9D0A-567D6BF47620}"/>
              </a:ext>
            </a:extLst>
          </p:cNvPr>
          <p:cNvGrpSpPr/>
          <p:nvPr/>
        </p:nvGrpSpPr>
        <p:grpSpPr>
          <a:xfrm>
            <a:off x="6597775" y="9274907"/>
            <a:ext cx="3509398" cy="1328653"/>
            <a:chOff x="474924" y="2957810"/>
            <a:chExt cx="9253607" cy="3077297"/>
          </a:xfrm>
          <a:solidFill>
            <a:srgbClr val="77D065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9F19CA-17DC-410F-B4B9-AF185962737D}"/>
                </a:ext>
              </a:extLst>
            </p:cNvPr>
            <p:cNvSpPr txBox="1"/>
            <p:nvPr/>
          </p:nvSpPr>
          <p:spPr>
            <a:xfrm>
              <a:off x="474924" y="2957810"/>
              <a:ext cx="9253607" cy="3077297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827607">
                <a:defRPr/>
              </a:pPr>
              <a:endParaRPr lang="en-US" sz="2666" b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856E43-1D63-4C31-9D18-0EB2AEBB6F52}"/>
                </a:ext>
              </a:extLst>
            </p:cNvPr>
            <p:cNvSpPr txBox="1"/>
            <p:nvPr/>
          </p:nvSpPr>
          <p:spPr>
            <a:xfrm>
              <a:off x="532407" y="3148827"/>
              <a:ext cx="9162736" cy="2618702"/>
            </a:xfrm>
            <a:prstGeom prst="rect">
              <a:avLst/>
            </a:prstGeom>
            <a:grpFill/>
          </p:spPr>
          <p:txBody>
            <a:bodyPr wrap="square" lIns="477925" tIns="382337" rIns="477925" bIns="38233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defTabSz="1827607">
                <a:defRPr/>
              </a:pPr>
              <a:r>
                <a:rPr lang="en-US" sz="4000">
                  <a:solidFill>
                    <a:srgbClr val="FFFFFF"/>
                  </a:solidFill>
                  <a:latin typeface="Segoe UI Semibold"/>
                  <a:cs typeface="Segoe UI Semibold"/>
                </a:rPr>
                <a:t>Android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48069B7-72F2-4412-9490-6B27F7522FEF}"/>
              </a:ext>
            </a:extLst>
          </p:cNvPr>
          <p:cNvSpPr txBox="1"/>
          <p:nvPr/>
        </p:nvSpPr>
        <p:spPr>
          <a:xfrm>
            <a:off x="2939508" y="6527067"/>
            <a:ext cx="7062872" cy="1130648"/>
          </a:xfrm>
          <a:prstGeom prst="rect">
            <a:avLst/>
          </a:prstGeom>
          <a:solidFill>
            <a:schemeClr val="accent1">
              <a:alpha val="10196"/>
            </a:schemeClr>
          </a:solidFill>
        </p:spPr>
        <p:txBody>
          <a:bodyPr wrap="square" lIns="477925" tIns="382337" rIns="477925" bIns="38233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827607">
              <a:defRPr/>
            </a:pPr>
            <a:r>
              <a:rPr lang="en-US" sz="6000" dirty="0">
                <a:solidFill>
                  <a:srgbClr val="FFFFFF"/>
                </a:solidFill>
                <a:latin typeface="Segoe UI Semibold"/>
                <a:cs typeface="Segoe UI Semibold"/>
              </a:rPr>
              <a:t>.NET MAUI 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5EE166D0-AC5D-4A45-ACDE-08D38C4FFAF1}"/>
              </a:ext>
            </a:extLst>
          </p:cNvPr>
          <p:cNvSpPr txBox="1">
            <a:spLocks/>
          </p:cNvSpPr>
          <p:nvPr/>
        </p:nvSpPr>
        <p:spPr>
          <a:xfrm>
            <a:off x="13859480" y="7794924"/>
            <a:ext cx="9985156" cy="5304645"/>
          </a:xfrm>
          <a:prstGeom prst="rect">
            <a:avLst/>
          </a:prstGeom>
          <a:solidFill>
            <a:srgbClr val="A38FE8"/>
          </a:solidFill>
        </p:spPr>
        <p:txBody>
          <a:bodyPr vert="horz" wrap="square" lIns="292549" tIns="182842" rIns="292549" bIns="182842" rtlCol="0" anchor="t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3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| New</a:t>
            </a:r>
          </a:p>
          <a:p>
            <a:pPr marL="914178" indent="-914178"/>
            <a:r>
              <a:rPr lang="en-US" sz="2744" dirty="0">
                <a:latin typeface="Segoe UI"/>
                <a:cs typeface="Segoe UI"/>
              </a:rPr>
              <a:t>Multi-platform App UI (.NET)</a:t>
            </a:r>
          </a:p>
          <a:p>
            <a:pPr marL="914178" indent="-914178"/>
            <a:endParaRPr lang="en-US" sz="2744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530" dirty="0">
                <a:latin typeface="Segoe UI Light"/>
                <a:cs typeface="Segoe UI"/>
              </a:rPr>
              <a:t>CLI</a:t>
            </a:r>
          </a:p>
          <a:p>
            <a:pPr marL="671668" indent="-671668"/>
            <a:r>
              <a:rPr lang="en-US" sz="2744" dirty="0">
                <a:latin typeface="Segoe UI"/>
                <a:cs typeface="Segoe UI"/>
              </a:rPr>
              <a:t>dotnet install </a:t>
            </a:r>
            <a:r>
              <a:rPr lang="en-US" sz="2744" dirty="0" err="1">
                <a:latin typeface="Segoe UI"/>
                <a:cs typeface="Segoe UI"/>
              </a:rPr>
              <a:t>maui</a:t>
            </a:r>
            <a:endParaRPr lang="en-US" sz="2744" dirty="0"/>
          </a:p>
          <a:p>
            <a:pPr marL="671668" indent="-671668"/>
            <a:r>
              <a:rPr lang="en-US" sz="2744" dirty="0">
                <a:latin typeface="Segoe UI"/>
                <a:cs typeface="Segoe UI"/>
              </a:rPr>
              <a:t>dotnet new </a:t>
            </a:r>
            <a:r>
              <a:rPr lang="en-US" sz="2744" dirty="0" err="1">
                <a:latin typeface="Segoe UI"/>
                <a:cs typeface="Segoe UI"/>
              </a:rPr>
              <a:t>maui</a:t>
            </a:r>
            <a:endParaRPr lang="en-US" sz="2744" dirty="0">
              <a:latin typeface="Segoe UI"/>
              <a:cs typeface="Segoe UI"/>
            </a:endParaRPr>
          </a:p>
          <a:p>
            <a:pPr marL="671668" indent="-671668"/>
            <a:endParaRPr lang="en-US" sz="2744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53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Namespaces </a:t>
            </a:r>
          </a:p>
          <a:p>
            <a:pPr marL="914178" indent="-914178"/>
            <a:r>
              <a:rPr lang="en-US" sz="2744" dirty="0" err="1">
                <a:latin typeface="Segoe UI"/>
                <a:cs typeface="Segoe UI"/>
              </a:rPr>
              <a:t>Microsoft.Maui</a:t>
            </a:r>
            <a:r>
              <a:rPr lang="en-US" sz="2744" dirty="0">
                <a:latin typeface="Segoe UI"/>
                <a:cs typeface="Segoe UI"/>
              </a:rPr>
              <a:t> 	(previously </a:t>
            </a:r>
            <a:r>
              <a:rPr lang="en-US" sz="2744" dirty="0" err="1">
                <a:latin typeface="Segoe UI"/>
                <a:cs typeface="Segoe UI"/>
              </a:rPr>
              <a:t>Xamarin.Forms</a:t>
            </a:r>
            <a:r>
              <a:rPr lang="en-US" sz="2744" dirty="0">
                <a:latin typeface="Segoe UI"/>
                <a:cs typeface="Segoe UI"/>
              </a:rPr>
              <a:t>)</a:t>
            </a:r>
          </a:p>
          <a:p>
            <a:pPr marL="914178" indent="-914178"/>
            <a:r>
              <a:rPr lang="en-US" sz="2744" dirty="0" err="1">
                <a:latin typeface="Segoe UI"/>
                <a:cs typeface="Segoe UI"/>
              </a:rPr>
              <a:t>Microsoft.Device</a:t>
            </a:r>
            <a:r>
              <a:rPr lang="en-US" sz="2744" dirty="0">
                <a:latin typeface="Segoe UI"/>
                <a:cs typeface="Segoe UI"/>
              </a:rPr>
              <a:t> 	(previously </a:t>
            </a:r>
            <a:r>
              <a:rPr lang="en-US" sz="2744" dirty="0" err="1">
                <a:latin typeface="Segoe UI"/>
                <a:cs typeface="Segoe UI"/>
              </a:rPr>
              <a:t>Xamarin.Essentials</a:t>
            </a:r>
            <a:r>
              <a:rPr lang="en-US" sz="2744" dirty="0">
                <a:latin typeface="Segoe UI"/>
                <a:cs typeface="Segoe UI"/>
              </a:rPr>
              <a:t>)</a:t>
            </a:r>
            <a:endParaRPr lang="en-US" sz="2744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95618F03-1C8B-44EA-84A5-90C137A669D1}"/>
              </a:ext>
            </a:extLst>
          </p:cNvPr>
          <p:cNvSpPr txBox="1">
            <a:spLocks/>
          </p:cNvSpPr>
          <p:nvPr/>
        </p:nvSpPr>
        <p:spPr>
          <a:xfrm>
            <a:off x="409265" y="11124208"/>
            <a:ext cx="13450216" cy="2541453"/>
          </a:xfrm>
          <a:prstGeom prst="rect">
            <a:avLst/>
          </a:prstGeom>
        </p:spPr>
        <p:txBody>
          <a:bodyPr vert="horz" wrap="square" lIns="292549" tIns="182842" rIns="292549" bIns="182842" rtlCol="0" anchor="t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30" dirty="0">
                <a:latin typeface="Segoe UI Light"/>
                <a:cs typeface="Segoe UI"/>
              </a:rPr>
              <a:t>Compatibility</a:t>
            </a:r>
          </a:p>
          <a:p>
            <a:pPr marL="671668" indent="-671668"/>
            <a:r>
              <a:rPr lang="en-US" sz="2400" b="1" dirty="0">
                <a:latin typeface="Segoe UI"/>
                <a:cs typeface="Segoe UI"/>
              </a:rPr>
              <a:t>Minimal</a:t>
            </a:r>
            <a:r>
              <a:rPr lang="en-US" sz="2400" dirty="0">
                <a:latin typeface="Segoe UI"/>
                <a:cs typeface="Segoe UI"/>
              </a:rPr>
              <a:t> API Changes – All add developer value (perf, dev loop, etc.)</a:t>
            </a:r>
          </a:p>
          <a:p>
            <a:pPr marL="671668" indent="-671668"/>
            <a:r>
              <a:rPr lang="en-US" sz="2400" b="1" dirty="0">
                <a:latin typeface="Segoe UI"/>
                <a:cs typeface="Segoe UI"/>
              </a:rPr>
              <a:t>Migration support</a:t>
            </a:r>
            <a:r>
              <a:rPr lang="en-US" sz="2400" dirty="0">
                <a:latin typeface="Segoe UI"/>
                <a:cs typeface="Segoe UI"/>
              </a:rPr>
              <a:t> for Xamarin &amp; </a:t>
            </a:r>
            <a:r>
              <a:rPr lang="en-US" sz="2400" dirty="0" err="1">
                <a:latin typeface="Segoe UI"/>
                <a:cs typeface="Segoe UI"/>
              </a:rPr>
              <a:t>Xamarin.Forms</a:t>
            </a:r>
            <a:endParaRPr lang="en-US" sz="2400" dirty="0">
              <a:latin typeface="Segoe UI"/>
              <a:cs typeface="Segoe UI"/>
            </a:endParaRPr>
          </a:p>
          <a:p>
            <a:pPr marL="671668" indent="-671668"/>
            <a:r>
              <a:rPr lang="en-US" sz="2400" dirty="0"/>
              <a:t>Existing </a:t>
            </a:r>
            <a:r>
              <a:rPr lang="en-US" sz="2400" dirty="0" err="1"/>
              <a:t>Xamarin.Forms</a:t>
            </a:r>
            <a:r>
              <a:rPr lang="en-US" sz="2400" dirty="0"/>
              <a:t> app support for </a:t>
            </a:r>
            <a:r>
              <a:rPr lang="en-US" sz="2400" b="1" dirty="0"/>
              <a:t>two-years</a:t>
            </a:r>
            <a:r>
              <a:rPr lang="en-US" sz="2400" dirty="0"/>
              <a:t> window after release of .NET MAUI</a:t>
            </a:r>
          </a:p>
          <a:p>
            <a:pPr marL="671668" indent="-671668"/>
            <a:endParaRPr lang="en-US" sz="2744" dirty="0"/>
          </a:p>
        </p:txBody>
      </p:sp>
    </p:spTree>
    <p:extLst>
      <p:ext uri="{BB962C8B-B14F-4D97-AF65-F5344CB8AC3E}">
        <p14:creationId xmlns:p14="http://schemas.microsoft.com/office/powerpoint/2010/main" val="94662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36" grpId="0" animBg="1"/>
      <p:bldP spid="59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DB66-6441-4EC4-9E94-43033C2E1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1532" y="5778723"/>
            <a:ext cx="18335006" cy="2172121"/>
          </a:xfrm>
        </p:spPr>
        <p:txBody>
          <a:bodyPr/>
          <a:lstStyle/>
          <a:p>
            <a:r>
              <a:rPr lang="en-US" sz="14115" dirty="0">
                <a:latin typeface="Segoe UI Semibold"/>
                <a:cs typeface="Segoe UI Semibold"/>
              </a:rPr>
              <a:t>Schedule</a:t>
            </a:r>
            <a:endParaRPr lang="en-US" sz="14013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01826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6F8CF3E-81D1-E0EA-3B8E-044663CE95B5}"/>
              </a:ext>
            </a:extLst>
          </p:cNvPr>
          <p:cNvSpPr txBox="1"/>
          <p:nvPr/>
        </p:nvSpPr>
        <p:spPr>
          <a:xfrm>
            <a:off x="828674" y="2422811"/>
            <a:ext cx="22617113" cy="803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Discover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all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talks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you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can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enjoy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</a:p>
          <a:p>
            <a:pPr algn="l"/>
            <a:endParaRPr lang="es-E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s-ES" b="0" i="1" dirty="0">
                <a:solidFill>
                  <a:srgbClr val="24292F"/>
                </a:solidFill>
                <a:effectLst/>
                <a:latin typeface="-apple-system"/>
              </a:rPr>
              <a:t>NOTE: </a:t>
            </a:r>
            <a:r>
              <a:rPr lang="es-ES" b="0" i="1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GMT+2</a:t>
            </a:r>
            <a:endParaRPr lang="es-ES" b="0" i="1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s-E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15:30h - 15:45h - Keynote [English]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15:50h - 16:30h - .NET MAUI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Blazor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Build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Hybrid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Mobile, Desktop, and Web apps por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Gerald Versluis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[English]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16:35h - 17:15h - Código de plataforma en MAUI por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Jorge Diego Crespo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Spanish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17:20h - 18:00h -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various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ways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customize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controls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Pedro Jesus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[English]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18:05h - 18:45h -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Integrating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Azure AD B2C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into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MAUI App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Cesar Jesus Angulo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Spanish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18:50h - 19:30h -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How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I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Made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a Native App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Windows and Mac in 2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Weeks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With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MAUI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Igal Flegmann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[English]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19:35h - 20:15h -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Updating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Prism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.NET MAUI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Dan Siegel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 [English]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8C81AB-06FA-32AA-036D-11CEA005C683}"/>
              </a:ext>
            </a:extLst>
          </p:cNvPr>
          <p:cNvSpPr txBox="1"/>
          <p:nvPr/>
        </p:nvSpPr>
        <p:spPr>
          <a:xfrm>
            <a:off x="828674" y="1177022"/>
            <a:ext cx="12194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4000" b="1" i="0" dirty="0">
                <a:solidFill>
                  <a:srgbClr val="24292F"/>
                </a:solidFill>
                <a:effectLst/>
                <a:latin typeface="-apple-system"/>
              </a:rPr>
              <a:t>Schedule</a:t>
            </a:r>
            <a:endParaRPr lang="es-E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6EB6EC-28D9-A732-05B2-0E5581CA73DE}"/>
              </a:ext>
            </a:extLst>
          </p:cNvPr>
          <p:cNvSpPr txBox="1"/>
          <p:nvPr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5771711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19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292</Words>
  <Application>Microsoft Macintosh PowerPoint</Application>
  <PresentationFormat>Personalizado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Roboto</vt:lpstr>
      <vt:lpstr>Segoe UI</vt:lpstr>
      <vt:lpstr>Segoe UI Light</vt:lpstr>
      <vt:lpstr>Segoe UI Semibold</vt:lpstr>
      <vt:lpstr>Tema de Office</vt:lpstr>
      <vt:lpstr>Welcome!</vt:lpstr>
      <vt:lpstr>Presentación de PowerPoint</vt:lpstr>
      <vt:lpstr>MauiFest 2022</vt:lpstr>
      <vt:lpstr>Presentación de PowerPoint</vt:lpstr>
      <vt:lpstr>.NET MAUI</vt:lpstr>
      <vt:lpstr>Schedule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77</cp:revision>
  <dcterms:created xsi:type="dcterms:W3CDTF">2019-11-11T13:09:02Z</dcterms:created>
  <dcterms:modified xsi:type="dcterms:W3CDTF">2022-06-06T17:45:03Z</dcterms:modified>
</cp:coreProperties>
</file>