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380" r:id="rId2"/>
    <p:sldId id="324" r:id="rId3"/>
    <p:sldId id="257" r:id="rId4"/>
    <p:sldId id="374" r:id="rId5"/>
    <p:sldId id="2076136805" r:id="rId6"/>
    <p:sldId id="365" r:id="rId7"/>
    <p:sldId id="258" r:id="rId8"/>
    <p:sldId id="369" r:id="rId9"/>
    <p:sldId id="367" r:id="rId10"/>
    <p:sldId id="362" r:id="rId11"/>
    <p:sldId id="368" r:id="rId12"/>
    <p:sldId id="384" r:id="rId13"/>
    <p:sldId id="370" r:id="rId14"/>
    <p:sldId id="386" r:id="rId15"/>
    <p:sldId id="361" r:id="rId16"/>
    <p:sldId id="372" r:id="rId17"/>
    <p:sldId id="373" r:id="rId18"/>
    <p:sldId id="2076136803" r:id="rId19"/>
    <p:sldId id="375" r:id="rId20"/>
    <p:sldId id="262" r:id="rId21"/>
    <p:sldId id="364" r:id="rId22"/>
    <p:sldId id="363" r:id="rId23"/>
    <p:sldId id="388" r:id="rId24"/>
    <p:sldId id="382" r:id="rId25"/>
    <p:sldId id="378" r:id="rId26"/>
    <p:sldId id="390" r:id="rId27"/>
    <p:sldId id="376" r:id="rId28"/>
    <p:sldId id="377" r:id="rId29"/>
    <p:sldId id="2076136806" r:id="rId30"/>
    <p:sldId id="2076136808" r:id="rId31"/>
    <p:sldId id="2076136809" r:id="rId32"/>
    <p:sldId id="2076136807" r:id="rId33"/>
    <p:sldId id="379" r:id="rId34"/>
    <p:sldId id="318" r:id="rId35"/>
    <p:sldId id="203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4F523A5-2D47-9D42-9CB4-4BF433D83A85}">
          <p14:sldIdLst>
            <p14:sldId id="380"/>
            <p14:sldId id="324"/>
            <p14:sldId id="257"/>
            <p14:sldId id="374"/>
          </p14:sldIdLst>
        </p14:section>
        <p14:section name="¿Por qué?" id="{7EDA1BA4-C089-4648-8F99-FFD19AE2665B}">
          <p14:sldIdLst>
            <p14:sldId id="2076136805"/>
            <p14:sldId id="365"/>
            <p14:sldId id="258"/>
            <p14:sldId id="369"/>
            <p14:sldId id="367"/>
          </p14:sldIdLst>
        </p14:section>
        <p14:section name="¿Qué?" id="{066A23B8-FB0C-2146-9691-B640301100A7}">
          <p14:sldIdLst>
            <p14:sldId id="362"/>
            <p14:sldId id="368"/>
            <p14:sldId id="384"/>
            <p14:sldId id="370"/>
            <p14:sldId id="386"/>
            <p14:sldId id="361"/>
            <p14:sldId id="372"/>
            <p14:sldId id="373"/>
            <p14:sldId id="2076136803"/>
            <p14:sldId id="375"/>
            <p14:sldId id="262"/>
          </p14:sldIdLst>
        </p14:section>
        <p14:section name="¿Cómo?" id="{E9904C57-7B8D-5749-86ED-2E00F84AB1DC}">
          <p14:sldIdLst>
            <p14:sldId id="364"/>
            <p14:sldId id="363"/>
            <p14:sldId id="388"/>
            <p14:sldId id="382"/>
            <p14:sldId id="378"/>
            <p14:sldId id="390"/>
            <p14:sldId id="376"/>
            <p14:sldId id="377"/>
            <p14:sldId id="2076136806"/>
            <p14:sldId id="2076136808"/>
            <p14:sldId id="2076136809"/>
            <p14:sldId id="2076136807"/>
            <p14:sldId id="379"/>
            <p14:sldId id="318"/>
            <p14:sldId id="20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84D2"/>
    <a:srgbClr val="AE2283"/>
    <a:srgbClr val="DA42AB"/>
    <a:srgbClr val="06AED0"/>
    <a:srgbClr val="E7E9EA"/>
    <a:srgbClr val="DBDBDD"/>
    <a:srgbClr val="E6AD45"/>
    <a:srgbClr val="471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20" autoAdjust="0"/>
    <p:restoredTop sz="77054"/>
  </p:normalViewPr>
  <p:slideViewPr>
    <p:cSldViewPr snapToGrid="0" snapToObjects="1">
      <p:cViewPr varScale="1">
        <p:scale>
          <a:sx n="79" d="100"/>
          <a:sy n="79" d="100"/>
        </p:scale>
        <p:origin x="328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4C884-B1D7-A043-A4AA-521744755A4B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97B6B-FF96-F443-AED4-FFB28983C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E3ADE-F77E-D840-8786-3A1F7C089F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6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0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C1A6-3F6E-4A0C-A01A-2F04D27288E6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1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11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2a50d170bb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2a50d170bb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2a50d170bb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2a50d170bb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</a:t>
            </a:r>
            <a:r>
              <a:rPr lang="es-ES" dirty="0" err="1"/>
              <a:t>code.visualstudio.com</a:t>
            </a:r>
            <a:r>
              <a:rPr lang="es-ES" dirty="0"/>
              <a:t>/</a:t>
            </a:r>
            <a:r>
              <a:rPr lang="es-ES" dirty="0" err="1"/>
              <a:t>docs</a:t>
            </a:r>
            <a:r>
              <a:rPr lang="es-ES" dirty="0"/>
              <a:t>/</a:t>
            </a:r>
            <a:r>
              <a:rPr lang="es-ES" dirty="0" err="1"/>
              <a:t>copilot</a:t>
            </a:r>
            <a:r>
              <a:rPr lang="es-ES" dirty="0"/>
              <a:t>/chat/</a:t>
            </a:r>
            <a:r>
              <a:rPr lang="es-ES" dirty="0" err="1"/>
              <a:t>mcp</a:t>
            </a:r>
            <a:r>
              <a:rPr lang="es-ES" dirty="0"/>
              <a:t>-servers#_</a:t>
            </a:r>
            <a:r>
              <a:rPr lang="es-ES" dirty="0" err="1"/>
              <a:t>configuration-format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11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783540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Presenter Title</a:t>
            </a:r>
          </a:p>
          <a:p>
            <a:pPr lvl="0"/>
            <a:r>
              <a:rPr lang="en-US" dirty="0"/>
              <a:t>Presenter Contact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06157" y="6099698"/>
            <a:ext cx="407895" cy="365125"/>
          </a:xfrm>
          <a:prstGeom prst="rect">
            <a:avLst/>
          </a:prstGeom>
        </p:spPr>
        <p:txBody>
          <a:bodyPr/>
          <a:lstStyle/>
          <a:p>
            <a:fld id="{72791EF6-4CC3-A645-99B4-EB889446B38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49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06157" y="6099698"/>
            <a:ext cx="407895" cy="365125"/>
          </a:xfrm>
          <a:prstGeom prst="rect">
            <a:avLst/>
          </a:prstGeom>
        </p:spPr>
        <p:txBody>
          <a:bodyPr/>
          <a:lstStyle/>
          <a:p>
            <a:fld id="{72791EF6-4CC3-A645-99B4-EB889446B38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90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06157" y="6099698"/>
            <a:ext cx="407895" cy="365125"/>
          </a:xfrm>
          <a:prstGeom prst="rect">
            <a:avLst/>
          </a:prstGeom>
        </p:spPr>
        <p:txBody>
          <a:bodyPr/>
          <a:lstStyle/>
          <a:p>
            <a:fld id="{72791EF6-4CC3-A645-99B4-EB889446B38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02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716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53748" y="1189178"/>
            <a:ext cx="7769017" cy="2055306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rgbClr val="0A79D2"/>
                </a:solidFill>
              </a:defRPr>
            </a:lvl1pPr>
            <a:lvl2pPr marL="336072" marR="0" indent="0" algn="l" defTabSz="9143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60121" marR="0" indent="0" algn="l" defTabSz="9143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84167" marR="0" indent="0" algn="l" defTabSz="9143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765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08216" marR="0" indent="0" algn="l" defTabSz="9143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765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sz="4705" b="0" kern="1200" cap="none" spc="-100" baseline="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269241" y="1554113"/>
            <a:ext cx="3585699" cy="3586208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1587215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326217"/>
            <a:ext cx="10972800" cy="2055306"/>
          </a:xfrm>
        </p:spPr>
        <p:txBody>
          <a:bodyPr/>
          <a:lstStyle>
            <a:lvl2pPr marL="766086" indent="-152371">
              <a:defRPr/>
            </a:lvl2pPr>
            <a:lvl3pPr marL="1371336" indent="-152371">
              <a:defRPr/>
            </a:lvl3pPr>
            <a:lvl4pPr marL="1985052" indent="-152371">
              <a:defRPr/>
            </a:lvl4pPr>
            <a:lvl5pPr marL="2590302" indent="-152371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9600" y="535941"/>
            <a:ext cx="10972800" cy="480731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079501"/>
            <a:ext cx="10972800" cy="40267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32789" indent="0">
              <a:buNone/>
              <a:defRPr sz="1600">
                <a:solidFill>
                  <a:schemeClr val="tx1"/>
                </a:solidFill>
              </a:defRPr>
            </a:lvl2pPr>
            <a:lvl3pPr marL="457113" indent="0">
              <a:buNone/>
              <a:defRPr sz="1600">
                <a:solidFill>
                  <a:schemeClr val="tx1"/>
                </a:solidFill>
              </a:defRPr>
            </a:lvl3pPr>
            <a:lvl4pPr marL="689900" indent="0">
              <a:buNone/>
              <a:defRPr sz="1600">
                <a:solidFill>
                  <a:schemeClr val="tx1"/>
                </a:solidFill>
              </a:defRPr>
            </a:lvl4pPr>
            <a:lvl5pPr marL="914224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8"/>
          </p:nvPr>
        </p:nvSpPr>
        <p:spPr>
          <a:xfrm>
            <a:off x="2570046" y="6347738"/>
            <a:ext cx="1465007" cy="184671"/>
          </a:xfrm>
          <a:prstGeom prst="rect">
            <a:avLst/>
          </a:prstGeom>
        </p:spPr>
        <p:txBody>
          <a:bodyPr/>
          <a:lstStyle/>
          <a:p>
            <a:fld id="{6DD3B76A-C5DE-4B9A-BEAE-BBF0DC17AAA8}" type="datetime1">
              <a:rPr lang="en-US" smtClean="0"/>
              <a:t>5/7/25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931881" y="6347741"/>
            <a:ext cx="1638164" cy="1846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>
          <a:xfrm>
            <a:off x="609601" y="6347739"/>
            <a:ext cx="305235" cy="18467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BB46-D240-0C48-E103-6B3C0BE1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234C-CAA2-F182-D307-796B71F41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EC067-6104-BC71-B248-8F545523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CFCD-21CC-41A6-8052-0E0AFB2593B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E7C21-9CE4-3C42-0346-5C22E040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EA1EF-4CE5-8A1E-C845-77E27CA0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CA61-1C31-4D2D-84E3-4F0B994A02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99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5: Title, body and placeholder ">
  <p:cSld name="D5: Title, body and placeholder 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sldNum" idx="12"/>
          </p:nvPr>
        </p:nvSpPr>
        <p:spPr>
          <a:xfrm>
            <a:off x="11008967" y="6278569"/>
            <a:ext cx="582800" cy="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607700" y="593367"/>
            <a:ext cx="10984000" cy="10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1"/>
          <p:cNvSpPr>
            <a:spLocks noGrp="1"/>
          </p:cNvSpPr>
          <p:nvPr>
            <p:ph type="pic" idx="2"/>
          </p:nvPr>
        </p:nvSpPr>
        <p:spPr>
          <a:xfrm>
            <a:off x="607700" y="1828800"/>
            <a:ext cx="7260400" cy="3964400"/>
          </a:xfrm>
          <a:prstGeom prst="roundRect">
            <a:avLst>
              <a:gd name="adj" fmla="val 2630"/>
            </a:avLst>
          </a:prstGeom>
          <a:noFill/>
          <a:ln>
            <a:noFill/>
          </a:ln>
        </p:spPr>
      </p:sp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8237367" y="1828800"/>
            <a:ext cx="3354400" cy="39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1333"/>
              </a:spcBef>
              <a:spcAft>
                <a:spcPts val="13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424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635896"/>
            <a:ext cx="11653522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837427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635896"/>
            <a:ext cx="11653522" cy="4931036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336145" indent="0">
              <a:buNone/>
              <a:defRPr/>
            </a:lvl2pPr>
            <a:lvl3pPr marL="560241" indent="0">
              <a:buNone/>
              <a:defRPr sz="2353"/>
            </a:lvl3pPr>
            <a:lvl4pPr marL="784338" indent="0">
              <a:buNone/>
              <a:defRPr sz="1961"/>
            </a:lvl4pPr>
            <a:lvl5pPr marL="1008434" indent="0">
              <a:buNone/>
              <a:defRPr sz="196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969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709" r:id="rId4"/>
    <p:sldLayoutId id="2147483710" r:id="rId5"/>
    <p:sldLayoutId id="2147483665" r:id="rId6"/>
    <p:sldLayoutId id="2147483666" r:id="rId7"/>
    <p:sldLayoutId id="2147483670" r:id="rId8"/>
    <p:sldLayoutId id="2147483671" r:id="rId9"/>
    <p:sldLayoutId id="2147483679" r:id="rId10"/>
    <p:sldLayoutId id="2147483741" r:id="rId11"/>
    <p:sldLayoutId id="2147483742" r:id="rId12"/>
    <p:sldLayoutId id="2147483743" r:id="rId13"/>
    <p:sldLayoutId id="2147483744" r:id="rId14"/>
    <p:sldLayoutId id="2147483752" r:id="rId15"/>
    <p:sldLayoutId id="2147483753" r:id="rId16"/>
    <p:sldLayoutId id="2147483761" r:id="rId17"/>
    <p:sldLayoutId id="2147483762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viersuarezruiz@Hot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lcontextprotocol.io/examples" TargetMode="External"/><Relationship Id="rId2" Type="http://schemas.openxmlformats.org/officeDocument/2006/relationships/hyperlink" Target="https://modelcontextprotocol.io/clients" TargetMode="Externa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odelcontextprotocol.io/clients" TargetMode="Externa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glama.ai/mcp/servers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s://mcp.so/servers" TargetMode="Externa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5" Type="http://schemas.openxmlformats.org/officeDocument/2006/relationships/hyperlink" Target="https://www.pulsemcp.com/servers" TargetMode="External"/><Relationship Id="rId4" Type="http://schemas.openxmlformats.org/officeDocument/2006/relationships/hyperlink" Target="https://smithery.ai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generator-mcp" TargetMode="External"/><Relationship Id="rId3" Type="http://schemas.openxmlformats.org/officeDocument/2006/relationships/hyperlink" Target="https://github.com/modelcontextprotocol/python-sdk" TargetMode="External"/><Relationship Id="rId7" Type="http://schemas.openxmlformats.org/officeDocument/2006/relationships/hyperlink" Target="https://modelcontextprotocol.io/docs/tools/inspector" TargetMode="External"/><Relationship Id="rId2" Type="http://schemas.openxmlformats.org/officeDocument/2006/relationships/hyperlink" Target="https://github.com/modelcontextprotocol/typescript-sdk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github.com/modelcontextprotocol/csharp-sdk" TargetMode="External"/><Relationship Id="rId5" Type="http://schemas.openxmlformats.org/officeDocument/2006/relationships/hyperlink" Target="https://github.com/modelcontextprotocol/kotlin-sdk" TargetMode="External"/><Relationship Id="rId4" Type="http://schemas.openxmlformats.org/officeDocument/2006/relationships/hyperlink" Target="https://github.com/modelcontextprotocol/java-sdk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ModelContextProtocol" TargetMode="Externa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.modelcontextprotocol.io/" TargetMode="External"/><Relationship Id="rId2" Type="http://schemas.openxmlformats.org/officeDocument/2006/relationships/hyperlink" Target="https://modelcontextprotocol.io/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github.com/modelcontextprotocol/csharp-sdk" TargetMode="External"/><Relationship Id="rId5" Type="http://schemas.openxmlformats.org/officeDocument/2006/relationships/hyperlink" Target="https://github.com/modelcontextprotocol/servers" TargetMode="External"/><Relationship Id="rId4" Type="http://schemas.openxmlformats.org/officeDocument/2006/relationships/hyperlink" Target="https://github.com/modelcontextprotoco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hombre con un traje de color negro con letras blancas&#10;&#10;El contenido generado por IA puede ser incorrecto.">
            <a:extLst>
              <a:ext uri="{FF2B5EF4-FFF2-40B4-BE49-F238E27FC236}">
                <a16:creationId xmlns:a16="http://schemas.microsoft.com/office/drawing/2014/main" id="{F2B097EF-F500-98BD-2C48-0B0D21295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3836" cy="68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7541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84D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14F5A3-1607-4524-8697-80465CEE9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BA05-AC69-83E9-BD64-048CA359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244426"/>
            <a:ext cx="6105194" cy="23691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zh-CN" sz="6000" dirty="0">
                <a:solidFill>
                  <a:srgbClr val="FFFFFF"/>
                </a:solidFill>
              </a:rPr>
              <a:t>¿</a:t>
            </a:r>
            <a:r>
              <a:rPr lang="en-US" altLang="zh-CN" sz="6000" dirty="0" err="1">
                <a:solidFill>
                  <a:srgbClr val="FFFFFF"/>
                </a:solidFill>
              </a:rPr>
              <a:t>Qué</a:t>
            </a:r>
            <a:r>
              <a:rPr lang="en-US" altLang="zh-CN" sz="6000" dirty="0">
                <a:solidFill>
                  <a:srgbClr val="FFFFFF"/>
                </a:solidFill>
              </a:rPr>
              <a:t>?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 err="1">
                <a:solidFill>
                  <a:srgbClr val="FFFFFF"/>
                </a:solidFill>
              </a:rPr>
              <a:t>Conceptos</a:t>
            </a:r>
            <a:r>
              <a:rPr lang="en-US" altLang="zh-CN" sz="6000" dirty="0">
                <a:solidFill>
                  <a:srgbClr val="FFFFFF"/>
                </a:solidFill>
              </a:rPr>
              <a:t> </a:t>
            </a:r>
            <a:r>
              <a:rPr lang="en-US" altLang="zh-CN" sz="6000" dirty="0" err="1">
                <a:solidFill>
                  <a:srgbClr val="FFFFFF"/>
                </a:solidFill>
              </a:rPr>
              <a:t>básicos</a:t>
            </a:r>
            <a:r>
              <a:rPr lang="en-US" altLang="zh-CN" sz="6000" dirty="0">
                <a:solidFill>
                  <a:srgbClr val="FFFFFF"/>
                </a:solidFill>
              </a:rPr>
              <a:t> de MCP</a:t>
            </a:r>
          </a:p>
        </p:txBody>
      </p:sp>
    </p:spTree>
    <p:extLst>
      <p:ext uri="{BB962C8B-B14F-4D97-AF65-F5344CB8AC3E}">
        <p14:creationId xmlns:p14="http://schemas.microsoft.com/office/powerpoint/2010/main" val="3641069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10"/>
          <p:cNvSpPr txBox="1"/>
          <p:nvPr/>
        </p:nvSpPr>
        <p:spPr>
          <a:xfrm>
            <a:off x="738400" y="1647776"/>
            <a:ext cx="10715200" cy="896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lvl="0" algn="ctr">
              <a:lnSpc>
                <a:spcPct val="115000"/>
              </a:lnSpc>
              <a:defRPr/>
            </a:pPr>
            <a:r>
              <a:rPr lang="en-US" sz="2533" b="1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MCP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es un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protocolo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abierto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que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permite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una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integración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perfecta entre las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aplicaciones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2533" b="1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LLM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y sus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herramientas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y </a:t>
            </a:r>
            <a:r>
              <a:rPr lang="en-US" sz="2533" b="1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fuentes</a:t>
            </a:r>
            <a:r>
              <a:rPr lang="en-US" sz="2533" b="1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de </a:t>
            </a:r>
            <a:r>
              <a:rPr lang="en-US" sz="2533" b="1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datos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.</a:t>
            </a:r>
            <a:endParaRPr kumimoji="0" lang="en-US" sz="2533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</p:txBody>
      </p:sp>
      <p:sp>
        <p:nvSpPr>
          <p:cNvPr id="867" name="Google Shape;867;p110"/>
          <p:cNvSpPr txBox="1">
            <a:spLocks noGrp="1"/>
          </p:cNvSpPr>
          <p:nvPr>
            <p:ph type="title"/>
          </p:nvPr>
        </p:nvSpPr>
        <p:spPr>
          <a:xfrm>
            <a:off x="1338333" y="458167"/>
            <a:ext cx="9670800" cy="66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s-ES" sz="3467" dirty="0">
                <a:solidFill>
                  <a:schemeClr val="accent2"/>
                </a:solidFill>
              </a:rPr>
              <a:t>¿Qué es el </a:t>
            </a:r>
            <a:r>
              <a:rPr lang="en" sz="3467" dirty="0">
                <a:solidFill>
                  <a:schemeClr val="accent2"/>
                </a:solidFill>
              </a:rPr>
              <a:t>Model Context Protocol (MCP)?</a:t>
            </a:r>
            <a:endParaRPr sz="3467" dirty="0">
              <a:solidFill>
                <a:schemeClr val="accent2"/>
              </a:solidFill>
            </a:endParaRPr>
          </a:p>
        </p:txBody>
      </p:sp>
      <p:sp>
        <p:nvSpPr>
          <p:cNvPr id="869" name="Google Shape;869;p110"/>
          <p:cNvSpPr/>
          <p:nvPr/>
        </p:nvSpPr>
        <p:spPr>
          <a:xfrm>
            <a:off x="1779310" y="3367999"/>
            <a:ext cx="3476000" cy="2673571"/>
          </a:xfrm>
          <a:prstGeom prst="roundRect">
            <a:avLst>
              <a:gd name="adj" fmla="val 16667"/>
            </a:avLst>
          </a:prstGeom>
          <a:solidFill>
            <a:srgbClr val="F8F3E7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APIs</a:t>
            </a:r>
            <a:endParaRPr kumimoji="0" sz="21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76198" lvl="0">
              <a:spcBef>
                <a:spcPts val="667"/>
              </a:spcBef>
              <a:defRPr/>
            </a:pPr>
            <a:r>
              <a:rPr lang="es-ES" sz="1600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Estandariza cómo las </a:t>
            </a:r>
            <a:r>
              <a:rPr lang="es-ES" sz="1600" b="1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aplicaciones web </a:t>
            </a:r>
            <a:r>
              <a:rPr lang="es-ES" sz="1600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interactúan con el </a:t>
            </a:r>
            <a:r>
              <a:rPr lang="es-ES" sz="1600" b="1" dirty="0" err="1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backend</a:t>
            </a:r>
            <a:r>
              <a:rPr lang="es-ES" sz="1600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:</a:t>
            </a:r>
          </a:p>
          <a:p>
            <a:pPr marL="76198" lvl="0">
              <a:spcBef>
                <a:spcPts val="667"/>
              </a:spcBef>
              <a:defRPr/>
            </a:pPr>
            <a:endParaRPr kumimoji="0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Servidores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Base de </a:t>
            </a:r>
            <a:r>
              <a:rPr kumimoji="0" lang="e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datos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Servicios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</p:txBody>
      </p:sp>
      <p:sp>
        <p:nvSpPr>
          <p:cNvPr id="870" name="Google Shape;870;p110"/>
          <p:cNvSpPr/>
          <p:nvPr/>
        </p:nvSpPr>
        <p:spPr>
          <a:xfrm>
            <a:off x="6936690" y="3367999"/>
            <a:ext cx="3476000" cy="2673569"/>
          </a:xfrm>
          <a:prstGeom prst="roundRect">
            <a:avLst>
              <a:gd name="adj" fmla="val 16667"/>
            </a:avLst>
          </a:prstGeom>
          <a:solidFill>
            <a:srgbClr val="DEC3A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MCP</a:t>
            </a:r>
            <a:endParaRPr kumimoji="0" sz="21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76198" lvl="0">
              <a:spcBef>
                <a:spcPts val="667"/>
              </a:spcBef>
              <a:defRPr/>
            </a:pPr>
            <a:r>
              <a:rPr lang="es-ES" sz="1600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Estandariza cómo las aplicaciones de IA interactúan con los </a:t>
            </a:r>
            <a:r>
              <a:rPr lang="es-ES" sz="1600" b="1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sistemas externos</a:t>
            </a:r>
            <a:r>
              <a:rPr lang="es-ES" sz="1600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:</a:t>
            </a:r>
          </a:p>
          <a:p>
            <a:pPr marL="76198" lvl="0">
              <a:spcBef>
                <a:spcPts val="667"/>
              </a:spcBef>
              <a:defRPr/>
            </a:pPr>
            <a:endParaRPr kumimoji="0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Prompts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Tools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Data &amp; resources</a:t>
            </a: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Sampling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4ADB-7EF1-8640-D7D5-5FF7155C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70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Timeline &amp;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34A4A-B8E1-DC7C-2F67-5762A40D6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268"/>
            <a:ext cx="7240035" cy="5010602"/>
          </a:xfrm>
        </p:spPr>
        <p:txBody>
          <a:bodyPr/>
          <a:lstStyle/>
          <a:p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Noviembre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2024: Anthropic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anunció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MCP y Zed lo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soporta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Diciembre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2024: Cline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añade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soporte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Enero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2025: Cursor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añade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soporte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Febrero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2025: Windsurf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añade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soporte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Marzo de 2025: VS Code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añade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soporte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6F3DA-DA6F-F622-771D-C4F8F21A7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004" y="1557268"/>
            <a:ext cx="3275565" cy="29316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28316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DA885D-B18F-F235-D095-723A74ACE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2" y="819490"/>
            <a:ext cx="11414756" cy="521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59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8D4F-1FF8-D443-210D-8E52015C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Con MCP: Desarrollo de IA </a:t>
            </a:r>
            <a:r>
              <a:rPr lang="en-US" dirty="0" err="1">
                <a:solidFill>
                  <a:schemeClr val="accent2"/>
                </a:solidFill>
              </a:rPr>
              <a:t>estandarizado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3DE0-70C0-6A8E-98A6-67AB9D691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3007265"/>
          </a:xfrm>
        </p:spPr>
        <p:txBody>
          <a:bodyPr/>
          <a:lstStyle/>
          <a:p>
            <a:pPr fontAlgn="base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141413"/>
                </a:solidFill>
              </a:rPr>
              <a:t>Para </a:t>
            </a:r>
            <a:r>
              <a:rPr lang="en-US" sz="2800" b="1" dirty="0" err="1">
                <a:solidFill>
                  <a:srgbClr val="141413"/>
                </a:solidFill>
              </a:rPr>
              <a:t>desarrolladores</a:t>
            </a:r>
            <a:r>
              <a:rPr lang="en-US" sz="2800" b="1" dirty="0">
                <a:solidFill>
                  <a:srgbClr val="141413"/>
                </a:solidFill>
              </a:rPr>
              <a:t> de </a:t>
            </a:r>
            <a:r>
              <a:rPr lang="en-US" sz="2800" b="1" dirty="0" err="1">
                <a:solidFill>
                  <a:srgbClr val="141413"/>
                </a:solidFill>
              </a:rPr>
              <a:t>aplicaciones</a:t>
            </a:r>
            <a:r>
              <a:rPr lang="en-US" sz="2800" b="1" dirty="0">
                <a:solidFill>
                  <a:srgbClr val="141413"/>
                </a:solidFill>
              </a:rPr>
              <a:t> de IA</a:t>
            </a:r>
          </a:p>
          <a:p>
            <a:pPr fontAlgn="base">
              <a:lnSpc>
                <a:spcPts val="2700"/>
              </a:lnSpc>
            </a:pPr>
            <a:r>
              <a:rPr lang="en-US" sz="2800" b="1" dirty="0" err="1">
                <a:solidFill>
                  <a:srgbClr val="141413"/>
                </a:solidFill>
              </a:rPr>
              <a:t>Conecta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tu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aplicación</a:t>
            </a:r>
            <a:r>
              <a:rPr lang="en-US" sz="2800" b="1" dirty="0">
                <a:solidFill>
                  <a:srgbClr val="141413"/>
                </a:solidFill>
              </a:rPr>
              <a:t> a </a:t>
            </a:r>
            <a:r>
              <a:rPr lang="en-US" sz="2800" b="1" dirty="0" err="1">
                <a:solidFill>
                  <a:srgbClr val="141413"/>
                </a:solidFill>
              </a:rPr>
              <a:t>cualquier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servidor</a:t>
            </a:r>
            <a:r>
              <a:rPr lang="en-US" sz="2800" b="1" dirty="0">
                <a:solidFill>
                  <a:srgbClr val="141413"/>
                </a:solidFill>
              </a:rPr>
              <a:t> MCP sin </a:t>
            </a:r>
            <a:r>
              <a:rPr lang="en-US" sz="2800" b="1" dirty="0" err="1">
                <a:solidFill>
                  <a:srgbClr val="141413"/>
                </a:solidFill>
              </a:rPr>
              <a:t>esfuerzo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adicional</a:t>
            </a:r>
            <a:endParaRPr lang="en-US" sz="2800" b="1" dirty="0">
              <a:solidFill>
                <a:srgbClr val="141413"/>
              </a:solidFill>
            </a:endParaRPr>
          </a:p>
          <a:p>
            <a:pPr fontAlgn="base">
              <a:lnSpc>
                <a:spcPts val="2700"/>
              </a:lnSpc>
              <a:buNone/>
            </a:pPr>
            <a:endParaRPr lang="en-US" sz="2800" b="1" dirty="0">
              <a:solidFill>
                <a:srgbClr val="141413"/>
              </a:solidFill>
            </a:endParaRPr>
          </a:p>
          <a:p>
            <a:pPr fontAlgn="base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141413"/>
                </a:solidFill>
              </a:rPr>
              <a:t>Para </a:t>
            </a:r>
            <a:r>
              <a:rPr lang="en-US" sz="2800" b="1" dirty="0" err="1">
                <a:solidFill>
                  <a:srgbClr val="141413"/>
                </a:solidFill>
              </a:rPr>
              <a:t>desarrolladores</a:t>
            </a:r>
            <a:r>
              <a:rPr lang="en-US" sz="2800" b="1" dirty="0">
                <a:solidFill>
                  <a:srgbClr val="141413"/>
                </a:solidFill>
              </a:rPr>
              <a:t> de </a:t>
            </a:r>
            <a:r>
              <a:rPr lang="en-US" sz="2800" b="1" dirty="0" err="1">
                <a:solidFill>
                  <a:srgbClr val="141413"/>
                </a:solidFill>
              </a:rPr>
              <a:t>herramientas</a:t>
            </a:r>
            <a:r>
              <a:rPr lang="en-US" sz="2800" b="1" dirty="0">
                <a:solidFill>
                  <a:srgbClr val="141413"/>
                </a:solidFill>
              </a:rPr>
              <a:t> o API</a:t>
            </a:r>
          </a:p>
          <a:p>
            <a:pPr fontAlgn="base">
              <a:lnSpc>
                <a:spcPts val="2700"/>
              </a:lnSpc>
            </a:pPr>
            <a:r>
              <a:rPr lang="en-US" sz="2800" b="1" dirty="0" err="1">
                <a:solidFill>
                  <a:srgbClr val="141413"/>
                </a:solidFill>
              </a:rPr>
              <a:t>Construye</a:t>
            </a:r>
            <a:r>
              <a:rPr lang="en-US" sz="2800" b="1" dirty="0">
                <a:solidFill>
                  <a:srgbClr val="141413"/>
                </a:solidFill>
              </a:rPr>
              <a:t> un </a:t>
            </a:r>
            <a:r>
              <a:rPr lang="en-US" sz="2800" b="1" dirty="0" err="1">
                <a:solidFill>
                  <a:srgbClr val="141413"/>
                </a:solidFill>
              </a:rPr>
              <a:t>servidor</a:t>
            </a:r>
            <a:r>
              <a:rPr lang="en-US" sz="2800" b="1" dirty="0">
                <a:solidFill>
                  <a:srgbClr val="141413"/>
                </a:solidFill>
              </a:rPr>
              <a:t> MCP </a:t>
            </a:r>
            <a:r>
              <a:rPr lang="en-US" sz="2800" b="1" dirty="0" err="1">
                <a:solidFill>
                  <a:srgbClr val="141413"/>
                </a:solidFill>
              </a:rPr>
              <a:t>una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vez</a:t>
            </a:r>
            <a:r>
              <a:rPr lang="en-US" sz="2800" b="1" dirty="0">
                <a:solidFill>
                  <a:srgbClr val="141413"/>
                </a:solidFill>
              </a:rPr>
              <a:t> y </a:t>
            </a:r>
            <a:r>
              <a:rPr lang="en-US" sz="2800" b="1" dirty="0" err="1">
                <a:solidFill>
                  <a:srgbClr val="141413"/>
                </a:solidFill>
              </a:rPr>
              <a:t>observa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su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adopción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en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todas</a:t>
            </a:r>
            <a:r>
              <a:rPr lang="en-US" sz="2800" b="1" dirty="0">
                <a:solidFill>
                  <a:srgbClr val="141413"/>
                </a:solidFill>
              </a:rPr>
              <a:t> partes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16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C457-68C1-7EDA-89B3-82BF7497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76"/>
            <a:ext cx="10515600" cy="1022239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Arquitectura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E16DF-3118-EF06-E4BC-C58736613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14" y="862885"/>
            <a:ext cx="8924899" cy="607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39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DD75-5581-F80B-2E38-368FB8FB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34" y="0"/>
            <a:ext cx="10515600" cy="778329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Componentes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98B00-C7F4-5BE6-38F4-F27B2F164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29" y="1012372"/>
            <a:ext cx="5056414" cy="540407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Hosts MCP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Programas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Claude Desktop, IDEs o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herramientas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IA que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desean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acceder a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datos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través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MCP.</a:t>
            </a:r>
          </a:p>
          <a:p>
            <a:r>
              <a:rPr lang="en-US" b="1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n-US" b="1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MCP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mantienen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conexiones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1:1 con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servidores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b="1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Servidores</a:t>
            </a:r>
            <a:r>
              <a:rPr lang="en-US" b="1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MCP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Programas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exponen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capacidades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específicas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través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del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Protocolo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Contexto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estandarizado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62AC7-9885-FAFC-39E4-064BE8BE1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6" y="849189"/>
            <a:ext cx="6572456" cy="593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53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996F-F3BF-9A77-767F-42759F4A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Transports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CB39-35A0-913B-8176-F73381C7A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2899255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Dos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mecanismos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transporte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estándar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para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comunicación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cliente-servidor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3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stdio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comunicación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mediante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entrada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salida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estándar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HTTP con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eventos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enviados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por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SSE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5085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7121-F981-67D5-9CFF-674AA2E2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chemeClr val="accent2"/>
                </a:solidFill>
              </a:rPr>
              <a:t>stdio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C076B-83C3-544D-1F25-73B92D44C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02" y="1311497"/>
            <a:ext cx="4723502" cy="4235006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solo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podía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ejecutarse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localmente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MCP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subproceso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recibe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mensajes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JSON-RPC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entrada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estándar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(stdin) y escribe las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respuestas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salida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estándar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stdout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2F23E-33B2-79B4-3E07-61241F0FE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066" y="0"/>
            <a:ext cx="6995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71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DDA9-6A33-34D8-9024-CD5A382B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HTTP con 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40B2E-A065-5AA2-5A04-A0FD566EB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825625"/>
            <a:ext cx="6366442" cy="474286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puede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ejecutarse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tanto local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remotamente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DEBE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proporcionar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dos puntos finales:</a:t>
            </a:r>
          </a:p>
          <a:p>
            <a:pPr lvl="1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Un punto final SSE para que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establezcan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una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conexión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reciban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mensajes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del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Un punto final HTTP POST para que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envíen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mensajes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al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FDC33-CEC4-CBDC-0772-B3792F5EF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141" y="0"/>
            <a:ext cx="5446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6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189495"/>
            <a:ext cx="11655841" cy="1292662"/>
          </a:xfrm>
        </p:spPr>
        <p:txBody>
          <a:bodyPr/>
          <a:lstStyle/>
          <a:p>
            <a:r>
              <a:rPr lang="es-ES" sz="4000" dirty="0"/>
              <a:t>Software </a:t>
            </a:r>
            <a:r>
              <a:rPr lang="es-ES" sz="4000" dirty="0" err="1"/>
              <a:t>Engineer</a:t>
            </a:r>
            <a:r>
              <a:rPr lang="es-ES" sz="4000" dirty="0"/>
              <a:t> at Microsoft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Javier Suárez Ruiz</a:t>
            </a:r>
          </a:p>
        </p:txBody>
      </p:sp>
      <p:sp>
        <p:nvSpPr>
          <p:cNvPr id="6" name="Text Placeholder 4"/>
          <p:cNvSpPr>
            <a:spLocks noGrp="1"/>
          </p:cNvSpPr>
          <p:nvPr/>
        </p:nvSpPr>
        <p:spPr>
          <a:xfrm>
            <a:off x="269240" y="4377014"/>
            <a:ext cx="11369585" cy="1383541"/>
          </a:xfrm>
          <a:prstGeom prst="rect">
            <a:avLst/>
          </a:prstGeom>
        </p:spPr>
        <p:txBody>
          <a:bodyPr vert="horz" lIns="119507" tIns="0" rIns="119507" bIns="59755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3423" indent="-373423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Email: 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hlinkClick r:id="rId3"/>
              </a:rPr>
              <a:t>javiersuarezruiz@hotmail.com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  <a:p>
            <a:pPr marL="373423" indent="-373423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Twitter: @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</a:rPr>
              <a:t>jsuarezruiz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96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23870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15"/>
          <p:cNvSpPr/>
          <p:nvPr/>
        </p:nvSpPr>
        <p:spPr>
          <a:xfrm>
            <a:off x="557933" y="5699967"/>
            <a:ext cx="936400" cy="4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49" name="Google Shape;949;p115"/>
          <p:cNvSpPr/>
          <p:nvPr/>
        </p:nvSpPr>
        <p:spPr>
          <a:xfrm>
            <a:off x="7303133" y="1126967"/>
            <a:ext cx="3706000" cy="1723600"/>
          </a:xfrm>
          <a:prstGeom prst="roundRect">
            <a:avLst>
              <a:gd name="adj" fmla="val 16667"/>
            </a:avLst>
          </a:prstGeom>
          <a:solidFill>
            <a:srgbClr val="F8F3E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MCP Server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marR="0" lvl="0" indent="0" algn="l" defTabSz="914400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7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Expone</a:t>
            </a:r>
            <a:r>
              <a:rPr kumimoji="0" lang="en" sz="1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Resources</a:t>
            </a:r>
            <a:endParaRPr kumimoji="0" sz="17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lvl="0">
              <a:defRPr/>
            </a:pPr>
            <a:r>
              <a:rPr lang="en" sz="1733" dirty="0" err="1">
                <a:solidFill>
                  <a:prstClr val="black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Expone</a:t>
            </a:r>
            <a:r>
              <a:rPr lang="en" sz="1733" dirty="0">
                <a:solidFill>
                  <a:prstClr val="black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Tools</a:t>
            </a:r>
            <a:endParaRPr kumimoji="0" sz="17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lvl="0">
              <a:defRPr/>
            </a:pPr>
            <a:r>
              <a:rPr lang="en" sz="1733" dirty="0" err="1">
                <a:solidFill>
                  <a:prstClr val="black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Expone</a:t>
            </a:r>
            <a:r>
              <a:rPr lang="en" sz="1733" dirty="0">
                <a:solidFill>
                  <a:prstClr val="black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Prompt Templates</a:t>
            </a:r>
            <a:endParaRPr kumimoji="0" sz="17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</p:txBody>
      </p:sp>
      <p:sp>
        <p:nvSpPr>
          <p:cNvPr id="950" name="Google Shape;950;p115"/>
          <p:cNvSpPr txBox="1">
            <a:spLocks noGrp="1"/>
          </p:cNvSpPr>
          <p:nvPr>
            <p:ph type="sldNum" idx="12"/>
          </p:nvPr>
        </p:nvSpPr>
        <p:spPr>
          <a:xfrm>
            <a:off x="11008967" y="6278569"/>
            <a:ext cx="582800" cy="1432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Tx/>
              <a:buNone/>
              <a:tabLst/>
              <a:defRPr/>
            </a:pPr>
            <a:fld id="{00000000-1234-1234-1234-123412341234}" type="slidenum">
              <a:rPr kumimoji="0" lang="en" sz="1100" b="0" i="0" u="none" strike="noStrike" kern="1200" cap="none" spc="0" normalizeH="0" baseline="0" noProof="0">
                <a:ln>
                  <a:noFill/>
                </a:ln>
                <a:solidFill>
                  <a:srgbClr val="0F9ED5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8"/>
                <a:buFontTx/>
                <a:buNone/>
                <a:tabLst/>
                <a:defRPr/>
              </a:pPr>
              <a:t>20</a:t>
            </a:fld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F9ED5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  <p:sp>
        <p:nvSpPr>
          <p:cNvPr id="951" name="Google Shape;951;p115"/>
          <p:cNvSpPr/>
          <p:nvPr/>
        </p:nvSpPr>
        <p:spPr>
          <a:xfrm>
            <a:off x="1386033" y="1126967"/>
            <a:ext cx="3706000" cy="1723600"/>
          </a:xfrm>
          <a:prstGeom prst="roundRect">
            <a:avLst>
              <a:gd name="adj" fmla="val 16667"/>
            </a:avLst>
          </a:prstGeom>
          <a:solidFill>
            <a:srgbClr val="F8F3E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MCP Client</a:t>
            </a:r>
            <a:endParaRPr kumimoji="0" sz="226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marR="0" lvl="0" indent="0" algn="l" defTabSz="914400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Queries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Resources</a:t>
            </a:r>
            <a:endParaRPr kumimoji="0" sz="17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Invokes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Tools</a:t>
            </a:r>
            <a:endParaRPr kumimoji="0" sz="17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lvl="0">
              <a:defRPr/>
            </a:pPr>
            <a:r>
              <a:rPr lang="es-ES" sz="1733" dirty="0">
                <a:solidFill>
                  <a:prstClr val="black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Interpola</a:t>
            </a:r>
            <a:r>
              <a:rPr kumimoji="0" lang="en" sz="1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Prompts</a:t>
            </a: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</p:txBody>
      </p:sp>
      <p:sp>
        <p:nvSpPr>
          <p:cNvPr id="952" name="Google Shape;952;p115"/>
          <p:cNvSpPr txBox="1">
            <a:spLocks noGrp="1"/>
          </p:cNvSpPr>
          <p:nvPr>
            <p:ph type="title"/>
          </p:nvPr>
        </p:nvSpPr>
        <p:spPr>
          <a:xfrm>
            <a:off x="2486200" y="84970"/>
            <a:ext cx="7219600" cy="759844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-US" sz="4000" dirty="0" err="1">
                <a:solidFill>
                  <a:schemeClr val="accent2"/>
                </a:solidFill>
              </a:rPr>
              <a:t>Características</a:t>
            </a:r>
            <a:r>
              <a:rPr lang="en-US" sz="4000" dirty="0">
                <a:solidFill>
                  <a:schemeClr val="accent2"/>
                </a:solidFill>
              </a:rPr>
              <a:t> del </a:t>
            </a:r>
            <a:r>
              <a:rPr lang="en-US" sz="4000" dirty="0" err="1">
                <a:solidFill>
                  <a:schemeClr val="accent2"/>
                </a:solidFill>
              </a:rPr>
              <a:t>servidor</a:t>
            </a:r>
            <a:endParaRPr sz="4000" dirty="0">
              <a:solidFill>
                <a:schemeClr val="accent2"/>
              </a:solidFill>
            </a:endParaRPr>
          </a:p>
        </p:txBody>
      </p:sp>
      <p:cxnSp>
        <p:nvCxnSpPr>
          <p:cNvPr id="953" name="Google Shape;953;p115"/>
          <p:cNvCxnSpPr>
            <a:stCxn id="951" idx="3"/>
            <a:endCxn id="949" idx="1"/>
          </p:cNvCxnSpPr>
          <p:nvPr/>
        </p:nvCxnSpPr>
        <p:spPr>
          <a:xfrm>
            <a:off x="5092033" y="1988767"/>
            <a:ext cx="2211200" cy="8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954" name="Google Shape;954;p115"/>
          <p:cNvSpPr/>
          <p:nvPr/>
        </p:nvSpPr>
        <p:spPr>
          <a:xfrm>
            <a:off x="1465800" y="3452433"/>
            <a:ext cx="9463600" cy="2637600"/>
          </a:xfrm>
          <a:prstGeom prst="roundRect">
            <a:avLst>
              <a:gd name="adj" fmla="val 3023"/>
            </a:avLst>
          </a:prstGeom>
          <a:solidFill>
            <a:srgbClr val="F0EF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5" name="Google Shape;955;p115"/>
          <p:cNvSpPr txBox="1"/>
          <p:nvPr/>
        </p:nvSpPr>
        <p:spPr>
          <a:xfrm>
            <a:off x="1324316" y="3602271"/>
            <a:ext cx="3304400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Tx/>
              <a:buNone/>
              <a:tabLst/>
              <a:defRPr/>
            </a:pPr>
            <a:r>
              <a:rPr kumimoji="0" lang="en" sz="2400" b="0" i="0" u="none" strike="noStrike" kern="1200" cap="none" spc="0" normalizeH="0" baseline="0" noProof="0">
                <a:ln>
                  <a:noFill/>
                </a:ln>
                <a:solidFill>
                  <a:srgbClr val="780E0D"/>
                </a:solidFill>
                <a:effectLst/>
                <a:uLnTx/>
                <a:uFillTx/>
                <a:latin typeface="Outfit SemiBold"/>
                <a:ea typeface="Outfit SemiBold"/>
                <a:cs typeface="Outfit SemiBold"/>
                <a:sym typeface="Outfit SemiBold"/>
              </a:rPr>
              <a:t>Tools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780E0D"/>
              </a:solidFill>
              <a:effectLst/>
              <a:uLnTx/>
              <a:uFillTx/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56" name="Google Shape;956;p115"/>
          <p:cNvSpPr txBox="1"/>
          <p:nvPr/>
        </p:nvSpPr>
        <p:spPr>
          <a:xfrm>
            <a:off x="1812709" y="4129400"/>
            <a:ext cx="2506000" cy="6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defRPr/>
            </a:pPr>
            <a:r>
              <a:rPr lang="es-ES" sz="1600" dirty="0">
                <a:solidFill>
                  <a:srgbClr val="212121"/>
                </a:solidFill>
                <a:latin typeface="Outfit"/>
                <a:ea typeface="Outfit"/>
                <a:cs typeface="Outfit"/>
                <a:sym typeface="Outfit"/>
              </a:rPr>
              <a:t>Funciones y herramientas que puede invocar el cliente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57" name="Google Shape;957;p115"/>
          <p:cNvSpPr txBox="1"/>
          <p:nvPr/>
        </p:nvSpPr>
        <p:spPr>
          <a:xfrm>
            <a:off x="7969267" y="3602271"/>
            <a:ext cx="2841200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Tx/>
              <a:buNone/>
              <a:tabLst/>
              <a:defRPr/>
            </a:pPr>
            <a:r>
              <a:rPr kumimoji="0" lang="en" sz="2400" b="0" i="0" u="none" strike="noStrike" kern="1200" cap="none" spc="0" normalizeH="0" baseline="0" noProof="0">
                <a:ln>
                  <a:noFill/>
                </a:ln>
                <a:solidFill>
                  <a:srgbClr val="780E0D"/>
                </a:solidFill>
                <a:effectLst/>
                <a:uLnTx/>
                <a:uFillTx/>
                <a:latin typeface="Outfit SemiBold"/>
                <a:ea typeface="Outfit SemiBold"/>
                <a:cs typeface="Outfit SemiBold"/>
                <a:sym typeface="Outfit SemiBold"/>
              </a:rPr>
              <a:t>Prompt Templates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780E0D"/>
              </a:solidFill>
              <a:effectLst/>
              <a:uLnTx/>
              <a:uFillTx/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58" name="Google Shape;958;p115"/>
          <p:cNvSpPr txBox="1"/>
          <p:nvPr/>
        </p:nvSpPr>
        <p:spPr>
          <a:xfrm>
            <a:off x="8074101" y="4151071"/>
            <a:ext cx="2736366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defRPr/>
            </a:pPr>
            <a:r>
              <a:rPr lang="es-ES" sz="1400" dirty="0">
                <a:solidFill>
                  <a:srgbClr val="212121"/>
                </a:solidFill>
                <a:latin typeface="Outfit"/>
                <a:ea typeface="Outfit"/>
                <a:cs typeface="Outfit"/>
                <a:sym typeface="Outfit"/>
              </a:rPr>
              <a:t>Indicaciones invocadas por el usuario para interactuar con el modelo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cxnSp>
        <p:nvCxnSpPr>
          <p:cNvPr id="959" name="Google Shape;959;p115"/>
          <p:cNvCxnSpPr/>
          <p:nvPr/>
        </p:nvCxnSpPr>
        <p:spPr>
          <a:xfrm>
            <a:off x="1643600" y="3176665"/>
            <a:ext cx="9108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0" name="Google Shape;960;p115"/>
          <p:cNvSpPr/>
          <p:nvPr/>
        </p:nvSpPr>
        <p:spPr>
          <a:xfrm>
            <a:off x="1958877" y="4828900"/>
            <a:ext cx="22112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Retrieve / search</a:t>
            </a:r>
            <a:endParaRPr kumimoji="0" sz="1333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1" name="Google Shape;961;p115"/>
          <p:cNvSpPr/>
          <p:nvPr/>
        </p:nvSpPr>
        <p:spPr>
          <a:xfrm>
            <a:off x="1958877" y="5171155"/>
            <a:ext cx="22112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Send a message</a:t>
            </a:r>
            <a:endParaRPr kumimoji="0" sz="1333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2" name="Google Shape;962;p115"/>
          <p:cNvSpPr/>
          <p:nvPr/>
        </p:nvSpPr>
        <p:spPr>
          <a:xfrm>
            <a:off x="1958877" y="5514436"/>
            <a:ext cx="22112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Update DB records</a:t>
            </a:r>
            <a:endParaRPr kumimoji="0" sz="1467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3" name="Google Shape;963;p115"/>
          <p:cNvSpPr/>
          <p:nvPr/>
        </p:nvSpPr>
        <p:spPr>
          <a:xfrm>
            <a:off x="8473467" y="4853536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Document Q&amp;A</a:t>
            </a:r>
            <a:endParaRPr kumimoji="0" sz="1333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4" name="Google Shape;964;p115"/>
          <p:cNvSpPr/>
          <p:nvPr/>
        </p:nvSpPr>
        <p:spPr>
          <a:xfrm>
            <a:off x="8473467" y="5195795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Transcript Summary</a:t>
            </a:r>
            <a:endParaRPr kumimoji="0" sz="1333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5" name="Google Shape;965;p115"/>
          <p:cNvSpPr/>
          <p:nvPr/>
        </p:nvSpPr>
        <p:spPr>
          <a:xfrm>
            <a:off x="8473467" y="5539080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Output as JSON</a:t>
            </a:r>
            <a:endParaRPr kumimoji="0" sz="1467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6" name="Google Shape;966;p115"/>
          <p:cNvSpPr txBox="1"/>
          <p:nvPr/>
        </p:nvSpPr>
        <p:spPr>
          <a:xfrm>
            <a:off x="4517000" y="3602271"/>
            <a:ext cx="3158000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Tx/>
              <a:buNone/>
              <a:tabLst/>
              <a:defRPr/>
            </a:pPr>
            <a:r>
              <a:rPr kumimoji="0" lang="en" sz="2400" b="0" i="0" u="none" strike="noStrike" kern="1200" cap="none" spc="0" normalizeH="0" baseline="0" noProof="0">
                <a:ln>
                  <a:noFill/>
                </a:ln>
                <a:solidFill>
                  <a:srgbClr val="780E0D"/>
                </a:solidFill>
                <a:effectLst/>
                <a:uLnTx/>
                <a:uFillTx/>
                <a:latin typeface="Outfit SemiBold"/>
                <a:ea typeface="Outfit SemiBold"/>
                <a:cs typeface="Outfit SemiBold"/>
                <a:sym typeface="Outfit SemiBold"/>
              </a:rPr>
              <a:t>Resources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780E0D"/>
              </a:solidFill>
              <a:effectLst/>
              <a:uLnTx/>
              <a:uFillTx/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67" name="Google Shape;967;p115"/>
          <p:cNvSpPr txBox="1"/>
          <p:nvPr/>
        </p:nvSpPr>
        <p:spPr>
          <a:xfrm>
            <a:off x="5020267" y="4164533"/>
            <a:ext cx="2211200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defRPr/>
            </a:pPr>
            <a:r>
              <a:rPr lang="es-ES" sz="1600" dirty="0">
                <a:solidFill>
                  <a:srgbClr val="212121"/>
                </a:solidFill>
                <a:latin typeface="Outfit"/>
                <a:ea typeface="Outfit"/>
                <a:cs typeface="Outfit"/>
                <a:sym typeface="Outfit"/>
              </a:rPr>
              <a:t>Datos o contenido expuestos por el servidor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8" name="Google Shape;968;p115"/>
          <p:cNvSpPr/>
          <p:nvPr/>
        </p:nvSpPr>
        <p:spPr>
          <a:xfrm>
            <a:off x="5199600" y="4854056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Files</a:t>
            </a:r>
            <a:endParaRPr kumimoji="0" sz="1467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9" name="Google Shape;969;p115"/>
          <p:cNvSpPr/>
          <p:nvPr/>
        </p:nvSpPr>
        <p:spPr>
          <a:xfrm>
            <a:off x="5199600" y="5196315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Database Records</a:t>
            </a:r>
            <a:endParaRPr kumimoji="0" sz="1467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70" name="Google Shape;970;p115"/>
          <p:cNvSpPr/>
          <p:nvPr/>
        </p:nvSpPr>
        <p:spPr>
          <a:xfrm>
            <a:off x="5199600" y="5539600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API Responses</a:t>
            </a:r>
            <a:endParaRPr kumimoji="0" sz="1467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1DF6AA-7052-BEB4-0ABB-60AF7A413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DB44-4C01-5756-9D17-7BA0866C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6446" y="2210943"/>
            <a:ext cx="6105194" cy="24361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zh-CN" sz="6000" dirty="0">
                <a:solidFill>
                  <a:srgbClr val="FFFFFF"/>
                </a:solidFill>
              </a:rPr>
              <a:t>¿</a:t>
            </a:r>
            <a:r>
              <a:rPr lang="en-US" altLang="zh-CN" sz="6000" dirty="0" err="1">
                <a:solidFill>
                  <a:srgbClr val="FFFFFF"/>
                </a:solidFill>
              </a:rPr>
              <a:t>Cómo</a:t>
            </a:r>
            <a:r>
              <a:rPr lang="en-US" altLang="zh-CN" sz="6000" dirty="0">
                <a:solidFill>
                  <a:srgbClr val="FFFFFF"/>
                </a:solidFill>
              </a:rPr>
              <a:t>?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 err="1">
                <a:solidFill>
                  <a:srgbClr val="FFFFFF"/>
                </a:solidFill>
              </a:rPr>
              <a:t>Usando</a:t>
            </a:r>
            <a:r>
              <a:rPr lang="en-US" altLang="zh-CN" sz="6000" dirty="0">
                <a:solidFill>
                  <a:srgbClr val="FFFFFF"/>
                </a:solidFill>
              </a:rPr>
              <a:t> e </a:t>
            </a:r>
            <a:r>
              <a:rPr lang="en-US" altLang="zh-CN" sz="6000" dirty="0" err="1">
                <a:solidFill>
                  <a:srgbClr val="FFFFFF"/>
                </a:solidFill>
              </a:rPr>
              <a:t>implementando</a:t>
            </a:r>
            <a:r>
              <a:rPr lang="en-US" altLang="zh-CN" sz="6000" dirty="0">
                <a:solidFill>
                  <a:srgbClr val="FFFFFF"/>
                </a:solidFill>
              </a:rPr>
              <a:t> MCP</a:t>
            </a:r>
          </a:p>
        </p:txBody>
      </p:sp>
    </p:spTree>
    <p:extLst>
      <p:ext uri="{BB962C8B-B14F-4D97-AF65-F5344CB8AC3E}">
        <p14:creationId xmlns:p14="http://schemas.microsoft.com/office/powerpoint/2010/main" val="3052753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4DE8-8029-23AF-786C-4EBF1039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Usando</a:t>
            </a:r>
            <a:r>
              <a:rPr lang="en-US" dirty="0">
                <a:solidFill>
                  <a:schemeClr val="accent2"/>
                </a:solidFill>
              </a:rPr>
              <a:t> MCP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FBC72-921A-E866-8862-4F217C48E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39255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Instala</a:t>
            </a:r>
            <a:r>
              <a:rPr lang="en-US" dirty="0"/>
              <a:t> la </a:t>
            </a:r>
            <a:r>
              <a:rPr lang="en-US" dirty="0" err="1"/>
              <a:t>aplicación</a:t>
            </a:r>
            <a:r>
              <a:rPr lang="en-US" dirty="0"/>
              <a:t> compatible con las </a:t>
            </a:r>
            <a:r>
              <a:rPr lang="en-US" dirty="0" err="1"/>
              <a:t>integraciones</a:t>
            </a:r>
            <a:r>
              <a:rPr lang="en-US" dirty="0"/>
              <a:t> de MCP: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https://modelcontextprotocol.io/clients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Instala</a:t>
            </a:r>
            <a:r>
              <a:rPr lang="en-US" dirty="0"/>
              <a:t>/</a:t>
            </a:r>
            <a:r>
              <a:rPr lang="en-US" dirty="0" err="1"/>
              <a:t>configura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servidor</a:t>
            </a:r>
            <a:r>
              <a:rPr lang="en-US" dirty="0"/>
              <a:t> MCP: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https://modelcontextprotocol.io/examples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72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4F1F-E80A-EF2B-8575-992FD718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46"/>
            <a:ext cx="10515600" cy="1057990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Aplicaciones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populares</a:t>
            </a:r>
            <a:r>
              <a:rPr lang="en-US" dirty="0">
                <a:solidFill>
                  <a:schemeClr val="accent2"/>
                </a:solidFill>
              </a:rPr>
              <a:t> que </a:t>
            </a:r>
            <a:r>
              <a:rPr lang="en-US" dirty="0" err="1">
                <a:solidFill>
                  <a:schemeClr val="accent2"/>
                </a:solidFill>
              </a:rPr>
              <a:t>admiten</a:t>
            </a:r>
            <a:r>
              <a:rPr lang="en-US" dirty="0">
                <a:solidFill>
                  <a:schemeClr val="accent2"/>
                </a:solidFill>
              </a:rPr>
              <a:t> MCP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E473-2C26-075D-51DD-CF1C0BCCD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178"/>
            <a:ext cx="11084562" cy="2055114"/>
          </a:xfrm>
        </p:spPr>
        <p:txBody>
          <a:bodyPr/>
          <a:lstStyle/>
          <a:p>
            <a:r>
              <a:rPr lang="en-US" dirty="0"/>
              <a:t>Claude Desktop</a:t>
            </a:r>
          </a:p>
          <a:p>
            <a:r>
              <a:rPr lang="en-US" dirty="0"/>
              <a:t>Cline</a:t>
            </a:r>
          </a:p>
          <a:p>
            <a:r>
              <a:rPr lang="en-US" dirty="0"/>
              <a:t>VS Code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0D6CC3E-6D4A-0A78-38C2-3FFE26C44102}"/>
              </a:ext>
            </a:extLst>
          </p:cNvPr>
          <p:cNvSpPr txBox="1"/>
          <p:nvPr/>
        </p:nvSpPr>
        <p:spPr>
          <a:xfrm>
            <a:off x="2457450" y="6022702"/>
            <a:ext cx="72770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000" dirty="0">
                <a:hlinkClick r:id="rId2"/>
              </a:rPr>
              <a:t>https://</a:t>
            </a:r>
            <a:r>
              <a:rPr lang="es-ES" sz="3000" dirty="0" err="1">
                <a:hlinkClick r:id="rId2"/>
              </a:rPr>
              <a:t>modelcontextprotocol.io</a:t>
            </a:r>
            <a:r>
              <a:rPr lang="es-ES" sz="3000" dirty="0">
                <a:hlinkClick r:id="rId2"/>
              </a:rPr>
              <a:t>/</a:t>
            </a:r>
            <a:r>
              <a:rPr lang="es-ES" sz="3000" dirty="0" err="1">
                <a:hlinkClick r:id="rId2"/>
              </a:rPr>
              <a:t>clients</a:t>
            </a: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18949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F879-A9B0-F493-7D68-8C0F42C3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39" y="24330"/>
            <a:ext cx="5550514" cy="7962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Servidores</a:t>
            </a:r>
            <a:r>
              <a:rPr lang="en-US" sz="3600" dirty="0">
                <a:solidFill>
                  <a:schemeClr val="accent2"/>
                </a:solidFill>
              </a:rPr>
              <a:t> MCP </a:t>
            </a:r>
            <a:r>
              <a:rPr lang="en-US" sz="3600" dirty="0" err="1">
                <a:solidFill>
                  <a:schemeClr val="accent2"/>
                </a:solidFill>
              </a:rPr>
              <a:t>populares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643FB-8277-9A78-184D-39E1AB719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" y="736665"/>
            <a:ext cx="6096000" cy="1901928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https://mcp.so/servers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3"/>
              </a:rPr>
              <a:t>https://glama.ai/mcp/servers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4"/>
              </a:rPr>
              <a:t>https://smithery.ai/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5"/>
              </a:rPr>
              <a:t>https://www.pulsemcp.com/servers</a:t>
            </a:r>
            <a:r>
              <a:rPr lang="en-US" sz="240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A07EEB-A40E-877E-AB45-60FFA294B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2691" y="24330"/>
            <a:ext cx="5671930" cy="3384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86EF30-41B7-4089-BCF9-5DD5EB2DD0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96" y="2563464"/>
            <a:ext cx="6416920" cy="4270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04DF2C-D375-588B-6450-61F456F420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5313" y="3259755"/>
            <a:ext cx="5746687" cy="35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44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2596-C71F-F80C-B7D2-1EA173A8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8"/>
            <a:ext cx="10515600" cy="939574"/>
          </a:xfrm>
        </p:spPr>
        <p:txBody>
          <a:bodyPr/>
          <a:lstStyle/>
          <a:p>
            <a:r>
              <a:rPr lang="en-US" dirty="0"/>
              <a:t>VS Code support MCP now!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6F68CC-8EED-BE0C-139D-AB895DE8E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08" y="957272"/>
            <a:ext cx="10793184" cy="581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540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4E79-CDDB-199B-C3FA-E5DDD6B6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5069"/>
          </a:xfrm>
        </p:spPr>
        <p:txBody>
          <a:bodyPr/>
          <a:lstStyle/>
          <a:p>
            <a:r>
              <a:rPr lang="en-US" sz="4000" dirty="0" err="1">
                <a:solidFill>
                  <a:schemeClr val="accent2"/>
                </a:solidFill>
              </a:rPr>
              <a:t>Instalar</a:t>
            </a:r>
            <a:r>
              <a:rPr lang="en-US" sz="4000" dirty="0">
                <a:solidFill>
                  <a:schemeClr val="accent2"/>
                </a:solidFill>
              </a:rPr>
              <a:t>/</a:t>
            </a:r>
            <a:r>
              <a:rPr lang="en-US" sz="4000" dirty="0" err="1">
                <a:solidFill>
                  <a:schemeClr val="accent2"/>
                </a:solidFill>
              </a:rPr>
              <a:t>configurar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 err="1">
                <a:solidFill>
                  <a:schemeClr val="accent2"/>
                </a:solidFill>
              </a:rPr>
              <a:t>el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 err="1">
                <a:solidFill>
                  <a:schemeClr val="accent2"/>
                </a:solidFill>
              </a:rPr>
              <a:t>servidor</a:t>
            </a:r>
            <a:r>
              <a:rPr lang="en-US" sz="4000" dirty="0">
                <a:solidFill>
                  <a:schemeClr val="accent2"/>
                </a:solidFill>
              </a:rPr>
              <a:t> MCP </a:t>
            </a:r>
            <a:r>
              <a:rPr lang="en-US" sz="4000" dirty="0" err="1">
                <a:solidFill>
                  <a:schemeClr val="accent2"/>
                </a:solidFill>
              </a:rPr>
              <a:t>en</a:t>
            </a:r>
            <a:r>
              <a:rPr lang="en-US" sz="4000" dirty="0">
                <a:solidFill>
                  <a:schemeClr val="accent2"/>
                </a:solidFill>
              </a:rPr>
              <a:t> VS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48A588-AD94-BBCB-56E6-A0A7C8711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2158"/>
            <a:ext cx="3396943" cy="4164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FF6884-62EB-1508-C158-5C512A98F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961" y="1841784"/>
            <a:ext cx="4106517" cy="412487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5E1CF61-C866-2BA6-42F5-09855B4E3455}"/>
              </a:ext>
            </a:extLst>
          </p:cNvPr>
          <p:cNvSpPr txBox="1"/>
          <p:nvPr/>
        </p:nvSpPr>
        <p:spPr>
          <a:xfrm>
            <a:off x="703118" y="6112127"/>
            <a:ext cx="10785764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add-mcp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'{"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":"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-runner","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":"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npx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":[”-y", " 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-server-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-runner"]}'</a:t>
            </a:r>
          </a:p>
        </p:txBody>
      </p:sp>
    </p:spTree>
    <p:extLst>
      <p:ext uri="{BB962C8B-B14F-4D97-AF65-F5344CB8AC3E}">
        <p14:creationId xmlns:p14="http://schemas.microsoft.com/office/powerpoint/2010/main" val="3546123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4D21-276A-B5EC-59D5-3B2F475C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1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Implementando</a:t>
            </a:r>
            <a:r>
              <a:rPr lang="en-US" dirty="0">
                <a:solidFill>
                  <a:schemeClr val="accent2"/>
                </a:solidFill>
              </a:rPr>
              <a:t> MCP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2314-F96F-FE47-CAF3-8A58D0C63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57" y="1511073"/>
            <a:ext cx="11473543" cy="5020356"/>
          </a:xfrm>
        </p:spPr>
        <p:txBody>
          <a:bodyPr>
            <a:normAutofit/>
          </a:bodyPr>
          <a:lstStyle/>
          <a:p>
            <a:r>
              <a:rPr lang="en-US" altLang="zh-CN" dirty="0"/>
              <a:t>SDKs para </a:t>
            </a:r>
            <a:r>
              <a:rPr lang="en-US" altLang="zh-CN" dirty="0" err="1"/>
              <a:t>crear</a:t>
            </a:r>
            <a:r>
              <a:rPr lang="en-US" altLang="zh-CN" dirty="0"/>
              <a:t> </a:t>
            </a:r>
            <a:r>
              <a:rPr lang="en-US" altLang="zh-CN" dirty="0" err="1"/>
              <a:t>clientes</a:t>
            </a:r>
            <a:r>
              <a:rPr lang="en-US" altLang="zh-CN" dirty="0"/>
              <a:t> MCP y </a:t>
            </a:r>
            <a:r>
              <a:rPr lang="en-US" altLang="zh-CN" dirty="0" err="1"/>
              <a:t>servidores</a:t>
            </a:r>
            <a:r>
              <a:rPr lang="en-US" altLang="zh-CN" dirty="0"/>
              <a:t> MCP</a:t>
            </a:r>
          </a:p>
          <a:p>
            <a:pPr lvl="1"/>
            <a:r>
              <a:rPr lang="en-US" sz="2400" b="0" i="0" u="sng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TypeScript SDK</a:t>
            </a:r>
            <a:endParaRPr lang="en-US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sz="2400" b="0" i="0" u="sng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Python SDK</a:t>
            </a:r>
            <a:endParaRPr lang="en-US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sz="2400" b="0" i="0" u="sng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Java SDK</a:t>
            </a:r>
            <a:endParaRPr lang="en-US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sz="2400" b="0" i="0" u="sng" dirty="0">
                <a:solidFill>
                  <a:srgbClr val="1F2328"/>
                </a:solidFill>
                <a:effectLst/>
                <a:latin typeface="-apple-system"/>
                <a:hlinkClick r:id="rId5"/>
              </a:rPr>
              <a:t>Kotlin SDK</a:t>
            </a:r>
            <a:endParaRPr lang="en-US" sz="2400" b="0" i="0" u="sng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sz="2400" b="0" i="0" u="sng" dirty="0">
                <a:effectLst/>
                <a:latin typeface="-apple-system"/>
                <a:hlinkClick r:id="rId6"/>
              </a:rPr>
              <a:t>C# SDK</a:t>
            </a:r>
            <a:endParaRPr lang="en-US" altLang="zh-CN" sz="2400" dirty="0"/>
          </a:p>
          <a:p>
            <a:r>
              <a:rPr lang="en-US" altLang="zh-CN" dirty="0"/>
              <a:t>Tooling</a:t>
            </a:r>
          </a:p>
          <a:p>
            <a:pPr lvl="1"/>
            <a:r>
              <a:rPr lang="en-US" dirty="0">
                <a:hlinkClick r:id="rId7"/>
              </a:rPr>
              <a:t>MCP Inspector</a:t>
            </a:r>
            <a:r>
              <a:rPr lang="en-US" dirty="0"/>
              <a:t>: </a:t>
            </a:r>
            <a:r>
              <a:rPr lang="en-US" dirty="0" err="1"/>
              <a:t>Herramienta</a:t>
            </a:r>
            <a:r>
              <a:rPr lang="en-US" dirty="0"/>
              <a:t> de </a:t>
            </a: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interactiva</a:t>
            </a:r>
            <a:r>
              <a:rPr lang="en-US" dirty="0"/>
              <a:t> para </a:t>
            </a:r>
            <a:r>
              <a:rPr lang="en-US" dirty="0" err="1"/>
              <a:t>probar</a:t>
            </a:r>
            <a:r>
              <a:rPr lang="en-US" dirty="0"/>
              <a:t> y </a:t>
            </a:r>
            <a:r>
              <a:rPr lang="en-US" dirty="0" err="1"/>
              <a:t>depurar</a:t>
            </a:r>
            <a:r>
              <a:rPr lang="en-US" dirty="0"/>
              <a:t> MCP Server</a:t>
            </a:r>
          </a:p>
          <a:p>
            <a:pPr lvl="1"/>
            <a:r>
              <a:rPr lang="en-US" dirty="0">
                <a:hlinkClick r:id="rId8"/>
              </a:rPr>
              <a:t>generator-mcp</a:t>
            </a:r>
            <a:r>
              <a:rPr lang="en-US" dirty="0"/>
              <a:t>: </a:t>
            </a:r>
            <a:r>
              <a:rPr lang="en-US" i="0" dirty="0">
                <a:solidFill>
                  <a:srgbClr val="1F2328"/>
                </a:solidFill>
                <a:effectLst/>
              </a:rPr>
              <a:t>Yeoman Generator para MCP Server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10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FB63-7EA1-E289-14C3-FAF89BA7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Crear un MCP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700BD-CD7F-9C47-E5C6-C25B8566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47016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Prerrequisitos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VS Code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Node.js</a:t>
            </a:r>
          </a:p>
          <a:p>
            <a:pPr marL="0" indent="0">
              <a:buNone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Pasos: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Crear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una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aplicación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consola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.NET.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Agregar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paquete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NuGet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ModelContextProtocol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https://www.nuget.org/packages/ModelContextProtocol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Implementar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lógica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la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herramienta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MCP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Depurar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probar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MCP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Inspector MCP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Ejecutar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MCP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modo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Agente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VS Code</a:t>
            </a:r>
          </a:p>
        </p:txBody>
      </p:sp>
    </p:spTree>
    <p:extLst>
      <p:ext uri="{BB962C8B-B14F-4D97-AF65-F5344CB8AC3E}">
        <p14:creationId xmlns:p14="http://schemas.microsoft.com/office/powerpoint/2010/main" val="3924080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1C2AF-38EC-D293-6EC1-978B6F3B6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8928-F099-B01E-D6E1-9D83237A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Inciando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nuestro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servidor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D6F63-95EE-DDDE-3046-906D03D50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9"/>
            <a:ext cx="11653521" cy="15073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Hay que actualizar la clase </a:t>
            </a:r>
            <a:r>
              <a:rPr lang="es-ES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Program.cs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con algunos andamiajes básicos para crear el servidor MCP, configurar el transporte del servidor estándar e indicarle al servidor que busque herramientas (o API disponibles) en el ensamblaje en ejecución.</a:t>
            </a: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ECA041F-D370-F80A-4861-AC2A2FA2D34A}"/>
              </a:ext>
            </a:extLst>
          </p:cNvPr>
          <p:cNvSpPr txBox="1"/>
          <p:nvPr/>
        </p:nvSpPr>
        <p:spPr>
          <a:xfrm>
            <a:off x="436205" y="2598171"/>
            <a:ext cx="11199067" cy="34163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Microsoft.Extensions.DependencyInjection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Microsoft.Extensions.Hosting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ModelContextProtocol.Server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System.ComponentModel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Host.CreateEmptyApplicationBuilder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builder.Services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AddMcpServer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WithStdioServerTransport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WithToolsFromAssembly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builder.Build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RunAsync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2073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5A3AD0-0F9C-2822-278C-D6CCF7062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5549"/>
            <a:ext cx="5858693" cy="3258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627A52-B850-E241-89BD-1B5585C8F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244" y="3609522"/>
            <a:ext cx="5839640" cy="3248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2D36B4-E42E-F302-D827-D83E481D5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047" y="363105"/>
            <a:ext cx="6848184" cy="13987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C7E617-F77E-DE34-5841-6FDB1E7F5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8693" y="3951226"/>
            <a:ext cx="7001852" cy="47917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C01D1D-B027-D031-69F3-AEDD8F84D4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165" y="3860480"/>
            <a:ext cx="5270710" cy="32484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0A09B5-E954-B3C6-9B30-9A73A70F88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4979" y="2003613"/>
            <a:ext cx="6839905" cy="14765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2A3565-DDF8-8197-7F6B-7652DEFE3E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9166" y="5232882"/>
            <a:ext cx="6963747" cy="14575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1731FA3-F436-72E8-1D62-2F0E05AA28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7104" y="874693"/>
            <a:ext cx="698279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1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F5362-7D92-0317-9C35-CFEA15DA1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EB63-6055-AEB3-BABF-EF9427FB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Definiendo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una</a:t>
            </a:r>
            <a:r>
              <a:rPr lang="en-US" altLang="zh-CN" dirty="0">
                <a:solidFill>
                  <a:schemeClr val="accent2"/>
                </a:solidFill>
              </a:rPr>
              <a:t> tool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6955D-A18A-0500-735C-997F90786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9"/>
            <a:ext cx="11653521" cy="2711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En nuestro código de inicio, </a:t>
            </a:r>
            <a:r>
              <a:rPr lang="es-ES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WithToolsFromAssembly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escaneará el ensamblado en busca de clases con el atributo </a:t>
            </a:r>
            <a:r>
              <a:rPr lang="es-ES" sz="3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McpServerToolType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y registrará todos los métodos con el atributo </a:t>
            </a:r>
            <a:r>
              <a:rPr lang="es-ES" sz="3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McpServerTool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. Observa que </a:t>
            </a:r>
            <a:r>
              <a:rPr lang="es-ES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McpServerTool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tiene una descripción que se enviará a cualquier cliente que se conecte al servidor. Esta descripción ayuda al cliente a determinar qué herramienta llamar.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BCDA0C1-EABA-3D31-4992-2409E262CE44}"/>
              </a:ext>
            </a:extLst>
          </p:cNvPr>
          <p:cNvSpPr txBox="1"/>
          <p:nvPr/>
        </p:nvSpPr>
        <p:spPr>
          <a:xfrm>
            <a:off x="373223" y="3812358"/>
            <a:ext cx="11262049" cy="286232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McpServerToolType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EchoTool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McpServerTool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Echoes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.")]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Echo(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=&gt; $"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C#: {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}";</a:t>
            </a:r>
          </a:p>
          <a:p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McpServerTool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Echoes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reverse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.")]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ReverseEcho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=&gt; new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message.Reverse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8535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642D6-4148-0A03-75C5-B047A2F77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0F92-B2A8-6356-69B3-097A1201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Publicar</a:t>
            </a:r>
            <a:r>
              <a:rPr lang="en-US" altLang="zh-CN" dirty="0">
                <a:solidFill>
                  <a:schemeClr val="accent2"/>
                </a:solidFill>
              </a:rPr>
              <a:t> un MCP Server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D562-6222-7573-7D0F-659649F8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44278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.NET facilita la creación de imágenes de contenedor para cualquier aplicación .NET. Solo hay que añadir la configuración necesaria al archivo del proyecto:</a:t>
            </a:r>
          </a:p>
          <a:p>
            <a:pPr marL="0" indent="0">
              <a:buNone/>
            </a:pPr>
            <a:endParaRPr lang="es-E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Si queremos tomar estas imágenes y subirlas, podemos hacerlo desde CLI, pasando el registro del contenedor específico al que se enviarán:</a:t>
            </a: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94F4BBC-95C4-1274-5C0E-3F4223949127}"/>
              </a:ext>
            </a:extLst>
          </p:cNvPr>
          <p:cNvSpPr txBox="1"/>
          <p:nvPr/>
        </p:nvSpPr>
        <p:spPr>
          <a:xfrm>
            <a:off x="360506" y="2551837"/>
            <a:ext cx="11321697" cy="175432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PropertyGroup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EnableSdkContainerSupport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&gt;true&lt;/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EnableSdkContainerSupport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ContainerRepository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jsuarezruiz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-server&lt;/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ContainerRepository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ContainerFamily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&gt;alpine&lt;/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ContainerFamily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RuntimeIdentifiers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&gt;linux-x64;linux-arm64&lt;/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RuntimeIdentifiers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PropertyGroup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DC12A4-43AF-90C4-D4CE-8B827E1FDC3A}"/>
              </a:ext>
            </a:extLst>
          </p:cNvPr>
          <p:cNvSpPr txBox="1"/>
          <p:nvPr/>
        </p:nvSpPr>
        <p:spPr>
          <a:xfrm>
            <a:off x="360507" y="5668822"/>
            <a:ext cx="11321696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dotnet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t:PublishContainer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-p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ContainerRegistry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docker.io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96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765ED-1931-7BD0-974D-50B34819E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BDDA-A578-241D-721E-81F25F75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Publicar</a:t>
            </a:r>
            <a:r>
              <a:rPr lang="en-US" altLang="zh-CN" dirty="0">
                <a:solidFill>
                  <a:schemeClr val="accent2"/>
                </a:solidFill>
              </a:rPr>
              <a:t> un MCP Server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53E06-BB3D-B742-7832-4C5324B9A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9"/>
            <a:ext cx="11653521" cy="8262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Podemos configurar el MCP en VS </a:t>
            </a:r>
            <a:r>
              <a:rPr lang="es-ES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u otras herramientas de esta manera: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EEE17E-477E-2CE2-70D1-6223928D6464}"/>
              </a:ext>
            </a:extLst>
          </p:cNvPr>
          <p:cNvSpPr txBox="1"/>
          <p:nvPr/>
        </p:nvSpPr>
        <p:spPr>
          <a:xfrm>
            <a:off x="436206" y="1943067"/>
            <a:ext cx="11143084" cy="387798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</a:rPr>
              <a:t>{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"inputs": [],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"servers": {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"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mobile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-server</a:t>
            </a:r>
            <a:r>
              <a:rPr lang="es-ES" sz="1600" dirty="0">
                <a:solidFill>
                  <a:schemeClr val="bg1"/>
                </a:solidFill>
              </a:rPr>
              <a:t>": {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"</a:t>
            </a:r>
            <a:r>
              <a:rPr lang="es-ES" sz="1600" dirty="0" err="1">
                <a:solidFill>
                  <a:schemeClr val="bg1"/>
                </a:solidFill>
              </a:rPr>
              <a:t>command</a:t>
            </a:r>
            <a:r>
              <a:rPr lang="es-ES" sz="1600" dirty="0">
                <a:solidFill>
                  <a:schemeClr val="bg1"/>
                </a:solidFill>
              </a:rPr>
              <a:t>": "</a:t>
            </a:r>
            <a:r>
              <a:rPr lang="es-ES" sz="1600" dirty="0" err="1">
                <a:solidFill>
                  <a:schemeClr val="bg1"/>
                </a:solidFill>
              </a:rPr>
              <a:t>docker</a:t>
            </a:r>
            <a:r>
              <a:rPr lang="es-ES" sz="1600" dirty="0">
                <a:solidFill>
                  <a:schemeClr val="bg1"/>
                </a:solidFill>
              </a:rPr>
              <a:t>",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"</a:t>
            </a:r>
            <a:r>
              <a:rPr lang="es-ES" sz="1600" dirty="0" err="1">
                <a:solidFill>
                  <a:schemeClr val="bg1"/>
                </a:solidFill>
              </a:rPr>
              <a:t>args</a:t>
            </a:r>
            <a:r>
              <a:rPr lang="es-ES" sz="1600" dirty="0">
                <a:solidFill>
                  <a:schemeClr val="bg1"/>
                </a:solidFill>
              </a:rPr>
              <a:t>": [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    "run",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    "-i",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    "--</a:t>
            </a:r>
            <a:r>
              <a:rPr lang="es-ES" sz="1600" dirty="0" err="1">
                <a:solidFill>
                  <a:schemeClr val="bg1"/>
                </a:solidFill>
              </a:rPr>
              <a:t>rm</a:t>
            </a:r>
            <a:r>
              <a:rPr lang="es-ES" sz="1600" dirty="0">
                <a:solidFill>
                  <a:schemeClr val="bg1"/>
                </a:solidFill>
              </a:rPr>
              <a:t>",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    ”</a:t>
            </a:r>
            <a:r>
              <a:rPr lang="es-ES" sz="1600" dirty="0" err="1">
                <a:solidFill>
                  <a:schemeClr val="bg1"/>
                </a:solidFill>
              </a:rPr>
              <a:t>jsuarezruiz</a:t>
            </a:r>
            <a:r>
              <a:rPr lang="es-ES" sz="1600" dirty="0">
                <a:solidFill>
                  <a:schemeClr val="bg1"/>
                </a:solidFill>
              </a:rPr>
              <a:t>/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mobile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-server </a:t>
            </a:r>
            <a:r>
              <a:rPr lang="es-ES" sz="1600" dirty="0">
                <a:solidFill>
                  <a:schemeClr val="bg1"/>
                </a:solidFill>
              </a:rPr>
              <a:t>"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],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"</a:t>
            </a:r>
            <a:r>
              <a:rPr lang="es-ES" sz="1600" dirty="0" err="1">
                <a:solidFill>
                  <a:schemeClr val="bg1"/>
                </a:solidFill>
              </a:rPr>
              <a:t>env</a:t>
            </a:r>
            <a:r>
              <a:rPr lang="es-ES" sz="1600" dirty="0">
                <a:solidFill>
                  <a:schemeClr val="bg1"/>
                </a:solidFill>
              </a:rPr>
              <a:t>": {}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}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}</a:t>
            </a:r>
          </a:p>
          <a:p>
            <a:r>
              <a:rPr lang="es-ES" sz="16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8726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BC68-5B5B-0C9E-5545-0C546DBE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Recursos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3A631-E301-A4DB-228B-0081EF102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19562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Documentation for guides and tutorials: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https://modelcontextprotocol.io/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Specification for protocol details: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https://spec.modelcontextprotocol.io/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GitHub: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https://github.com/modelcontextprotocol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MCP Servers: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https://github.com/modelcontextprotocol/servers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CSharp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SDK: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https://github.com/modelcontextprotocol/csharp-sdk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120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79187" y="405856"/>
            <a:ext cx="11531543" cy="48070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2400" kern="1200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Preguntas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US" sz="3200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Respuestas</a:t>
            </a:r>
            <a:endParaRPr lang="ru-RU" sz="3200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336180" y="1435386"/>
            <a:ext cx="11459569" cy="841652"/>
          </a:xfrm>
        </p:spPr>
        <p:txBody>
          <a:bodyPr/>
          <a:lstStyle/>
          <a:p>
            <a:r>
              <a:rPr lang="en-US" sz="3733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¿</a:t>
            </a:r>
            <a:r>
              <a:rPr lang="en-US" sz="3733" dirty="0" err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Preguntas</a:t>
            </a:r>
            <a:r>
              <a:rPr lang="en-US" sz="3733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ru-RU" sz="3733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32175" y="2085041"/>
            <a:ext cx="11260075" cy="3071907"/>
          </a:xfrm>
          <a:prstGeom prst="rect">
            <a:avLst/>
          </a:prstGeom>
        </p:spPr>
        <p:txBody>
          <a:bodyPr vert="horz" lIns="121903" tIns="0" rIns="121903" bIns="60952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129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1173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US" sz="22129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ru-RU" sz="22129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1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73023" y="2825841"/>
            <a:ext cx="8445954" cy="1206318"/>
          </a:xfrm>
        </p:spPr>
        <p:txBody>
          <a:bodyPr/>
          <a:lstStyle/>
          <a:p>
            <a:r>
              <a:rPr lang="es-ES" sz="8000" b="1" dirty="0">
                <a:latin typeface="Segoe UI "/>
              </a:rPr>
              <a:t>¡Gracias a todos!</a:t>
            </a:r>
            <a:endParaRPr lang="es-ES" sz="8000" dirty="0">
              <a:latin typeface="Segoe UI "/>
            </a:endParaRPr>
          </a:p>
        </p:txBody>
      </p:sp>
    </p:spTree>
    <p:extLst>
      <p:ext uri="{BB962C8B-B14F-4D97-AF65-F5344CB8AC3E}">
        <p14:creationId xmlns:p14="http://schemas.microsoft.com/office/powerpoint/2010/main" val="33239461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La 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9240" y="1403351"/>
            <a:ext cx="11647496" cy="526214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¿Por </a:t>
            </a:r>
            <a:r>
              <a:rPr lang="en-US" sz="2800" b="1" dirty="0" err="1"/>
              <a:t>qué</a:t>
            </a:r>
            <a:r>
              <a:rPr lang="en-US" sz="2800" b="1" dirty="0"/>
              <a:t>? </a:t>
            </a:r>
            <a:r>
              <a:rPr lang="en-US" sz="2800" dirty="0"/>
              <a:t>– La </a:t>
            </a:r>
            <a:r>
              <a:rPr lang="en-US" sz="2800" dirty="0" err="1"/>
              <a:t>necesidad</a:t>
            </a:r>
            <a:r>
              <a:rPr lang="en-US" sz="2800" dirty="0"/>
              <a:t> que </a:t>
            </a:r>
            <a:r>
              <a:rPr lang="en-US" sz="2800" dirty="0" err="1"/>
              <a:t>resuelve</a:t>
            </a:r>
            <a:r>
              <a:rPr lang="en-US" sz="2800" dirty="0"/>
              <a:t> MCP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b="1" dirty="0"/>
              <a:t>¿Qué es? </a:t>
            </a:r>
            <a:r>
              <a:rPr lang="es-ES" sz="2800" dirty="0"/>
              <a:t>– Conociendo todo lo necesario de MCP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b="1" dirty="0"/>
              <a:t>¿Cómo? </a:t>
            </a:r>
            <a:r>
              <a:rPr lang="es-ES" sz="2800" dirty="0"/>
              <a:t>Usando </a:t>
            </a:r>
            <a:r>
              <a:rPr lang="es-ES" sz="2800" dirty="0" err="1"/>
              <a:t>MCPs</a:t>
            </a:r>
            <a:r>
              <a:rPr lang="es-ES" sz="2800" dirty="0"/>
              <a:t> y desarrollando nuestro propio cliente, servidor, etc. Además, aprenderemos a usar herramientas como MCP Inspector y veremos casos prácticos.</a:t>
            </a:r>
          </a:p>
        </p:txBody>
      </p:sp>
    </p:spTree>
    <p:extLst>
      <p:ext uri="{BB962C8B-B14F-4D97-AF65-F5344CB8AC3E}">
        <p14:creationId xmlns:p14="http://schemas.microsoft.com/office/powerpoint/2010/main" val="220144521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D33889-A7A4-8808-2064-B62992ECE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50DD-B8F2-FDBC-BB0F-B2A1293E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273536"/>
            <a:ext cx="6105194" cy="23109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zh-CN" sz="6000" dirty="0">
                <a:solidFill>
                  <a:srgbClr val="FFFFFF"/>
                </a:solidFill>
              </a:rPr>
              <a:t>Por </a:t>
            </a:r>
            <a:r>
              <a:rPr lang="en-US" altLang="zh-CN" sz="6000" dirty="0" err="1">
                <a:solidFill>
                  <a:srgbClr val="FFFFFF"/>
                </a:solidFill>
              </a:rPr>
              <a:t>qué</a:t>
            </a:r>
            <a:r>
              <a:rPr lang="en-US" altLang="zh-CN" sz="6000" dirty="0">
                <a:solidFill>
                  <a:srgbClr val="FFFFFF"/>
                </a:solidFill>
              </a:rPr>
              <a:t>?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>
                <a:solidFill>
                  <a:srgbClr val="FFFFFF"/>
                </a:solidFill>
              </a:rPr>
              <a:t>La </a:t>
            </a:r>
            <a:r>
              <a:rPr lang="en-US" altLang="zh-CN" sz="6000" dirty="0" err="1">
                <a:solidFill>
                  <a:srgbClr val="FFFFFF"/>
                </a:solidFill>
              </a:rPr>
              <a:t>necesidad</a:t>
            </a:r>
            <a:r>
              <a:rPr lang="en-US" altLang="zh-CN" sz="6000" dirty="0">
                <a:solidFill>
                  <a:srgbClr val="FFFFFF"/>
                </a:solidFill>
              </a:rPr>
              <a:t> de MCP</a:t>
            </a:r>
          </a:p>
        </p:txBody>
      </p:sp>
    </p:spTree>
    <p:extLst>
      <p:ext uri="{BB962C8B-B14F-4D97-AF65-F5344CB8AC3E}">
        <p14:creationId xmlns:p14="http://schemas.microsoft.com/office/powerpoint/2010/main" val="28027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BA4F-ABAB-F043-4D3A-BFAB8B8E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64" y="0"/>
            <a:ext cx="11032671" cy="1093447"/>
          </a:xfrm>
        </p:spPr>
        <p:txBody>
          <a:bodyPr>
            <a:noAutofit/>
          </a:bodyPr>
          <a:lstStyle/>
          <a:p>
            <a:r>
              <a:rPr lang="en-US" altLang="zh-CN" sz="4000" dirty="0" err="1">
                <a:solidFill>
                  <a:schemeClr val="accent2"/>
                </a:solidFill>
              </a:rPr>
              <a:t>Aplicación</a:t>
            </a:r>
            <a:r>
              <a:rPr lang="en-US" altLang="zh-CN" sz="4000" dirty="0">
                <a:solidFill>
                  <a:schemeClr val="accent2"/>
                </a:solidFill>
              </a:rPr>
              <a:t> </a:t>
            </a:r>
            <a:r>
              <a:rPr lang="en-US" altLang="zh-CN" sz="4000" dirty="0" err="1">
                <a:solidFill>
                  <a:schemeClr val="accent2"/>
                </a:solidFill>
              </a:rPr>
              <a:t>típica</a:t>
            </a:r>
            <a:r>
              <a:rPr lang="en-US" altLang="zh-CN" sz="4000" dirty="0">
                <a:solidFill>
                  <a:schemeClr val="accent2"/>
                </a:solidFill>
              </a:rPr>
              <a:t> de IA con un </a:t>
            </a:r>
            <a:r>
              <a:rPr lang="en-US" altLang="zh-CN" sz="4000" dirty="0" err="1">
                <a:solidFill>
                  <a:schemeClr val="accent2"/>
                </a:solidFill>
              </a:rPr>
              <a:t>único</a:t>
            </a:r>
            <a:r>
              <a:rPr lang="en-US" altLang="zh-CN" sz="4000" dirty="0">
                <a:solidFill>
                  <a:schemeClr val="accent2"/>
                </a:solidFill>
              </a:rPr>
              <a:t> </a:t>
            </a:r>
            <a:r>
              <a:rPr lang="en-US" altLang="zh-CN" sz="4000" dirty="0" err="1">
                <a:solidFill>
                  <a:schemeClr val="accent2"/>
                </a:solidFill>
              </a:rPr>
              <a:t>agente</a:t>
            </a:r>
            <a:endParaRPr lang="en-US" sz="4000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E7D73-DC71-1EC2-C5F6-0F326056E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55739"/>
            <a:ext cx="10475137" cy="521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5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33E4-4983-AA95-D3D6-42FD3A8E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Desafíos</a:t>
            </a:r>
            <a:r>
              <a:rPr lang="en-US" dirty="0">
                <a:solidFill>
                  <a:schemeClr val="accent2"/>
                </a:solidFill>
              </a:rPr>
              <a:t> de las </a:t>
            </a:r>
            <a:r>
              <a:rPr lang="en-US" dirty="0" err="1">
                <a:solidFill>
                  <a:schemeClr val="accent2"/>
                </a:solidFill>
              </a:rPr>
              <a:t>aplicaciones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actuales</a:t>
            </a:r>
            <a:r>
              <a:rPr lang="en-US" dirty="0">
                <a:solidFill>
                  <a:schemeClr val="accent2"/>
                </a:solidFill>
              </a:rPr>
              <a:t> de 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C4638-0D01-6AC3-E723-3117E89AD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4395049"/>
          </a:xfrm>
        </p:spPr>
        <p:txBody>
          <a:bodyPr/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GitHub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ofrece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funcionalidad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gestionar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incidencias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, Pull Requests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más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Su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objetivo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es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ampliar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estas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capacidades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mediante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integración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con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diversos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IDE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basados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​​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IA,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VS Code, Cursor, Windsurf, Zed, Cline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otros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lograrlo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deben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desarrollar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GitHub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específicas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IDE,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implementándolas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paso a paso 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garantizar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compatibilidad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968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4CDC1-74C0-3B57-F2CD-0174FB44B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5137-0C8E-B714-2D7A-3D66CC2C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Puntos </a:t>
            </a:r>
            <a:r>
              <a:rPr lang="en-US" dirty="0" err="1">
                <a:solidFill>
                  <a:schemeClr val="accent2"/>
                </a:solidFill>
              </a:rPr>
              <a:t>críticos</a:t>
            </a:r>
            <a:r>
              <a:rPr lang="en-US" dirty="0">
                <a:solidFill>
                  <a:schemeClr val="accent2"/>
                </a:solidFill>
              </a:rPr>
              <a:t> para </a:t>
            </a:r>
            <a:r>
              <a:rPr lang="en-US" dirty="0" err="1">
                <a:solidFill>
                  <a:schemeClr val="accent2"/>
                </a:solidFill>
              </a:rPr>
              <a:t>los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desarrolladores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0B9E-2653-27B5-E111-D335A2CDA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555228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desarrolladores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herramientas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Si GitHub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planea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integrarse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con las 100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principales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aplicaciones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de IA,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debe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crear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implementar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integraciones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individualmente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aplicación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atendiendo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a sus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requisitos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características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específicos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US" altLang="zh-C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desarrolladores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aplicaciones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de IA:</a:t>
            </a:r>
          </a:p>
          <a:p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Si Rider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busca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integrarse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con la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herramienta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VS Code GitHub Copilot de GitHub, no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podrá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reutilizarla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directamente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. En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lugar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deberá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desarrollar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una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nueva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integración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adaptada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plataforma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desde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cero.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5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35394-FC10-D18B-9C0E-5415FD331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2CA0-162F-F57D-F93D-CD679587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La </a:t>
            </a:r>
            <a:r>
              <a:rPr lang="en-US" sz="4000" dirty="0" err="1">
                <a:solidFill>
                  <a:schemeClr val="accent2"/>
                </a:solidFill>
              </a:rPr>
              <a:t>demanda</a:t>
            </a:r>
            <a:r>
              <a:rPr lang="en-US" sz="4000" dirty="0">
                <a:solidFill>
                  <a:schemeClr val="accent2"/>
                </a:solidFill>
              </a:rPr>
              <a:t> de </a:t>
            </a:r>
            <a:r>
              <a:rPr lang="en-US" sz="4000" dirty="0" err="1">
                <a:solidFill>
                  <a:schemeClr val="accent2"/>
                </a:solidFill>
              </a:rPr>
              <a:t>estandarización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3CD9-33B0-7C39-F58B-C9380A770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240065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Necesidad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de un </a:t>
            </a: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protocolo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universal para </a:t>
            </a: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optimizar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las </a:t>
            </a: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integraciones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de IA:</a:t>
            </a:r>
          </a:p>
          <a:p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Reducir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fragmentación</a:t>
            </a:r>
            <a:endParaRPr lang="en-US" altLang="zh-C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Promover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interoperabilidad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846539"/>
      </p:ext>
    </p:extLst>
  </p:cSld>
  <p:clrMapOvr>
    <a:masterClrMapping/>
  </p:clrMapOvr>
</p:sld>
</file>

<file path=ppt/theme/theme1.xml><?xml version="1.0" encoding="utf-8"?>
<a:theme xmlns:a="http://schemas.openxmlformats.org/drawingml/2006/main" name="XamarinTempla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8434</TotalTime>
  <Words>1435</Words>
  <Application>Microsoft Macintosh PowerPoint</Application>
  <PresentationFormat>Panorámica</PresentationFormat>
  <Paragraphs>211</Paragraphs>
  <Slides>35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9" baseType="lpstr">
      <vt:lpstr>-apple-system</vt:lpstr>
      <vt:lpstr>Arial</vt:lpstr>
      <vt:lpstr>Calibri</vt:lpstr>
      <vt:lpstr>Consolas</vt:lpstr>
      <vt:lpstr>Lora</vt:lpstr>
      <vt:lpstr>Neue Haas Grotesk Text Pro</vt:lpstr>
      <vt:lpstr>Nirmala UI</vt:lpstr>
      <vt:lpstr>Outfit</vt:lpstr>
      <vt:lpstr>Outfit SemiBold</vt:lpstr>
      <vt:lpstr>Poppins</vt:lpstr>
      <vt:lpstr>Segoe UI</vt:lpstr>
      <vt:lpstr>Segoe UI </vt:lpstr>
      <vt:lpstr>Segoe UI Light</vt:lpstr>
      <vt:lpstr>XamarinTemplate</vt:lpstr>
      <vt:lpstr>Presentación de PowerPoint</vt:lpstr>
      <vt:lpstr>Javier Suárez Ruiz</vt:lpstr>
      <vt:lpstr>Presentación de PowerPoint</vt:lpstr>
      <vt:lpstr>La agenda</vt:lpstr>
      <vt:lpstr>Por qué? La necesidad de MCP</vt:lpstr>
      <vt:lpstr>Aplicación típica de IA con un único agente</vt:lpstr>
      <vt:lpstr>Desafíos de las aplicaciones actuales de IA</vt:lpstr>
      <vt:lpstr>Puntos críticos para los desarrolladores</vt:lpstr>
      <vt:lpstr>La demanda de estandarización</vt:lpstr>
      <vt:lpstr>¿Qué? Conceptos básicos de MCP</vt:lpstr>
      <vt:lpstr>¿Qué es el Model Context Protocol (MCP)?</vt:lpstr>
      <vt:lpstr>Timeline &amp; Trend</vt:lpstr>
      <vt:lpstr>Presentación de PowerPoint</vt:lpstr>
      <vt:lpstr>Con MCP: Desarrollo de IA estandarizado</vt:lpstr>
      <vt:lpstr>Arquitectura</vt:lpstr>
      <vt:lpstr>Componentes</vt:lpstr>
      <vt:lpstr>Transports</vt:lpstr>
      <vt:lpstr>stdio </vt:lpstr>
      <vt:lpstr>HTTP con SSE</vt:lpstr>
      <vt:lpstr>Características del servidor</vt:lpstr>
      <vt:lpstr>¿Cómo? Usando e implementando MCP</vt:lpstr>
      <vt:lpstr>Usando MCP</vt:lpstr>
      <vt:lpstr>Aplicaciones populares que admiten MCP</vt:lpstr>
      <vt:lpstr>Servidores MCP populares</vt:lpstr>
      <vt:lpstr>VS Code support MCP now!</vt:lpstr>
      <vt:lpstr>Instalar/configurar el servidor MCP en VS Code</vt:lpstr>
      <vt:lpstr>Implementando MCP</vt:lpstr>
      <vt:lpstr>Crear un MCP Server</vt:lpstr>
      <vt:lpstr>Inciando nuestro servidor</vt:lpstr>
      <vt:lpstr>Definiendo una tool</vt:lpstr>
      <vt:lpstr>Publicar un MCP Server</vt:lpstr>
      <vt:lpstr>Publicar un MCP Server</vt:lpstr>
      <vt:lpstr>Recursos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Montemagno</dc:creator>
  <cp:lastModifiedBy>Javier Suarez</cp:lastModifiedBy>
  <cp:revision>301</cp:revision>
  <dcterms:created xsi:type="dcterms:W3CDTF">2015-05-05T21:43:30Z</dcterms:created>
  <dcterms:modified xsi:type="dcterms:W3CDTF">2025-05-07T15:56:03Z</dcterms:modified>
</cp:coreProperties>
</file>