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3"/>
  </p:notesMasterIdLst>
  <p:sldIdLst>
    <p:sldId id="380" r:id="rId2"/>
    <p:sldId id="324" r:id="rId3"/>
    <p:sldId id="257" r:id="rId4"/>
    <p:sldId id="374" r:id="rId5"/>
    <p:sldId id="2076136805" r:id="rId6"/>
    <p:sldId id="365" r:id="rId7"/>
    <p:sldId id="258" r:id="rId8"/>
    <p:sldId id="369" r:id="rId9"/>
    <p:sldId id="367" r:id="rId10"/>
    <p:sldId id="2076136813" r:id="rId11"/>
    <p:sldId id="362" r:id="rId12"/>
    <p:sldId id="368" r:id="rId13"/>
    <p:sldId id="384" r:id="rId14"/>
    <p:sldId id="370" r:id="rId15"/>
    <p:sldId id="386" r:id="rId16"/>
    <p:sldId id="361" r:id="rId17"/>
    <p:sldId id="372" r:id="rId18"/>
    <p:sldId id="373" r:id="rId19"/>
    <p:sldId id="2076136803" r:id="rId20"/>
    <p:sldId id="375" r:id="rId21"/>
    <p:sldId id="262" r:id="rId22"/>
    <p:sldId id="364" r:id="rId23"/>
    <p:sldId id="363" r:id="rId24"/>
    <p:sldId id="388" r:id="rId25"/>
    <p:sldId id="382" r:id="rId26"/>
    <p:sldId id="378" r:id="rId27"/>
    <p:sldId id="2076136824" r:id="rId28"/>
    <p:sldId id="390" r:id="rId29"/>
    <p:sldId id="2076136814" r:id="rId30"/>
    <p:sldId id="376" r:id="rId31"/>
    <p:sldId id="377" r:id="rId32"/>
    <p:sldId id="2076136815" r:id="rId33"/>
    <p:sldId id="2076136806" r:id="rId34"/>
    <p:sldId id="2076136821" r:id="rId35"/>
    <p:sldId id="2076136808" r:id="rId36"/>
    <p:sldId id="2076136810" r:id="rId37"/>
    <p:sldId id="2076136817" r:id="rId38"/>
    <p:sldId id="2076136816" r:id="rId39"/>
    <p:sldId id="2076136819" r:id="rId40"/>
    <p:sldId id="2076136811" r:id="rId41"/>
    <p:sldId id="2076136812" r:id="rId42"/>
    <p:sldId id="2076136818" r:id="rId43"/>
    <p:sldId id="2076136820" r:id="rId44"/>
    <p:sldId id="2076136809" r:id="rId45"/>
    <p:sldId id="2076136807" r:id="rId46"/>
    <p:sldId id="2076136822" r:id="rId47"/>
    <p:sldId id="2076136823" r:id="rId48"/>
    <p:sldId id="2076136825" r:id="rId49"/>
    <p:sldId id="379" r:id="rId50"/>
    <p:sldId id="318" r:id="rId51"/>
    <p:sldId id="203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C4F523A5-2D47-9D42-9CB4-4BF433D83A85}">
          <p14:sldIdLst>
            <p14:sldId id="380"/>
            <p14:sldId id="324"/>
            <p14:sldId id="257"/>
            <p14:sldId id="374"/>
          </p14:sldIdLst>
        </p14:section>
        <p14:section name="¿Por qué?" id="{7EDA1BA4-C089-4648-8F99-FFD19AE2665B}">
          <p14:sldIdLst>
            <p14:sldId id="2076136805"/>
            <p14:sldId id="365"/>
            <p14:sldId id="258"/>
            <p14:sldId id="369"/>
            <p14:sldId id="367"/>
            <p14:sldId id="2076136813"/>
          </p14:sldIdLst>
        </p14:section>
        <p14:section name="¿Qué?" id="{066A23B8-FB0C-2146-9691-B640301100A7}">
          <p14:sldIdLst>
            <p14:sldId id="362"/>
            <p14:sldId id="368"/>
            <p14:sldId id="384"/>
            <p14:sldId id="370"/>
            <p14:sldId id="386"/>
            <p14:sldId id="361"/>
            <p14:sldId id="372"/>
            <p14:sldId id="373"/>
            <p14:sldId id="2076136803"/>
            <p14:sldId id="375"/>
            <p14:sldId id="262"/>
          </p14:sldIdLst>
        </p14:section>
        <p14:section name="¿Cómo?" id="{E9904C57-7B8D-5749-86ED-2E00F84AB1DC}">
          <p14:sldIdLst>
            <p14:sldId id="364"/>
            <p14:sldId id="363"/>
            <p14:sldId id="388"/>
            <p14:sldId id="382"/>
            <p14:sldId id="378"/>
            <p14:sldId id="2076136824"/>
            <p14:sldId id="390"/>
            <p14:sldId id="2076136814"/>
            <p14:sldId id="376"/>
            <p14:sldId id="377"/>
            <p14:sldId id="2076136815"/>
            <p14:sldId id="2076136806"/>
            <p14:sldId id="2076136821"/>
            <p14:sldId id="2076136808"/>
            <p14:sldId id="2076136810"/>
            <p14:sldId id="2076136817"/>
            <p14:sldId id="2076136816"/>
            <p14:sldId id="2076136819"/>
            <p14:sldId id="2076136811"/>
            <p14:sldId id="2076136812"/>
            <p14:sldId id="2076136818"/>
            <p14:sldId id="2076136820"/>
            <p14:sldId id="2076136809"/>
            <p14:sldId id="2076136807"/>
            <p14:sldId id="2076136822"/>
            <p14:sldId id="2076136823"/>
            <p14:sldId id="2076136825"/>
            <p14:sldId id="379"/>
            <p14:sldId id="318"/>
            <p14:sldId id="203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2283"/>
    <a:srgbClr val="2B84D2"/>
    <a:srgbClr val="DA42AB"/>
    <a:srgbClr val="06AED0"/>
    <a:srgbClr val="E7E9EA"/>
    <a:srgbClr val="DBDBDD"/>
    <a:srgbClr val="E6AD45"/>
    <a:srgbClr val="471A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73" autoAdjust="0"/>
    <p:restoredTop sz="77143"/>
  </p:normalViewPr>
  <p:slideViewPr>
    <p:cSldViewPr snapToGrid="0" snapToObjects="1">
      <p:cViewPr varScale="1">
        <p:scale>
          <a:sx n="123" d="100"/>
          <a:sy n="123" d="100"/>
        </p:scale>
        <p:origin x="3736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4C884-B1D7-A043-A4AA-521744755A4B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097B6B-FF96-F443-AED4-FFB28983C4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560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7E3ADE-F77E-D840-8786-3A1F7C089F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569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05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7C1A6-3F6E-4A0C-A01A-2F04D27288E6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17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1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2a50d170bb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2a50d170bb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g2a50d170bb4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6" name="Google Shape;946;g2a50d170bb4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code.visualstudio.com</a:t>
            </a:r>
            <a:r>
              <a:rPr lang="es-ES" dirty="0"/>
              <a:t>/</a:t>
            </a:r>
            <a:r>
              <a:rPr lang="es-ES" dirty="0" err="1"/>
              <a:t>docs</a:t>
            </a:r>
            <a:r>
              <a:rPr lang="es-ES" dirty="0"/>
              <a:t>/</a:t>
            </a:r>
            <a:r>
              <a:rPr lang="es-ES" dirty="0" err="1"/>
              <a:t>copilot</a:t>
            </a:r>
            <a:r>
              <a:rPr lang="es-ES" dirty="0"/>
              <a:t>/chat/</a:t>
            </a:r>
            <a:r>
              <a:rPr lang="es-ES" dirty="0" err="1"/>
              <a:t>mcp</a:t>
            </a:r>
            <a:r>
              <a:rPr lang="es-ES" dirty="0"/>
              <a:t>-servers#_</a:t>
            </a:r>
            <a:r>
              <a:rPr lang="es-ES" dirty="0" err="1"/>
              <a:t>configuration-format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11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</a:t>
            </a:r>
            <a:r>
              <a:rPr lang="es-ES" dirty="0" err="1"/>
              <a:t>www.npmjs.com</a:t>
            </a:r>
            <a:r>
              <a:rPr lang="es-ES" dirty="0"/>
              <a:t>/</a:t>
            </a:r>
            <a:r>
              <a:rPr lang="es-ES" dirty="0" err="1"/>
              <a:t>package</a:t>
            </a:r>
            <a:r>
              <a:rPr lang="es-ES" dirty="0"/>
              <a:t>/@80ai20u/</a:t>
            </a:r>
            <a:r>
              <a:rPr lang="es-ES" dirty="0" err="1"/>
              <a:t>mcp-youtube-transcript?activeTab</a:t>
            </a:r>
            <a:r>
              <a:rPr lang="es-ES" dirty="0"/>
              <a:t>=</a:t>
            </a:r>
            <a:r>
              <a:rPr lang="es-ES" dirty="0" err="1"/>
              <a:t>readme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097B6B-FF96-F443-AED4-FFB28983C4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1091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1000"/>
              </a:spcBef>
            </a:pPr>
            <a:endParaRPr lang="en-US" sz="1400" dirty="0"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B59DFEC3-DDF1-47FC-A429-F37F4C396648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3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5670380"/>
            <a:ext cx="7835404" cy="884990"/>
          </a:xfrm>
          <a:noFill/>
        </p:spPr>
        <p:txBody>
          <a:bodyPr lIns="146304" tIns="109728" rIns="146304" bIns="109728" anchor="b">
            <a:noAutofit/>
          </a:bodyPr>
          <a:lstStyle>
            <a:lvl1pPr marL="0" indent="0">
              <a:spcBef>
                <a:spcPts val="0"/>
              </a:spcBef>
              <a:buNone/>
              <a:defRPr sz="196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Presenter Title</a:t>
            </a:r>
          </a:p>
          <a:p>
            <a:pPr lvl="0"/>
            <a:r>
              <a:rPr lang="en-US" dirty="0"/>
              <a:t>Presenter Contact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75840"/>
            <a:ext cx="11653459" cy="1801436"/>
          </a:xfrm>
          <a:noFill/>
        </p:spPr>
        <p:txBody>
          <a:bodyPr lIns="146304" tIns="91440" rIns="146304" bIns="91440" anchor="t" anchorCtr="0"/>
          <a:lstStyle>
            <a:lvl1pPr>
              <a:defRPr sz="5294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269303" y="301617"/>
            <a:ext cx="3584143" cy="567015"/>
          </a:xfrm>
        </p:spPr>
        <p:txBody>
          <a:bodyPr lIns="182880" tIns="146304" rIns="182880" bIns="146304"/>
          <a:lstStyle>
            <a:lvl1pPr marL="0" indent="0">
              <a:buNone/>
              <a:defRPr sz="1961">
                <a:latin typeface="+mn-lt"/>
              </a:defRPr>
            </a:lvl1pPr>
            <a:lvl2pPr marL="336145" indent="0">
              <a:buNone/>
              <a:defRPr sz="1961"/>
            </a:lvl2pPr>
            <a:lvl3pPr marL="560241" indent="0">
              <a:buNone/>
              <a:defRPr sz="1961"/>
            </a:lvl3pPr>
            <a:lvl4pPr marL="784338" indent="0">
              <a:buNone/>
              <a:defRPr sz="1961"/>
            </a:lvl4pPr>
            <a:lvl5pPr marL="1008435" indent="0">
              <a:buNone/>
              <a:defRPr sz="1961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600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406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ig Ide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21" y="1187621"/>
            <a:ext cx="11655840" cy="899665"/>
          </a:xfrm>
        </p:spPr>
        <p:txBody>
          <a:bodyPr/>
          <a:lstStyle>
            <a:lvl1pPr>
              <a:defRPr sz="7058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049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90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1306157" y="6099698"/>
            <a:ext cx="407895" cy="365125"/>
          </a:xfrm>
          <a:prstGeom prst="rect">
            <a:avLst/>
          </a:prstGeom>
        </p:spPr>
        <p:txBody>
          <a:bodyPr/>
          <a:lstStyle/>
          <a:p>
            <a:fld id="{72791EF6-4CC3-A645-99B4-EB889446B38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8029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6716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153748" y="1189178"/>
            <a:ext cx="7769017" cy="2055306"/>
          </a:xfrm>
        </p:spPr>
        <p:txBody>
          <a:bodyPr wrap="square">
            <a:spAutoFit/>
          </a:bodyPr>
          <a:lstStyle>
            <a:lvl1pPr marL="0" indent="0">
              <a:buNone/>
              <a:defRPr baseline="0">
                <a:solidFill>
                  <a:srgbClr val="0A79D2"/>
                </a:solidFill>
              </a:defRPr>
            </a:lvl1pPr>
            <a:lvl2pPr marL="336072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2353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560121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961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784167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 smtClean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08216" marR="0" indent="0" algn="l" defTabSz="914344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lang="en-US" sz="1765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lang="en-US" sz="4705" b="0" kern="1200" cap="none" spc="-100" baseline="0" dirty="0">
                <a:ln w="3175">
                  <a:noFill/>
                </a:ln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9"/>
          </p:nvPr>
        </p:nvSpPr>
        <p:spPr>
          <a:xfrm>
            <a:off x="269241" y="1554113"/>
            <a:ext cx="3585699" cy="3586208"/>
          </a:xfrm>
          <a:prstGeom prst="ellipse">
            <a:avLst/>
          </a:prstGeom>
        </p:spPr>
        <p:txBody>
          <a:bodyPr anchor="ctr" anchorCtr="0">
            <a:normAutofit/>
          </a:bodyPr>
          <a:lstStyle>
            <a:lvl1pPr>
              <a:defRPr sz="1568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1587215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21" hasCustomPrompt="1"/>
          </p:nvPr>
        </p:nvSpPr>
        <p:spPr>
          <a:xfrm>
            <a:off x="609600" y="2326217"/>
            <a:ext cx="10972800" cy="2055306"/>
          </a:xfrm>
        </p:spPr>
        <p:txBody>
          <a:bodyPr/>
          <a:lstStyle>
            <a:lvl2pPr marL="766086" indent="-152371">
              <a:defRPr/>
            </a:lvl2pPr>
            <a:lvl3pPr marL="1371336" indent="-152371">
              <a:defRPr/>
            </a:lvl3pPr>
            <a:lvl4pPr marL="1985052" indent="-152371">
              <a:defRPr/>
            </a:lvl4pPr>
            <a:lvl5pPr marL="2590302" indent="-152371">
              <a:defRPr/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 hasCustomPrompt="1"/>
          </p:nvPr>
        </p:nvSpPr>
        <p:spPr>
          <a:xfrm>
            <a:off x="609600" y="535941"/>
            <a:ext cx="10972800" cy="480731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1079501"/>
            <a:ext cx="10972800" cy="40267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232789" indent="0">
              <a:buNone/>
              <a:defRPr sz="1600">
                <a:solidFill>
                  <a:schemeClr val="tx1"/>
                </a:solidFill>
              </a:defRPr>
            </a:lvl2pPr>
            <a:lvl3pPr marL="457113" indent="0">
              <a:buNone/>
              <a:defRPr sz="1600">
                <a:solidFill>
                  <a:schemeClr val="tx1"/>
                </a:solidFill>
              </a:defRPr>
            </a:lvl3pPr>
            <a:lvl4pPr marL="689900" indent="0">
              <a:buNone/>
              <a:defRPr sz="1600">
                <a:solidFill>
                  <a:schemeClr val="tx1"/>
                </a:solidFill>
              </a:defRPr>
            </a:lvl4pPr>
            <a:lvl5pPr marL="914224" indent="0"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8"/>
          </p:nvPr>
        </p:nvSpPr>
        <p:spPr>
          <a:xfrm>
            <a:off x="2570046" y="6347738"/>
            <a:ext cx="1465007" cy="184671"/>
          </a:xfrm>
          <a:prstGeom prst="rect">
            <a:avLst/>
          </a:prstGeom>
        </p:spPr>
        <p:txBody>
          <a:bodyPr/>
          <a:lstStyle/>
          <a:p>
            <a:fld id="{6DD3B76A-C5DE-4B9A-BEAE-BBF0DC17AAA8}" type="datetime1">
              <a:rPr lang="en-US" smtClean="0"/>
              <a:t>5/15/25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9"/>
          </p:nvPr>
        </p:nvSpPr>
        <p:spPr>
          <a:xfrm>
            <a:off x="931881" y="6347741"/>
            <a:ext cx="1638164" cy="184671"/>
          </a:xfrm>
          <a:prstGeom prst="rect">
            <a:avLst/>
          </a:prstGeom>
        </p:spPr>
        <p:txBody>
          <a:bodyPr/>
          <a:lstStyle/>
          <a:p>
            <a:r>
              <a:rPr lang="en-US"/>
              <a:t>Microsoft confidential</a:t>
            </a:r>
            <a:endParaRPr lang="en-US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20"/>
          </p:nvPr>
        </p:nvSpPr>
        <p:spPr>
          <a:xfrm>
            <a:off x="609601" y="6347739"/>
            <a:ext cx="305235" cy="184672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404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2BB46-D240-0C48-E103-6B3C0BE1C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2234C-CAA2-F182-D307-796B71F41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EC067-6104-BC71-B248-8F545523F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5CFCD-21CC-41A6-8052-0E0AFB2593B9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E7C21-9CE4-3C42-0346-5C22E040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EA1EF-4CE5-8A1E-C845-77E27CA0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FDCA61-1C31-4D2D-84E3-4F0B994A028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990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5: Title, body and placeholder ">
  <p:cSld name="D5: Title, body and placeholder 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r">
              <a:lnSpc>
                <a:spcPct val="80000"/>
              </a:lnSpc>
              <a:buSzPts val="1018"/>
              <a:buNone/>
              <a:defRPr sz="11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fld id="{00000000-1234-1234-1234-123412341234}" type="slidenum">
              <a:rPr lang="en" smtClean="0"/>
              <a:pPr/>
              <a:t>‹Nº›</a:t>
            </a:fld>
            <a:endParaRPr lang="en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/>
          </p:nvPr>
        </p:nvSpPr>
        <p:spPr>
          <a:xfrm>
            <a:off x="607700" y="593367"/>
            <a:ext cx="10984000" cy="1077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>
            <a:spLocks noGrp="1"/>
          </p:cNvSpPr>
          <p:nvPr>
            <p:ph type="pic" idx="2"/>
          </p:nvPr>
        </p:nvSpPr>
        <p:spPr>
          <a:xfrm>
            <a:off x="607700" y="1828800"/>
            <a:ext cx="7260400" cy="3964400"/>
          </a:xfrm>
          <a:prstGeom prst="roundRect">
            <a:avLst>
              <a:gd name="adj" fmla="val 2630"/>
            </a:avLst>
          </a:prstGeom>
          <a:noFill/>
          <a:ln>
            <a:noFill/>
          </a:ln>
        </p:spPr>
      </p:sp>
      <p:sp>
        <p:nvSpPr>
          <p:cNvPr id="204" name="Google Shape;204;p31"/>
          <p:cNvSpPr txBox="1">
            <a:spLocks noGrp="1"/>
          </p:cNvSpPr>
          <p:nvPr>
            <p:ph type="body" idx="1"/>
          </p:nvPr>
        </p:nvSpPr>
        <p:spPr>
          <a:xfrm>
            <a:off x="8237367" y="1828800"/>
            <a:ext cx="3354400" cy="3964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13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13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13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1333"/>
              </a:spcBef>
              <a:spcAft>
                <a:spcPts val="13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1424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2184808"/>
          </a:xfrm>
        </p:spPr>
        <p:txBody>
          <a:bodyPr>
            <a:sp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3317113" y="1635896"/>
            <a:ext cx="8605649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0" indent="0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3pPr>
              <a:defRPr sz="2353"/>
            </a:lvl3pPr>
            <a:lvl4pPr>
              <a:defRPr sz="1961"/>
            </a:lvl4pPr>
            <a:lvl5pPr>
              <a:defRPr sz="196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837427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1" y="1635896"/>
            <a:ext cx="11653522" cy="4931036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336145" indent="0">
              <a:buNone/>
              <a:defRPr/>
            </a:lvl2pPr>
            <a:lvl3pPr marL="560241" indent="0">
              <a:buNone/>
              <a:defRPr sz="2353"/>
            </a:lvl3pPr>
            <a:lvl4pPr marL="784338" indent="0">
              <a:buNone/>
              <a:defRPr sz="1961"/>
            </a:lvl4pPr>
            <a:lvl5pPr marL="1008434" indent="0">
              <a:buNone/>
              <a:defRPr sz="196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9690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5664" y="2084173"/>
            <a:ext cx="9860672" cy="1793104"/>
          </a:xfrm>
        </p:spPr>
        <p:txBody>
          <a:bodyPr/>
          <a:lstStyle>
            <a:lvl1pPr>
              <a:defRPr sz="4705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77582" y="1635896"/>
            <a:ext cx="2689274" cy="4931036"/>
          </a:xfrm>
        </p:spPr>
        <p:txBody>
          <a:bodyPr>
            <a:noAutofit/>
          </a:bodyPr>
          <a:lstStyle>
            <a:lvl1pPr marL="336145" indent="-336145">
              <a:buNone/>
              <a:defRPr kumimoji="0" lang="en-US" sz="2353" b="0" i="0" u="none" strike="noStrike" kern="1200" cap="none" spc="0" normalizeH="0" baseline="0" dirty="0" smtClean="0">
                <a:ln>
                  <a:noFill/>
                </a:ln>
                <a:gradFill>
                  <a:gsLst>
                    <a:gs pos="100000">
                      <a:srgbClr val="000000">
                        <a:lumMod val="75000"/>
                        <a:lumOff val="25000"/>
                      </a:srgbClr>
                    </a:gs>
                    <a:gs pos="0">
                      <a:srgbClr val="000000">
                        <a:lumMod val="75000"/>
                        <a:lumOff val="25000"/>
                      </a:srgbClr>
                    </a:gs>
                  </a:gsLst>
                  <a:lin ang="5400000" scaled="0"/>
                </a:gradFill>
                <a:effectLst/>
                <a:uLnTx/>
                <a:uFillTx/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896157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7"/>
            <a:ext cx="11653523" cy="1504822"/>
          </a:xfrm>
        </p:spPr>
        <p:txBody>
          <a:bodyPr>
            <a:spAutoFit/>
          </a:bodyPr>
          <a:lstStyle>
            <a:lvl1pPr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1pPr>
            <a:lvl2pPr marL="572691" indent="-236546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2pPr>
            <a:lvl3pPr marL="560184" indent="-336145">
              <a:defRPr lang="en-US" sz="2353" kern="1200" dirty="0" smtClean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Consolas" pitchFamily="49" charset="0"/>
              </a:defRPr>
            </a:lvl3pPr>
            <a:lvl4pPr>
              <a:defRPr sz="1961"/>
            </a:lvl4pPr>
            <a:lvl5pPr>
              <a:defRPr sz="1961"/>
            </a:lvl5pPr>
          </a:lstStyle>
          <a:p>
            <a:pPr marL="0" lvl="0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896157" rtl="0" eaLnBrk="1" latinLnBrk="0" hangingPunct="1">
              <a:spcBef>
                <a:spcPct val="20000"/>
              </a:spcBef>
              <a:spcAft>
                <a:spcPts val="800"/>
              </a:spcAft>
              <a:buFont typeface="Arial" pitchFamily="34" charset="0"/>
              <a:buNone/>
            </a:pPr>
            <a:r>
              <a:rPr lang="en-US"/>
              <a:t>Third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709" r:id="rId4"/>
    <p:sldLayoutId id="2147483710" r:id="rId5"/>
    <p:sldLayoutId id="2147483665" r:id="rId6"/>
    <p:sldLayoutId id="2147483666" r:id="rId7"/>
    <p:sldLayoutId id="2147483670" r:id="rId8"/>
    <p:sldLayoutId id="2147483671" r:id="rId9"/>
    <p:sldLayoutId id="2147483679" r:id="rId10"/>
    <p:sldLayoutId id="2147483741" r:id="rId11"/>
    <p:sldLayoutId id="2147483742" r:id="rId12"/>
    <p:sldLayoutId id="2147483743" r:id="rId13"/>
    <p:sldLayoutId id="2147483744" r:id="rId14"/>
    <p:sldLayoutId id="2147483752" r:id="rId15"/>
    <p:sldLayoutId id="2147483753" r:id="rId16"/>
    <p:sldLayoutId id="2147483761" r:id="rId17"/>
    <p:sldLayoutId id="2147483762" r:id="rId18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4705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aviersuarezruiz@Hot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odelcontextprotocol.io/examples" TargetMode="External"/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odelcontextprotocol.io/clients" TargetMode="Externa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glama.ai/mcp/servers" TargetMode="External"/><Relationship Id="rId7" Type="http://schemas.openxmlformats.org/officeDocument/2006/relationships/image" Target="../media/image20.png"/><Relationship Id="rId2" Type="http://schemas.openxmlformats.org/officeDocument/2006/relationships/hyperlink" Target="https://mcp.so/servers" TargetMode="Externa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hyperlink" Target="https://www.pulsemcp.com/servers" TargetMode="External"/><Relationship Id="rId4" Type="http://schemas.openxmlformats.org/officeDocument/2006/relationships/hyperlink" Target="https://smithery.ai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npmjs.com/package/generator-mcp" TargetMode="External"/><Relationship Id="rId3" Type="http://schemas.openxmlformats.org/officeDocument/2006/relationships/hyperlink" Target="https://github.com/modelcontextprotocol/python-sdk" TargetMode="External"/><Relationship Id="rId7" Type="http://schemas.openxmlformats.org/officeDocument/2006/relationships/hyperlink" Target="https://modelcontextprotocol.io/docs/tools/inspector" TargetMode="External"/><Relationship Id="rId2" Type="http://schemas.openxmlformats.org/officeDocument/2006/relationships/hyperlink" Target="https://github.com/modelcontextprotocol/typescript-sdk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kotlin-sdk" TargetMode="External"/><Relationship Id="rId4" Type="http://schemas.openxmlformats.org/officeDocument/2006/relationships/hyperlink" Target="https://github.com/modelcontextprotocol/java-sdk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get.org/packages/ModelContextProtocol" TargetMode="Externa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.modelcontextprotocol.io/" TargetMode="External"/><Relationship Id="rId2" Type="http://schemas.openxmlformats.org/officeDocument/2006/relationships/hyperlink" Target="https://modelcontextprotocol.io/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github.com/modelcontextprotocol/csharp-sdk" TargetMode="External"/><Relationship Id="rId5" Type="http://schemas.openxmlformats.org/officeDocument/2006/relationships/hyperlink" Target="https://github.com/modelcontextprotocol/servers" TargetMode="External"/><Relationship Id="rId4" Type="http://schemas.openxmlformats.org/officeDocument/2006/relationships/hyperlink" Target="https://github.com/modelcontextprotoco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Un hombre con un traje de color negro con letras blancas&#10;&#10;El contenido generado por IA puede ser incorrecto.">
            <a:extLst>
              <a:ext uri="{FF2B5EF4-FFF2-40B4-BE49-F238E27FC236}">
                <a16:creationId xmlns:a16="http://schemas.microsoft.com/office/drawing/2014/main" id="{F2B097EF-F500-98BD-2C48-0B0D21295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203836" cy="6864658"/>
          </a:xfrm>
          <a:prstGeom prst="rect">
            <a:avLst/>
          </a:prstGeom>
        </p:spPr>
      </p:pic>
      <p:pic>
        <p:nvPicPr>
          <p:cNvPr id="2050" name="Picture 2" descr="MCP (Model Context Protocol) Logo Fr... · LobeHub">
            <a:extLst>
              <a:ext uri="{FF2B5EF4-FFF2-40B4-BE49-F238E27FC236}">
                <a16:creationId xmlns:a16="http://schemas.microsoft.com/office/drawing/2014/main" id="{9E3BE74F-51D2-9E43-FA06-7EA167F71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4883" y="64168"/>
            <a:ext cx="1134979" cy="1134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27541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B440E-B9CA-128B-04A4-AF2C26AD4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90ED8-C832-F6C1-F9AD-F4669EDC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y </a:t>
            </a:r>
            <a:r>
              <a:rPr lang="en-US" altLang="zh-CN" sz="6000" dirty="0" err="1">
                <a:solidFill>
                  <a:srgbClr val="FFFFFF"/>
                </a:solidFill>
              </a:rPr>
              <a:t>alcanzando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límites</a:t>
            </a:r>
            <a:endParaRPr lang="en-US" altLang="zh-CN" sz="6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369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84D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14F5A3-1607-4524-8697-80465CEE9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FBA05-AC69-83E9-BD64-048CA3599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44426"/>
            <a:ext cx="6105194" cy="236914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Conceptos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básicos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36410692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10"/>
          <p:cNvSpPr txBox="1"/>
          <p:nvPr/>
        </p:nvSpPr>
        <p:spPr>
          <a:xfrm>
            <a:off x="738400" y="1647776"/>
            <a:ext cx="10715200" cy="896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lvl="0" algn="ctr">
              <a:lnSpc>
                <a:spcPct val="115000"/>
              </a:lnSpc>
              <a:defRPr/>
            </a:pP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es un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protocolo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abierto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que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permite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una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integración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perfecta entre las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LLM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sus </a:t>
            </a:r>
            <a:r>
              <a:rPr lang="en-US" sz="2533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herramientas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y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fuentes</a:t>
            </a:r>
            <a:r>
              <a:rPr lang="en-US" sz="2533" b="1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 de </a:t>
            </a:r>
            <a:r>
              <a:rPr lang="en-US" sz="2533" b="1" dirty="0" err="1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r>
              <a:rPr lang="en-US" sz="2533" dirty="0">
                <a:solidFill>
                  <a:srgbClr val="212121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.</a:t>
            </a:r>
            <a:endParaRPr kumimoji="0" lang="en-US" sz="2533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10"/>
          <p:cNvSpPr txBox="1">
            <a:spLocks noGrp="1"/>
          </p:cNvSpPr>
          <p:nvPr>
            <p:ph type="title"/>
          </p:nvPr>
        </p:nvSpPr>
        <p:spPr>
          <a:xfrm>
            <a:off x="1338333" y="458167"/>
            <a:ext cx="9670800" cy="662800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s-ES" sz="3467" dirty="0">
                <a:solidFill>
                  <a:schemeClr val="accent2"/>
                </a:solidFill>
              </a:rPr>
              <a:t>¿Qué es el </a:t>
            </a:r>
            <a:r>
              <a:rPr lang="en" sz="3467" dirty="0">
                <a:solidFill>
                  <a:schemeClr val="accent2"/>
                </a:solidFill>
              </a:rPr>
              <a:t>Model Context Protocol (MCP)?</a:t>
            </a:r>
            <a:endParaRPr sz="3467" dirty="0">
              <a:solidFill>
                <a:schemeClr val="accent2"/>
              </a:solidFill>
            </a:endParaRPr>
          </a:p>
        </p:txBody>
      </p:sp>
      <p:sp>
        <p:nvSpPr>
          <p:cNvPr id="869" name="Google Shape;869;p110"/>
          <p:cNvSpPr/>
          <p:nvPr/>
        </p:nvSpPr>
        <p:spPr>
          <a:xfrm>
            <a:off x="1779310" y="3367999"/>
            <a:ext cx="3476000" cy="2673571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APIs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aplicaciones web 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interactúan con el </a:t>
            </a:r>
            <a:r>
              <a:rPr lang="es-ES" sz="1600" b="1" dirty="0" err="1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backend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Servidores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Base de </a:t>
            </a: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Servicios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110"/>
          <p:cNvSpPr/>
          <p:nvPr/>
        </p:nvSpPr>
        <p:spPr>
          <a:xfrm>
            <a:off x="6936690" y="3367999"/>
            <a:ext cx="3476000" cy="2673569"/>
          </a:xfrm>
          <a:prstGeom prst="roundRect">
            <a:avLst>
              <a:gd name="adj" fmla="val 16667"/>
            </a:avLst>
          </a:prstGeom>
          <a:solidFill>
            <a:srgbClr val="DEC3A0"/>
          </a:solidFill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1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MCP</a:t>
            </a:r>
            <a:endParaRPr kumimoji="0" sz="21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76198" lvl="0">
              <a:spcBef>
                <a:spcPts val="667"/>
              </a:spcBef>
              <a:defRPr/>
            </a:pP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Estandariza cómo las aplicaciones de IA interactúan con los </a:t>
            </a:r>
            <a:r>
              <a:rPr lang="es-ES" sz="1600" b="1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sistemas externos</a:t>
            </a:r>
            <a:r>
              <a:rPr lang="es-ES" sz="1600" dirty="0">
                <a:solidFill>
                  <a:prstClr val="black"/>
                </a:solidFill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:</a:t>
            </a:r>
          </a:p>
          <a:p>
            <a:pPr marL="76198" lvl="0">
              <a:spcBef>
                <a:spcPts val="667"/>
              </a:spcBef>
              <a:defRPr/>
            </a:pPr>
            <a:endParaRPr kumimoji="0" sz="1067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Prompts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Tools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Data &amp; resources</a:t>
            </a:r>
          </a:p>
          <a:p>
            <a:pPr marL="533387" marR="0" lvl="0" indent="-330192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200"/>
              <a:buFont typeface="Poppins"/>
              <a:buChar char="●"/>
              <a:tabLst/>
              <a:defRPr/>
            </a:pPr>
            <a:r>
              <a:rPr kumimoji="0" lang="e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eue Haas Grotesk Text Pro" panose="020B0504020202020204" pitchFamily="34" charset="0"/>
                <a:ea typeface="Poppins"/>
                <a:cs typeface="Poppins"/>
                <a:sym typeface="Poppins"/>
              </a:rPr>
              <a:t>Sampling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eue Haas Grotesk Text Pro" panose="020B0504020202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94ADB-7EF1-8640-D7D5-5FF7155C7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7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Timeline &amp;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34A4A-B8E1-DC7C-2F67-5762A40D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8"/>
            <a:ext cx="7240035" cy="5010602"/>
          </a:xfrm>
        </p:spPr>
        <p:txBody>
          <a:bodyPr/>
          <a:lstStyle/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Noviembre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Anthropic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anunció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y Zed lo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Diciembre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2024: Cline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Cursor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Febrero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2025: Windsurf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Marzo de 2025: VS Code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añade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soporte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6F3DA-DA6F-F622-771D-C4F8F21A7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2004" y="1557268"/>
            <a:ext cx="3275565" cy="29316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028316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ADA885D-B18F-F235-D095-723A74AC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2" y="819490"/>
            <a:ext cx="11414756" cy="52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8591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8D4F-1FF8-D443-210D-8E52015C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 MCP: Desarrollo de IA </a:t>
            </a:r>
            <a:r>
              <a:rPr lang="en-US" dirty="0" err="1">
                <a:solidFill>
                  <a:schemeClr val="accent2"/>
                </a:solidFill>
              </a:rPr>
              <a:t>estandarizado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3DE0-70C0-6A8E-98A6-67AB9D691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007265"/>
          </a:xfrm>
        </p:spPr>
        <p:txBody>
          <a:bodyPr/>
          <a:lstStyle/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aplicaciones</a:t>
            </a:r>
            <a:r>
              <a:rPr lang="en-US" sz="2800" b="1" dirty="0">
                <a:solidFill>
                  <a:srgbClr val="141413"/>
                </a:solidFill>
              </a:rPr>
              <a:t> de IA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Conecta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aplicación</a:t>
            </a:r>
            <a:r>
              <a:rPr lang="en-US" sz="2800" b="1" dirty="0">
                <a:solidFill>
                  <a:srgbClr val="141413"/>
                </a:solidFill>
              </a:rPr>
              <a:t> a </a:t>
            </a:r>
            <a:r>
              <a:rPr lang="en-US" sz="2800" b="1" dirty="0" err="1">
                <a:solidFill>
                  <a:srgbClr val="141413"/>
                </a:solidFill>
              </a:rPr>
              <a:t>cualquier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sin </a:t>
            </a:r>
            <a:r>
              <a:rPr lang="en-US" sz="2800" b="1" dirty="0" err="1">
                <a:solidFill>
                  <a:srgbClr val="141413"/>
                </a:solidFill>
              </a:rPr>
              <a:t>esfuerzo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adicional</a:t>
            </a: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endParaRPr lang="en-US" sz="2800" b="1" dirty="0">
              <a:solidFill>
                <a:srgbClr val="141413"/>
              </a:solidFill>
            </a:endParaRPr>
          </a:p>
          <a:p>
            <a:pPr fontAlgn="base">
              <a:lnSpc>
                <a:spcPts val="2700"/>
              </a:lnSpc>
              <a:buNone/>
            </a:pPr>
            <a:r>
              <a:rPr lang="en-US" sz="2800" b="1" dirty="0">
                <a:solidFill>
                  <a:srgbClr val="141413"/>
                </a:solidFill>
              </a:rPr>
              <a:t>Para </a:t>
            </a:r>
            <a:r>
              <a:rPr lang="en-US" sz="2800" b="1" dirty="0" err="1">
                <a:solidFill>
                  <a:srgbClr val="141413"/>
                </a:solidFill>
              </a:rPr>
              <a:t>desarrolladores</a:t>
            </a:r>
            <a:r>
              <a:rPr lang="en-US" sz="2800" b="1" dirty="0">
                <a:solidFill>
                  <a:srgbClr val="141413"/>
                </a:solidFill>
              </a:rPr>
              <a:t> de </a:t>
            </a:r>
            <a:r>
              <a:rPr lang="en-US" sz="2800" b="1" dirty="0" err="1">
                <a:solidFill>
                  <a:srgbClr val="141413"/>
                </a:solidFill>
              </a:rPr>
              <a:t>herramientas</a:t>
            </a:r>
            <a:r>
              <a:rPr lang="en-US" sz="2800" b="1" dirty="0">
                <a:solidFill>
                  <a:srgbClr val="141413"/>
                </a:solidFill>
              </a:rPr>
              <a:t> o API</a:t>
            </a:r>
          </a:p>
          <a:p>
            <a:pPr fontAlgn="base">
              <a:lnSpc>
                <a:spcPts val="2700"/>
              </a:lnSpc>
            </a:pPr>
            <a:r>
              <a:rPr lang="en-US" sz="2800" b="1" dirty="0" err="1">
                <a:solidFill>
                  <a:srgbClr val="141413"/>
                </a:solidFill>
              </a:rPr>
              <a:t>Construye</a:t>
            </a:r>
            <a:r>
              <a:rPr lang="en-US" sz="2800" b="1" dirty="0">
                <a:solidFill>
                  <a:srgbClr val="141413"/>
                </a:solidFill>
              </a:rPr>
              <a:t> un </a:t>
            </a:r>
            <a:r>
              <a:rPr lang="en-US" sz="2800" b="1" dirty="0" err="1">
                <a:solidFill>
                  <a:srgbClr val="141413"/>
                </a:solidFill>
              </a:rPr>
              <a:t>servidor</a:t>
            </a:r>
            <a:r>
              <a:rPr lang="en-US" sz="2800" b="1" dirty="0">
                <a:solidFill>
                  <a:srgbClr val="141413"/>
                </a:solidFill>
              </a:rPr>
              <a:t> MCP </a:t>
            </a:r>
            <a:r>
              <a:rPr lang="en-US" sz="2800" b="1" dirty="0" err="1">
                <a:solidFill>
                  <a:srgbClr val="141413"/>
                </a:solidFill>
              </a:rPr>
              <a:t>una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vez</a:t>
            </a:r>
            <a:r>
              <a:rPr lang="en-US" sz="2800" b="1" dirty="0">
                <a:solidFill>
                  <a:srgbClr val="141413"/>
                </a:solidFill>
              </a:rPr>
              <a:t> y </a:t>
            </a:r>
            <a:r>
              <a:rPr lang="en-US" sz="2800" b="1" dirty="0" err="1">
                <a:solidFill>
                  <a:srgbClr val="141413"/>
                </a:solidFill>
              </a:rPr>
              <a:t>observa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su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adopción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en</a:t>
            </a:r>
            <a:r>
              <a:rPr lang="en-US" sz="2800" b="1" dirty="0">
                <a:solidFill>
                  <a:srgbClr val="141413"/>
                </a:solidFill>
              </a:rPr>
              <a:t> </a:t>
            </a:r>
            <a:r>
              <a:rPr lang="en-US" sz="2800" b="1" dirty="0" err="1">
                <a:solidFill>
                  <a:srgbClr val="141413"/>
                </a:solidFill>
              </a:rPr>
              <a:t>todas</a:t>
            </a:r>
            <a:r>
              <a:rPr lang="en-US" sz="2800" b="1" dirty="0">
                <a:solidFill>
                  <a:srgbClr val="141413"/>
                </a:solidFill>
              </a:rPr>
              <a:t> partes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716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C457-68C1-7EDA-89B3-82BF749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76"/>
            <a:ext cx="10515600" cy="102223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Arquitectura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E16DF-3118-EF06-E4BC-C587366138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14" y="862885"/>
            <a:ext cx="8924899" cy="607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839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DD75-5581-F80B-2E38-368FB8FBF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4" y="0"/>
            <a:ext cx="10515600" cy="778329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Componentes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8B00-C7F4-5BE6-38F4-F27B2F164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29" y="1012372"/>
            <a:ext cx="5056414" cy="5404077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Hosts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Claude Desktop, IDEs o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IA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desean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acceder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datos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MCP.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mantienen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conexiones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1:1 con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b="1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Servidores</a:t>
            </a:r>
            <a:r>
              <a:rPr lang="en-US" b="1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que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exponen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través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Contexto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estandarizado</a:t>
            </a:r>
            <a:r>
              <a:rPr lang="en-US" dirty="0">
                <a:solidFill>
                  <a:srgbClr val="3E3E3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A62AC7-9885-FAFC-39E4-064BE8BE1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6" y="849189"/>
            <a:ext cx="6572456" cy="593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65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5996F-F3BF-9A77-767F-42759F4A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Transports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7CB39-35A0-913B-8176-F73381C7A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899255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mecanismos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transporte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cliente-servidor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stdio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comunicación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HTTP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eventos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enviados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3600" b="1" dirty="0">
                <a:latin typeface="Segoe UI" panose="020B0502040204020203" pitchFamily="34" charset="0"/>
                <a:cs typeface="Segoe UI" panose="020B0502040204020203" pitchFamily="34" charset="0"/>
              </a:rPr>
              <a:t>SSE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15085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87121-F981-67D5-9CFF-674AA2E23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stdio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C076B-83C3-544D-1F25-73B92D44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902" y="1311497"/>
            <a:ext cx="4723502" cy="4235006"/>
          </a:xfrm>
        </p:spPr>
        <p:txBody>
          <a:bodyPr/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solo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podía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localmente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inicia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subproceso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recibe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JSON-RPC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entrada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(stdin) y escribe las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salida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estándar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stdout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B2F23E-33B2-79B4-3E07-61241F0FE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066" y="0"/>
            <a:ext cx="6995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7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9240" y="1189495"/>
            <a:ext cx="5826759" cy="1292662"/>
          </a:xfrm>
        </p:spPr>
        <p:txBody>
          <a:bodyPr/>
          <a:lstStyle/>
          <a:p>
            <a:r>
              <a:rPr lang="es-ES" sz="4000" dirty="0"/>
              <a:t>Software </a:t>
            </a:r>
            <a:r>
              <a:rPr lang="es-ES" sz="4000" dirty="0" err="1"/>
              <a:t>Engineer</a:t>
            </a:r>
            <a:r>
              <a:rPr lang="es-ES" sz="4000" dirty="0"/>
              <a:t> at Microsoft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9240" y="289511"/>
            <a:ext cx="5826759" cy="899665"/>
          </a:xfrm>
        </p:spPr>
        <p:txBody>
          <a:bodyPr/>
          <a:lstStyle/>
          <a:p>
            <a:r>
              <a:rPr lang="es-ES" dirty="0"/>
              <a:t>Javier Suárez Ruiz</a:t>
            </a:r>
          </a:p>
        </p:txBody>
      </p:sp>
      <p:sp>
        <p:nvSpPr>
          <p:cNvPr id="6" name="Text Placeholder 4"/>
          <p:cNvSpPr>
            <a:spLocks noGrp="1"/>
          </p:cNvSpPr>
          <p:nvPr/>
        </p:nvSpPr>
        <p:spPr>
          <a:xfrm>
            <a:off x="269240" y="4377014"/>
            <a:ext cx="5826759" cy="1383541"/>
          </a:xfrm>
          <a:prstGeom prst="rect">
            <a:avLst/>
          </a:prstGeom>
        </p:spPr>
        <p:txBody>
          <a:bodyPr vert="horz" lIns="119507" tIns="0" rIns="119507" bIns="59755" rtlCol="0">
            <a:normAutofit fontScale="85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Email: 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  <a:hlinkClick r:id="rId3"/>
              </a:rPr>
              <a:t>javiersuarezruiz@hotmail.com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pPr marL="373423" indent="-373423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X: @</a:t>
            </a:r>
            <a:r>
              <a:rPr lang="en-US" sz="3600" dirty="0" err="1">
                <a:solidFill>
                  <a:schemeClr val="bg2">
                    <a:lumMod val="25000"/>
                  </a:schemeClr>
                </a:solidFill>
              </a:rPr>
              <a:t>jsuarezruiz</a:t>
            </a:r>
            <a:endParaRPr lang="en-US" sz="3600" dirty="0">
              <a:solidFill>
                <a:schemeClr val="bg2">
                  <a:lumMod val="25000"/>
                </a:schemeClr>
              </a:solidFill>
            </a:endParaRPr>
          </a:p>
          <a:p>
            <a:endParaRPr lang="en-US" sz="1961" dirty="0">
              <a:solidFill>
                <a:schemeClr val="accent1"/>
              </a:solidFill>
            </a:endParaRPr>
          </a:p>
        </p:txBody>
      </p:sp>
      <p:pic>
        <p:nvPicPr>
          <p:cNvPr id="5" name="Imagen 4" descr="Hombre parado junto a una roca&#10;&#10;El contenido generado por IA puede ser incorrecto.">
            <a:extLst>
              <a:ext uri="{FF2B5EF4-FFF2-40B4-BE49-F238E27FC236}">
                <a16:creationId xmlns:a16="http://schemas.microsoft.com/office/drawing/2014/main" id="{A0BDCEEE-5877-FF1B-108F-7DC4B87C00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78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3870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DDA9-6A33-34D8-9024-CD5A382BA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HTTP con SSE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40B2E-A065-5AA2-5A04-A0FD566EB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25625"/>
            <a:ext cx="6366442" cy="4742864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puede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ejecutarse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tanto local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remotamente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El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DEBE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proporcionar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dos puntos finales: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SSE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establezcan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conexión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reciban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lvl="1"/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Un punto final HTTP POST para que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clientes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envíen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mensajes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al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FDC33-CEC4-CBDC-0772-B3792F5EF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141" y="0"/>
            <a:ext cx="54462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162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5"/>
          <p:cNvSpPr/>
          <p:nvPr/>
        </p:nvSpPr>
        <p:spPr>
          <a:xfrm>
            <a:off x="557933" y="5699967"/>
            <a:ext cx="936400" cy="48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49" name="Google Shape;949;p115"/>
          <p:cNvSpPr/>
          <p:nvPr/>
        </p:nvSpPr>
        <p:spPr>
          <a:xfrm>
            <a:off x="73031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Server</a:t>
            </a: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n" sz="1733" dirty="0" err="1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Expone</a:t>
            </a:r>
            <a:r>
              <a:rPr lang="en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 Templates</a:t>
            </a:r>
            <a:endParaRPr kumimoji="0" sz="173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0" name="Google Shape;950;p115"/>
          <p:cNvSpPr txBox="1">
            <a:spLocks noGrp="1"/>
          </p:cNvSpPr>
          <p:nvPr>
            <p:ph type="sldNum" idx="12"/>
          </p:nvPr>
        </p:nvSpPr>
        <p:spPr>
          <a:xfrm>
            <a:off x="11008967" y="6278569"/>
            <a:ext cx="582800" cy="143200"/>
          </a:xfrm>
          <a:prstGeom prst="rect">
            <a:avLst/>
          </a:prstGeom>
        </p:spPr>
        <p:txBody>
          <a:bodyPr spcFirstLastPara="1" vert="horz" wrap="square" lIns="0" tIns="0" rIns="0" bIns="0" rtlCol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8"/>
              <a:buFontTx/>
              <a:buNone/>
              <a:tabLst/>
              <a:defRPr/>
            </a:pPr>
            <a:fld id="{00000000-1234-1234-1234-123412341234}" type="slidenum">
              <a:rPr kumimoji="0" lang="en" sz="1100" b="0" i="0" u="none" strike="noStrike" kern="1200" cap="none" spc="0" normalizeH="0" baseline="0" noProof="0">
                <a:ln>
                  <a:noFill/>
                </a:ln>
                <a:solidFill>
                  <a:srgbClr val="0F9ED5"/>
                </a:solidFill>
                <a:effectLst/>
                <a:uLnTx/>
                <a:uFillTx/>
                <a:latin typeface="Poppins"/>
                <a:cs typeface="Poppins"/>
                <a:sym typeface="Poppins"/>
              </a:rPr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8"/>
                <a:buFontTx/>
                <a:buNone/>
                <a:tabLst/>
                <a:defRPr/>
              </a:pPr>
              <a:t>21</a:t>
            </a:fld>
            <a:endParaRPr kumimoji="0" sz="1100" b="0" i="0" u="none" strike="noStrike" kern="1200" cap="none" spc="0" normalizeH="0" baseline="0" noProof="0">
              <a:ln>
                <a:noFill/>
              </a:ln>
              <a:solidFill>
                <a:srgbClr val="0F9ED5"/>
              </a:solidFill>
              <a:effectLst/>
              <a:uLnTx/>
              <a:uFillTx/>
              <a:latin typeface="Poppins"/>
              <a:cs typeface="Poppins"/>
              <a:sym typeface="Poppins"/>
            </a:endParaRPr>
          </a:p>
        </p:txBody>
      </p:sp>
      <p:sp>
        <p:nvSpPr>
          <p:cNvPr id="951" name="Google Shape;951;p115"/>
          <p:cNvSpPr/>
          <p:nvPr/>
        </p:nvSpPr>
        <p:spPr>
          <a:xfrm>
            <a:off x="1386033" y="1126967"/>
            <a:ext cx="3706000" cy="1723600"/>
          </a:xfrm>
          <a:prstGeom prst="roundRect">
            <a:avLst>
              <a:gd name="adj" fmla="val 16667"/>
            </a:avLst>
          </a:prstGeom>
          <a:solidFill>
            <a:srgbClr val="F8F3E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267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MCP Client</a:t>
            </a:r>
            <a:endParaRPr kumimoji="0" sz="2267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6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Queries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Resources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Invokes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Tools</a:t>
            </a:r>
            <a:endParaRPr kumimoji="0" sz="1733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  <a:p>
            <a:pPr marL="76198" lvl="0">
              <a:defRPr/>
            </a:pPr>
            <a:r>
              <a:rPr lang="es-ES" sz="1733" dirty="0">
                <a:solidFill>
                  <a:prstClr val="black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Interpola</a:t>
            </a:r>
            <a:r>
              <a:rPr kumimoji="0" lang="en" sz="1733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 </a:t>
            </a:r>
            <a:r>
              <a:rPr kumimoji="0" lang="en" sz="1733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Prompts</a:t>
            </a:r>
            <a:endParaRPr kumimoji="0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Nirmala UI" panose="020B0502040204020203" pitchFamily="34" charset="0"/>
              <a:cs typeface="Nirmala UI" panose="020B0502040204020203" pitchFamily="34" charset="0"/>
              <a:sym typeface="Poppins"/>
            </a:endParaRPr>
          </a:p>
        </p:txBody>
      </p:sp>
      <p:sp>
        <p:nvSpPr>
          <p:cNvPr id="952" name="Google Shape;952;p115"/>
          <p:cNvSpPr txBox="1">
            <a:spLocks noGrp="1"/>
          </p:cNvSpPr>
          <p:nvPr>
            <p:ph type="title"/>
          </p:nvPr>
        </p:nvSpPr>
        <p:spPr>
          <a:xfrm>
            <a:off x="2486200" y="84970"/>
            <a:ext cx="7219600" cy="759844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noAutofit/>
          </a:bodyPr>
          <a:lstStyle/>
          <a:p>
            <a:pPr algn="ctr"/>
            <a:r>
              <a:rPr lang="en-US" sz="4000" dirty="0" err="1">
                <a:solidFill>
                  <a:schemeClr val="accent2"/>
                </a:solidFill>
              </a:rPr>
              <a:t>Características</a:t>
            </a:r>
            <a:r>
              <a:rPr lang="en-US" sz="4000" dirty="0">
                <a:solidFill>
                  <a:schemeClr val="accent2"/>
                </a:solidFill>
              </a:rPr>
              <a:t> del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endParaRPr sz="4000" dirty="0">
              <a:solidFill>
                <a:schemeClr val="accent2"/>
              </a:solidFill>
            </a:endParaRPr>
          </a:p>
        </p:txBody>
      </p:sp>
      <p:cxnSp>
        <p:nvCxnSpPr>
          <p:cNvPr id="953" name="Google Shape;953;p115"/>
          <p:cNvCxnSpPr>
            <a:stCxn id="951" idx="3"/>
            <a:endCxn id="949" idx="1"/>
          </p:cNvCxnSpPr>
          <p:nvPr/>
        </p:nvCxnSpPr>
        <p:spPr>
          <a:xfrm>
            <a:off x="5092033" y="1988767"/>
            <a:ext cx="2211200" cy="800"/>
          </a:xfrm>
          <a:prstGeom prst="curvedConnector3">
            <a:avLst>
              <a:gd name="adj1" fmla="val 4999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stealth" w="med" len="med"/>
          </a:ln>
        </p:spPr>
      </p:cxnSp>
      <p:sp>
        <p:nvSpPr>
          <p:cNvPr id="954" name="Google Shape;954;p115"/>
          <p:cNvSpPr/>
          <p:nvPr/>
        </p:nvSpPr>
        <p:spPr>
          <a:xfrm>
            <a:off x="1465800" y="3452433"/>
            <a:ext cx="9463600" cy="2637600"/>
          </a:xfrm>
          <a:prstGeom prst="roundRect">
            <a:avLst>
              <a:gd name="adj" fmla="val 3023"/>
            </a:avLst>
          </a:prstGeom>
          <a:solidFill>
            <a:srgbClr val="F0EFEA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955" name="Google Shape;955;p115"/>
          <p:cNvSpPr txBox="1"/>
          <p:nvPr/>
        </p:nvSpPr>
        <p:spPr>
          <a:xfrm>
            <a:off x="1324316" y="3602271"/>
            <a:ext cx="33044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Tools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6" name="Google Shape;956;p115"/>
          <p:cNvSpPr txBox="1"/>
          <p:nvPr/>
        </p:nvSpPr>
        <p:spPr>
          <a:xfrm>
            <a:off x="1812709" y="4129400"/>
            <a:ext cx="2506000" cy="6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Funciones y herramientas que puede invocar el cliente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57" name="Google Shape;957;p115"/>
          <p:cNvSpPr txBox="1"/>
          <p:nvPr/>
        </p:nvSpPr>
        <p:spPr>
          <a:xfrm>
            <a:off x="7969267" y="3602271"/>
            <a:ext cx="284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Prompt Templates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58" name="Google Shape;958;p115"/>
          <p:cNvSpPr txBox="1"/>
          <p:nvPr/>
        </p:nvSpPr>
        <p:spPr>
          <a:xfrm>
            <a:off x="8074101" y="4151071"/>
            <a:ext cx="2736366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4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Indicaciones invocadas por el usuario para interactuar con el modelo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cxnSp>
        <p:nvCxnSpPr>
          <p:cNvPr id="959" name="Google Shape;959;p115"/>
          <p:cNvCxnSpPr/>
          <p:nvPr/>
        </p:nvCxnSpPr>
        <p:spPr>
          <a:xfrm>
            <a:off x="1643600" y="3176665"/>
            <a:ext cx="9108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0" name="Google Shape;960;p115"/>
          <p:cNvSpPr/>
          <p:nvPr/>
        </p:nvSpPr>
        <p:spPr>
          <a:xfrm>
            <a:off x="1958877" y="4828900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Retrieve / search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1" name="Google Shape;961;p115"/>
          <p:cNvSpPr/>
          <p:nvPr/>
        </p:nvSpPr>
        <p:spPr>
          <a:xfrm>
            <a:off x="1958877" y="5171155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Send a message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2" name="Google Shape;962;p115"/>
          <p:cNvSpPr/>
          <p:nvPr/>
        </p:nvSpPr>
        <p:spPr>
          <a:xfrm>
            <a:off x="1958877" y="5514436"/>
            <a:ext cx="22112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Update DB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3" name="Google Shape;963;p115"/>
          <p:cNvSpPr/>
          <p:nvPr/>
        </p:nvSpPr>
        <p:spPr>
          <a:xfrm>
            <a:off x="8473467" y="485353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Document Q&amp;A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4" name="Google Shape;964;p115"/>
          <p:cNvSpPr/>
          <p:nvPr/>
        </p:nvSpPr>
        <p:spPr>
          <a:xfrm>
            <a:off x="8473467" y="519579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Transcript Summary</a:t>
            </a:r>
            <a:endParaRPr kumimoji="0" sz="1333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5" name="Google Shape;965;p115"/>
          <p:cNvSpPr/>
          <p:nvPr/>
        </p:nvSpPr>
        <p:spPr>
          <a:xfrm>
            <a:off x="8473467" y="553908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Output as JSON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6" name="Google Shape;966;p115"/>
          <p:cNvSpPr txBox="1"/>
          <p:nvPr/>
        </p:nvSpPr>
        <p:spPr>
          <a:xfrm>
            <a:off x="4517000" y="3602271"/>
            <a:ext cx="31580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Tx/>
              <a:buNone/>
              <a:tabLst/>
              <a:defRPr/>
            </a:pPr>
            <a:r>
              <a:rPr kumimoji="0" lang="en" sz="2400" b="0" i="0" u="none" strike="noStrike" kern="1200" cap="none" spc="0" normalizeH="0" baseline="0" noProof="0">
                <a:ln>
                  <a:noFill/>
                </a:ln>
                <a:solidFill>
                  <a:srgbClr val="780E0D"/>
                </a:solidFill>
                <a:effectLst/>
                <a:uLnTx/>
                <a:uFillTx/>
                <a:latin typeface="Outfit SemiBold"/>
                <a:ea typeface="Outfit SemiBold"/>
                <a:cs typeface="Outfit SemiBold"/>
                <a:sym typeface="Outfit SemiBold"/>
              </a:rPr>
              <a:t>Resources</a:t>
            </a: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780E0D"/>
              </a:solidFill>
              <a:effectLst/>
              <a:uLnTx/>
              <a:uFillTx/>
              <a:latin typeface="Outfit SemiBold"/>
              <a:ea typeface="Outfit SemiBold"/>
              <a:cs typeface="Outfit SemiBold"/>
              <a:sym typeface="Outfit SemiBold"/>
            </a:endParaRPr>
          </a:p>
        </p:txBody>
      </p:sp>
      <p:sp>
        <p:nvSpPr>
          <p:cNvPr id="967" name="Google Shape;967;p115"/>
          <p:cNvSpPr txBox="1"/>
          <p:nvPr/>
        </p:nvSpPr>
        <p:spPr>
          <a:xfrm>
            <a:off x="5020267" y="4164533"/>
            <a:ext cx="2211200" cy="5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defRPr/>
            </a:pPr>
            <a:r>
              <a:rPr lang="es-ES" sz="1600" dirty="0">
                <a:solidFill>
                  <a:srgbClr val="212121"/>
                </a:solidFill>
                <a:latin typeface="Outfit"/>
                <a:ea typeface="Outfit"/>
                <a:cs typeface="Outfit"/>
                <a:sym typeface="Outfit"/>
              </a:rPr>
              <a:t>Datos o contenido expuestos por el servidor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8" name="Google Shape;968;p115"/>
          <p:cNvSpPr/>
          <p:nvPr/>
        </p:nvSpPr>
        <p:spPr>
          <a:xfrm>
            <a:off x="5199600" y="4854056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Files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69" name="Google Shape;969;p115"/>
          <p:cNvSpPr/>
          <p:nvPr/>
        </p:nvSpPr>
        <p:spPr>
          <a:xfrm>
            <a:off x="5199600" y="5196315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Database Records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  <p:sp>
        <p:nvSpPr>
          <p:cNvPr id="970" name="Google Shape;970;p115"/>
          <p:cNvSpPr/>
          <p:nvPr/>
        </p:nvSpPr>
        <p:spPr>
          <a:xfrm>
            <a:off x="5199600" y="5539600"/>
            <a:ext cx="1792800" cy="268800"/>
          </a:xfrm>
          <a:prstGeom prst="roundRect">
            <a:avLst>
              <a:gd name="adj" fmla="val 16667"/>
            </a:avLst>
          </a:prstGeom>
          <a:solidFill>
            <a:srgbClr val="EADBBC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333" b="0" i="0" u="none" strike="noStrike" kern="1200" cap="none" spc="0" normalizeH="0" baseline="0" noProof="0">
                <a:ln>
                  <a:noFill/>
                </a:ln>
                <a:solidFill>
                  <a:srgbClr val="212121"/>
                </a:solidFill>
                <a:effectLst/>
                <a:uLnTx/>
                <a:uFillTx/>
                <a:latin typeface="Outfit"/>
                <a:ea typeface="Outfit"/>
                <a:cs typeface="Outfit"/>
                <a:sym typeface="Outfit"/>
              </a:rPr>
              <a:t>API Responses</a:t>
            </a:r>
            <a:endParaRPr kumimoji="0" sz="1467" b="0" i="0" u="none" strike="noStrike" kern="1200" cap="none" spc="0" normalizeH="0" baseline="0" noProof="0">
              <a:ln>
                <a:noFill/>
              </a:ln>
              <a:solidFill>
                <a:srgbClr val="212121"/>
              </a:solidFill>
              <a:effectLst/>
              <a:uLnTx/>
              <a:uFillTx/>
              <a:latin typeface="Outfit"/>
              <a:ea typeface="Outfit"/>
              <a:cs typeface="Outfit"/>
              <a:sym typeface="Outfi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1DF6AA-7052-BEB4-0ABB-60AF7A413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DB44-4C01-5756-9D17-7BA0866C1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446" y="2210943"/>
            <a:ext cx="6105194" cy="243611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¿</a:t>
            </a:r>
            <a:r>
              <a:rPr lang="en-US" altLang="zh-CN" sz="6000" dirty="0" err="1">
                <a:solidFill>
                  <a:srgbClr val="FFFFFF"/>
                </a:solidFill>
              </a:rPr>
              <a:t>Cómo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e </a:t>
            </a:r>
            <a:r>
              <a:rPr lang="en-US" altLang="zh-CN" sz="6000" dirty="0" err="1">
                <a:solidFill>
                  <a:srgbClr val="FFFFFF"/>
                </a:solidFill>
              </a:rPr>
              <a:t>implementando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3052753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4DE8-8029-23AF-786C-4EBF1039F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Usando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FBC72-921A-E866-8862-4F217C48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3925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dirty="0" err="1"/>
              <a:t>Instala</a:t>
            </a:r>
            <a:r>
              <a:rPr lang="en-US" dirty="0"/>
              <a:t> la </a:t>
            </a:r>
            <a:r>
              <a:rPr lang="en-US" dirty="0" err="1"/>
              <a:t>aplicación</a:t>
            </a:r>
            <a:r>
              <a:rPr lang="en-US" dirty="0"/>
              <a:t> compatible con las </a:t>
            </a:r>
            <a:r>
              <a:rPr lang="en-US" dirty="0" err="1"/>
              <a:t>integraciones</a:t>
            </a:r>
            <a:r>
              <a:rPr lang="en-US" dirty="0"/>
              <a:t> de MCP: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https://modelcontextprotocol.io/clients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dirty="0" err="1"/>
              <a:t>Instala</a:t>
            </a:r>
            <a:r>
              <a:rPr lang="en-US" dirty="0"/>
              <a:t>/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servidor</a:t>
            </a:r>
            <a:r>
              <a:rPr lang="en-US" dirty="0"/>
              <a:t> MCP: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https://modelcontextprotocol.io/examples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72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4F1F-E80A-EF2B-8575-992FD7180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populares</a:t>
            </a:r>
            <a:r>
              <a:rPr lang="en-US" dirty="0">
                <a:solidFill>
                  <a:schemeClr val="accent2"/>
                </a:solidFill>
              </a:rPr>
              <a:t> que </a:t>
            </a:r>
            <a:r>
              <a:rPr lang="en-US" dirty="0" err="1">
                <a:solidFill>
                  <a:schemeClr val="accent2"/>
                </a:solidFill>
              </a:rPr>
              <a:t>admiten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5E473-2C26-075D-51DD-CF1C0BCCD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2055114"/>
          </a:xfrm>
        </p:spPr>
        <p:txBody>
          <a:bodyPr/>
          <a:lstStyle/>
          <a:p>
            <a:r>
              <a:rPr lang="en-US" dirty="0"/>
              <a:t>Claude Desktop</a:t>
            </a:r>
          </a:p>
          <a:p>
            <a:r>
              <a:rPr lang="en-US" dirty="0"/>
              <a:t>Cline</a:t>
            </a:r>
          </a:p>
          <a:p>
            <a:r>
              <a:rPr lang="en-US" dirty="0"/>
              <a:t>VS Code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0D6CC3E-6D4A-0A78-38C2-3FFE26C44102}"/>
              </a:ext>
            </a:extLst>
          </p:cNvPr>
          <p:cNvSpPr txBox="1"/>
          <p:nvPr/>
        </p:nvSpPr>
        <p:spPr>
          <a:xfrm>
            <a:off x="2457450" y="6022702"/>
            <a:ext cx="72770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000" dirty="0">
                <a:hlinkClick r:id="rId2"/>
              </a:rPr>
              <a:t>https://</a:t>
            </a:r>
            <a:r>
              <a:rPr lang="es-ES" sz="3000" dirty="0" err="1">
                <a:hlinkClick r:id="rId2"/>
              </a:rPr>
              <a:t>modelcontextprotocol.io</a:t>
            </a:r>
            <a:r>
              <a:rPr lang="es-ES" sz="3000" dirty="0">
                <a:hlinkClick r:id="rId2"/>
              </a:rPr>
              <a:t>/</a:t>
            </a:r>
            <a:r>
              <a:rPr lang="es-ES" sz="3000" dirty="0" err="1">
                <a:hlinkClick r:id="rId2"/>
              </a:rPr>
              <a:t>clients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8949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F879-A9B0-F493-7D68-8C0F42C3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939" y="24330"/>
            <a:ext cx="5550514" cy="796234"/>
          </a:xfrm>
        </p:spPr>
        <p:txBody>
          <a:bodyPr>
            <a:normAutofit/>
          </a:bodyPr>
          <a:lstStyle/>
          <a:p>
            <a:r>
              <a:rPr lang="en-US" sz="3600" dirty="0" err="1">
                <a:solidFill>
                  <a:schemeClr val="accent2"/>
                </a:solidFill>
              </a:rPr>
              <a:t>Servidores</a:t>
            </a:r>
            <a:r>
              <a:rPr lang="en-US" sz="3600" dirty="0">
                <a:solidFill>
                  <a:schemeClr val="accent2"/>
                </a:solidFill>
              </a:rPr>
              <a:t> MCP </a:t>
            </a:r>
            <a:r>
              <a:rPr lang="en-US" sz="3600" dirty="0" err="1">
                <a:solidFill>
                  <a:schemeClr val="accent2"/>
                </a:solidFill>
              </a:rPr>
              <a:t>populares</a:t>
            </a:r>
            <a:endParaRPr lang="en-US" sz="36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643FB-8277-9A78-184D-39E1AB719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" y="736665"/>
            <a:ext cx="6096000" cy="1901928"/>
          </a:xfrm>
        </p:spPr>
        <p:txBody>
          <a:bodyPr>
            <a:normAutofit/>
          </a:bodyPr>
          <a:lstStyle/>
          <a:p>
            <a:r>
              <a:rPr lang="en-US" sz="2400" dirty="0">
                <a:hlinkClick r:id="rId2"/>
              </a:rPr>
              <a:t>https://mcp.so/servers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3"/>
              </a:rPr>
              <a:t>https://glama.ai/mcp/servers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4"/>
              </a:rPr>
              <a:t>https://smithery.ai/</a:t>
            </a:r>
            <a:r>
              <a:rPr lang="en-US" sz="2400" dirty="0"/>
              <a:t> </a:t>
            </a:r>
          </a:p>
          <a:p>
            <a:r>
              <a:rPr lang="en-US" sz="2400" dirty="0">
                <a:hlinkClick r:id="rId5"/>
              </a:rPr>
              <a:t>https://www.pulsemcp.com/servers</a:t>
            </a:r>
            <a:r>
              <a:rPr lang="en-US" sz="240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A07EEB-A40E-877E-AB45-60FFA294B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2691" y="24330"/>
            <a:ext cx="5671930" cy="33843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6EF30-41B7-4089-BCF9-5DD5EB2DD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196" y="2563464"/>
            <a:ext cx="6416920" cy="4270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04DF2C-D375-588B-6450-61F456F420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5313" y="3259755"/>
            <a:ext cx="5746687" cy="359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4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2596-C71F-F80C-B7D2-1EA173A80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8"/>
            <a:ext cx="10515600" cy="93957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VS Code </a:t>
            </a:r>
            <a:r>
              <a:rPr lang="en-US" dirty="0" err="1">
                <a:solidFill>
                  <a:schemeClr val="accent2"/>
                </a:solidFill>
              </a:rPr>
              <a:t>soporta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96F68CC-8EED-BE0C-139D-AB895DE8E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408" y="957272"/>
            <a:ext cx="10793184" cy="581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5407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A6A73-9DB3-E825-143A-9D9829265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DD46-0F10-E483-58C2-C711B0F59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Modos</a:t>
            </a:r>
            <a:r>
              <a:rPr lang="en-US" dirty="0">
                <a:solidFill>
                  <a:schemeClr val="accent2"/>
                </a:solidFill>
              </a:rPr>
              <a:t> de GitHub Copilot </a:t>
            </a:r>
            <a:r>
              <a:rPr lang="en-US" dirty="0" err="1">
                <a:solidFill>
                  <a:schemeClr val="accent2"/>
                </a:solidFill>
              </a:rPr>
              <a:t>en</a:t>
            </a:r>
            <a:r>
              <a:rPr lang="en-US" dirty="0">
                <a:solidFill>
                  <a:schemeClr val="accent2"/>
                </a:solidFill>
              </a:rPr>
              <a:t> VS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14AFD-9F9D-E9BF-0C3A-30180DC6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201424"/>
          </a:xfrm>
        </p:spPr>
        <p:txBody>
          <a:bodyPr/>
          <a:lstStyle/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Ask (Preguntar)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Asistencia conversacional para dudas de desarrollo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Responde preguntas sobre código en lenguaje natural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Genera explicaciones y documentación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</a:t>
            </a:r>
            <a:r>
              <a:rPr lang="es-ES" sz="2000" b="1" dirty="0" err="1">
                <a:solidFill>
                  <a:schemeClr val="tx1">
                    <a:lumMod val="50000"/>
                  </a:schemeClr>
                </a:solidFill>
              </a:rPr>
              <a:t>Edit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 (Editar)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Transformación directa de código mediante instrucciones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Modifica código existente según tus indicaciones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Corrige errores y refactoriza automáticamente</a:t>
            </a:r>
          </a:p>
          <a:p>
            <a:pPr marL="0" indent="0">
              <a:buNone/>
            </a:pP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Modo </a:t>
            </a:r>
            <a:r>
              <a:rPr lang="es-ES" sz="2000" b="1" dirty="0" err="1">
                <a:solidFill>
                  <a:schemeClr val="tx1">
                    <a:lumMod val="50000"/>
                  </a:schemeClr>
                </a:solidFill>
              </a:rPr>
              <a:t>Agent</a:t>
            </a:r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 (Agente)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Función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Completa tareas complejas de forma autónoma</a:t>
            </a:r>
          </a:p>
          <a:p>
            <a:r>
              <a:rPr lang="es-ES" sz="2000" b="1" dirty="0">
                <a:solidFill>
                  <a:schemeClr val="tx1">
                    <a:lumMod val="50000"/>
                  </a:schemeClr>
                </a:solidFill>
              </a:rPr>
              <a:t>Características</a:t>
            </a:r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: 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Ejecuta flujos de trabajo de múltiples pasos</a:t>
            </a:r>
          </a:p>
          <a:p>
            <a:pPr lvl="1"/>
            <a:r>
              <a:rPr lang="es-ES" sz="2000" dirty="0">
                <a:solidFill>
                  <a:schemeClr val="tx1">
                    <a:lumMod val="50000"/>
                  </a:schemeClr>
                </a:solidFill>
              </a:rPr>
              <a:t>Resuelve problemas en varios archivos</a:t>
            </a:r>
          </a:p>
        </p:txBody>
      </p:sp>
    </p:spTree>
    <p:extLst>
      <p:ext uri="{BB962C8B-B14F-4D97-AF65-F5344CB8AC3E}">
        <p14:creationId xmlns:p14="http://schemas.microsoft.com/office/powerpoint/2010/main" val="17938467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4E79-CDDB-199B-C3FA-E5DDD6B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05069"/>
          </a:xfrm>
        </p:spPr>
        <p:txBody>
          <a:bodyPr/>
          <a:lstStyle/>
          <a:p>
            <a:r>
              <a:rPr lang="en-US" sz="4000" dirty="0" err="1">
                <a:solidFill>
                  <a:schemeClr val="accent2"/>
                </a:solidFill>
              </a:rPr>
              <a:t>Instalar</a:t>
            </a:r>
            <a:r>
              <a:rPr lang="en-US" sz="4000" dirty="0">
                <a:solidFill>
                  <a:schemeClr val="accent2"/>
                </a:solidFill>
              </a:rPr>
              <a:t>/</a:t>
            </a:r>
            <a:r>
              <a:rPr lang="en-US" sz="4000" dirty="0" err="1">
                <a:solidFill>
                  <a:schemeClr val="accent2"/>
                </a:solidFill>
              </a:rPr>
              <a:t>configurar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el</a:t>
            </a:r>
            <a:r>
              <a:rPr lang="en-US" sz="4000" dirty="0">
                <a:solidFill>
                  <a:schemeClr val="accent2"/>
                </a:solidFill>
              </a:rPr>
              <a:t> </a:t>
            </a:r>
            <a:r>
              <a:rPr lang="en-US" sz="4000" dirty="0" err="1">
                <a:solidFill>
                  <a:schemeClr val="accent2"/>
                </a:solidFill>
              </a:rPr>
              <a:t>servidor</a:t>
            </a:r>
            <a:r>
              <a:rPr lang="en-US" sz="4000" dirty="0">
                <a:solidFill>
                  <a:schemeClr val="accent2"/>
                </a:solidFill>
              </a:rPr>
              <a:t> MCP </a:t>
            </a:r>
            <a:r>
              <a:rPr lang="en-US" sz="4000" dirty="0" err="1">
                <a:solidFill>
                  <a:schemeClr val="accent2"/>
                </a:solidFill>
              </a:rPr>
              <a:t>en</a:t>
            </a:r>
            <a:r>
              <a:rPr lang="en-US" sz="4000" dirty="0">
                <a:solidFill>
                  <a:schemeClr val="accent2"/>
                </a:solidFill>
              </a:rPr>
              <a:t> VS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48A588-AD94-BBCB-56E6-A0A7C8711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02158"/>
            <a:ext cx="3396943" cy="41644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FF6884-62EB-1508-C158-5C512A98F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5961" y="1841784"/>
            <a:ext cx="4106517" cy="412487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E1CF61-C866-2BA6-42F5-09855B4E3455}"/>
              </a:ext>
            </a:extLst>
          </p:cNvPr>
          <p:cNvSpPr txBox="1"/>
          <p:nvPr/>
        </p:nvSpPr>
        <p:spPr>
          <a:xfrm>
            <a:off x="703118" y="6112127"/>
            <a:ext cx="10785764" cy="30777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add-mcp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'{"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server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npx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","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":[”-y", " 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-server-</a:t>
            </a:r>
            <a:r>
              <a:rPr lang="es-ES" sz="14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" sz="1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-runner"]}'</a:t>
            </a:r>
          </a:p>
        </p:txBody>
      </p:sp>
    </p:spTree>
    <p:extLst>
      <p:ext uri="{BB962C8B-B14F-4D97-AF65-F5344CB8AC3E}">
        <p14:creationId xmlns:p14="http://schemas.microsoft.com/office/powerpoint/2010/main" val="3546123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16C34E-28B3-9AFB-9DAE-6C7D475FB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63DF-699D-3BDD-C8D3-C57D0EC68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GitHub Copilot de nuevo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un MCP</a:t>
            </a:r>
          </a:p>
        </p:txBody>
      </p:sp>
    </p:spTree>
    <p:extLst>
      <p:ext uri="{BB962C8B-B14F-4D97-AF65-F5344CB8AC3E}">
        <p14:creationId xmlns:p14="http://schemas.microsoft.com/office/powerpoint/2010/main" val="2340684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5A3AD0-0F9C-2822-278C-D6CCF7062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5549"/>
            <a:ext cx="5858693" cy="325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627A52-B850-E241-89BD-1B5585C8F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244" y="3609522"/>
            <a:ext cx="5839640" cy="32484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2D36B4-E42E-F302-D827-D83E481D5D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047" y="363105"/>
            <a:ext cx="6848184" cy="13987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C7E617-F77E-DE34-5841-6FDB1E7F5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8693" y="3951226"/>
            <a:ext cx="7001852" cy="479174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01D1D-B027-D031-69F3-AEDD8F84D4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65" y="3860480"/>
            <a:ext cx="5270710" cy="32484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00A09B5-E954-B3C6-9B30-9A73A70F881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4979" y="2003613"/>
            <a:ext cx="6839905" cy="1476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12A3565-DDF8-8197-7F6B-7652DEFE3E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9166" y="5232882"/>
            <a:ext cx="6963747" cy="14575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1731FA3-F436-72E8-1D62-2F0E05AA28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67104" y="874693"/>
            <a:ext cx="6982799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21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24D21-276A-B5EC-59D5-3B2F475CE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10"/>
            <a:ext cx="10515600" cy="1325563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Implementando</a:t>
            </a:r>
            <a:r>
              <a:rPr lang="en-US" dirty="0">
                <a:solidFill>
                  <a:schemeClr val="accent2"/>
                </a:solidFill>
              </a:rPr>
              <a:t> MCP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02314-F96F-FE47-CAF3-8A58D0C6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57" y="1511073"/>
            <a:ext cx="11473543" cy="5020356"/>
          </a:xfrm>
        </p:spPr>
        <p:txBody>
          <a:bodyPr>
            <a:normAutofit/>
          </a:bodyPr>
          <a:lstStyle/>
          <a:p>
            <a:r>
              <a:rPr lang="en-US" altLang="zh-CN" dirty="0"/>
              <a:t>SDKs para </a:t>
            </a:r>
            <a:r>
              <a:rPr lang="en-US" altLang="zh-CN" dirty="0" err="1"/>
              <a:t>crear</a:t>
            </a:r>
            <a:r>
              <a:rPr lang="en-US" altLang="zh-CN" dirty="0"/>
              <a:t> </a:t>
            </a:r>
            <a:r>
              <a:rPr lang="en-US" altLang="zh-CN" dirty="0" err="1"/>
              <a:t>clientes</a:t>
            </a:r>
            <a:r>
              <a:rPr lang="en-US" altLang="zh-CN" dirty="0"/>
              <a:t> MCP y </a:t>
            </a:r>
            <a:r>
              <a:rPr lang="en-US" altLang="zh-CN" dirty="0" err="1"/>
              <a:t>servidores</a:t>
            </a:r>
            <a:r>
              <a:rPr lang="en-US" altLang="zh-CN" dirty="0"/>
              <a:t> MCP</a:t>
            </a: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2"/>
              </a:rPr>
              <a:t>TypeScript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3"/>
              </a:rPr>
              <a:t>Python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4"/>
              </a:rPr>
              <a:t>Java SDK</a:t>
            </a:r>
            <a:endParaRPr lang="en-US" sz="2400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solidFill>
                  <a:srgbClr val="1F2328"/>
                </a:solidFill>
                <a:effectLst/>
                <a:latin typeface="-apple-system"/>
                <a:hlinkClick r:id="rId5"/>
              </a:rPr>
              <a:t>Kotlin SDK</a:t>
            </a:r>
            <a:endParaRPr lang="en-US" sz="2400" b="0" i="0" u="sng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r>
              <a:rPr lang="en-US" sz="2400" b="0" i="0" u="sng" dirty="0">
                <a:effectLst/>
                <a:latin typeface="-apple-system"/>
                <a:hlinkClick r:id="rId6"/>
              </a:rPr>
              <a:t>C# SDK</a:t>
            </a:r>
            <a:endParaRPr lang="en-US" altLang="zh-CN" sz="2400" dirty="0"/>
          </a:p>
          <a:p>
            <a:r>
              <a:rPr lang="en-US" altLang="zh-CN" dirty="0"/>
              <a:t>Tooling</a:t>
            </a:r>
          </a:p>
          <a:p>
            <a:pPr lvl="1"/>
            <a:r>
              <a:rPr lang="en-US" dirty="0">
                <a:hlinkClick r:id="rId7"/>
              </a:rPr>
              <a:t>MCP Inspector</a:t>
            </a:r>
            <a:r>
              <a:rPr lang="en-US" dirty="0"/>
              <a:t>: </a:t>
            </a:r>
            <a:r>
              <a:rPr lang="en-US" dirty="0" err="1"/>
              <a:t>Herramienta</a:t>
            </a:r>
            <a:r>
              <a:rPr lang="en-US" dirty="0"/>
              <a:t> de </a:t>
            </a:r>
            <a:r>
              <a:rPr lang="en-US" dirty="0" err="1"/>
              <a:t>desarrollo</a:t>
            </a:r>
            <a:r>
              <a:rPr lang="en-US" dirty="0"/>
              <a:t> </a:t>
            </a:r>
            <a:r>
              <a:rPr lang="en-US" dirty="0" err="1"/>
              <a:t>interactiva</a:t>
            </a:r>
            <a:r>
              <a:rPr lang="en-US" dirty="0"/>
              <a:t> para </a:t>
            </a:r>
            <a:r>
              <a:rPr lang="en-US" dirty="0" err="1"/>
              <a:t>probar</a:t>
            </a:r>
            <a:r>
              <a:rPr lang="en-US" dirty="0"/>
              <a:t> y </a:t>
            </a:r>
            <a:r>
              <a:rPr lang="en-US" dirty="0" err="1"/>
              <a:t>depurar</a:t>
            </a:r>
            <a:r>
              <a:rPr lang="en-US" dirty="0"/>
              <a:t> MCP Server</a:t>
            </a:r>
          </a:p>
          <a:p>
            <a:pPr lvl="1"/>
            <a:r>
              <a:rPr lang="en-US" dirty="0">
                <a:hlinkClick r:id="rId8"/>
              </a:rPr>
              <a:t>generator-mcp</a:t>
            </a:r>
            <a:r>
              <a:rPr lang="en-US" dirty="0"/>
              <a:t>: </a:t>
            </a:r>
            <a:r>
              <a:rPr lang="en-US" i="0" dirty="0">
                <a:solidFill>
                  <a:srgbClr val="1F2328"/>
                </a:solidFill>
                <a:effectLst/>
              </a:rPr>
              <a:t>Yeoman Generator para MCP Server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7105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FB63-7EA1-E289-14C3-FAF89BA7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Crear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700BD-CD7F-9C47-E5C6-C25B85660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70166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Prerrequisitos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VS Code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.NET</a:t>
            </a:r>
          </a:p>
          <a:p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Node.js</a:t>
            </a:r>
          </a:p>
          <a:p>
            <a:pPr marL="0" indent="0">
              <a:buNone/>
            </a:pP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Pasos: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Crear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consola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.NET.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Agregar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paquete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NuGet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ModelContextProtocol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https://www.nuget.org/packages/ModelContextProtocol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lógica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Depurar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/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probar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Inspector MCP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Ejecutar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servidor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MCP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modo </a:t>
            </a:r>
            <a:r>
              <a:rPr lang="en-U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Agente</a:t>
            </a:r>
            <a:r>
              <a:rPr lang="en-US" sz="3200" dirty="0">
                <a:latin typeface="Segoe UI" panose="020B0502040204020203" pitchFamily="34" charset="0"/>
                <a:cs typeface="Segoe UI" panose="020B0502040204020203" pitchFamily="34" charset="0"/>
              </a:rPr>
              <a:t> de VS Code</a:t>
            </a:r>
          </a:p>
        </p:txBody>
      </p:sp>
    </p:spTree>
    <p:extLst>
      <p:ext uri="{BB962C8B-B14F-4D97-AF65-F5344CB8AC3E}">
        <p14:creationId xmlns:p14="http://schemas.microsoft.com/office/powerpoint/2010/main" val="3924080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030A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812C15-A973-79A4-24D5-C82BE6A3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C4D54-D37C-2139-6026-7466D3ECF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servidor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</p:spTree>
    <p:extLst>
      <p:ext uri="{BB962C8B-B14F-4D97-AF65-F5344CB8AC3E}">
        <p14:creationId xmlns:p14="http://schemas.microsoft.com/office/powerpoint/2010/main" val="2438791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1C2AF-38EC-D293-6EC1-978B6F3B6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F8928-F099-B01E-D6E1-9D83237A0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Inciando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nuestro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servidor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6F63-95EE-DDDE-3046-906D03D50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15073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Hay que actualizar la clase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Program.cs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con algunos andamiajes básicos para crear el servidor MCP, configurar el transporte del servidor estándar e indicarle al servidor que busque herramientas (o API disponibles) en el ensamblaje en ejecución.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ECA041F-D370-F80A-4861-AC2A2FA2D34A}"/>
              </a:ext>
            </a:extLst>
          </p:cNvPr>
          <p:cNvSpPr txBox="1"/>
          <p:nvPr/>
        </p:nvSpPr>
        <p:spPr>
          <a:xfrm>
            <a:off x="436205" y="2598171"/>
            <a:ext cx="11199067" cy="34163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Microsoft.Extensions.DependencyInjection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Microsoft.Extensions.Hosting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ModelContextProtocol.Server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System.ComponentModel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Host.CreateEmptyApplicationBuilder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settings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builder.Services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AddMcpServer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WithStdioServerTransport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WithToolsFromAssembly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builder.Build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RunAsync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1207361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1D6CC-E80E-A891-AA18-A6A41000C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FC45C-F95E-EF56-8E7B-EC8F79AB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Tools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8F84-2381-907F-10B4-77EE9CBA7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Las herramientas permiten que la IA haga más que hablar: le permiten actuar.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Ejemplos: Concertar una reunión, enviar un correo electrónico, generar un informe.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Actuar en su nombre.</a:t>
            </a:r>
          </a:p>
          <a:p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En conjunto, 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prompts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, 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resources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y las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tools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le dan a MCP su potencial real.</a:t>
            </a:r>
          </a:p>
        </p:txBody>
      </p:sp>
    </p:spTree>
    <p:extLst>
      <p:ext uri="{BB962C8B-B14F-4D97-AF65-F5344CB8AC3E}">
        <p14:creationId xmlns:p14="http://schemas.microsoft.com/office/powerpoint/2010/main" val="19187470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5362-7D92-0317-9C35-CFEA15DA1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EB63-6055-AEB3-BABF-EF9427FB5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 err="1">
                <a:solidFill>
                  <a:schemeClr val="accent2"/>
                </a:solidFill>
              </a:rPr>
              <a:t>una</a:t>
            </a:r>
            <a:r>
              <a:rPr lang="en-US" altLang="zh-CN" dirty="0">
                <a:solidFill>
                  <a:schemeClr val="accent2"/>
                </a:solidFill>
              </a:rPr>
              <a:t> tool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6955D-A18A-0500-735C-997F90786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711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WithToolsFromAssembly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Observa que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McpServerTool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tiene una descripción que se enviará a cualquier cliente que se conecte al servidor. Esta descripción ayuda al cliente a determinar qué herramienta llamar.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CDA0C1-EABA-3D31-4992-2409E262CE44}"/>
              </a:ext>
            </a:extLst>
          </p:cNvPr>
          <p:cNvSpPr txBox="1"/>
          <p:nvPr/>
        </p:nvSpPr>
        <p:spPr>
          <a:xfrm>
            <a:off x="373223" y="3812358"/>
            <a:ext cx="11262049" cy="286232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McpServerToolType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EchoTool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back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$"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C#: {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}";</a:t>
            </a:r>
          </a:p>
          <a:p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McpServerTool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Echoes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reverse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ReverseEcho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=&gt; new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message.Reverse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().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());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8535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5C50B-65A9-246C-4D2D-600AFE419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5C4D3-12BB-7243-F370-F796B4CC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A378B-021E-BBB9-7447-34BCB72D2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5213991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Incluye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ejemplos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demostrar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el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modelo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debería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usarlos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validación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adecuados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Usa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informes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progreso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largas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Mantenga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operaciones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enfocadas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atómicas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23030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452ED-E792-13CC-7610-9C6ABB3ED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E53D-ACE6-522D-023D-68A1626C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MCP Inspector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1026" name="Picture 2" descr="MCP Inspector Screenshot">
            <a:extLst>
              <a:ext uri="{FF2B5EF4-FFF2-40B4-BE49-F238E27FC236}">
                <a16:creationId xmlns:a16="http://schemas.microsoft.com/office/drawing/2014/main" id="{A2D9C518-4C1D-B5CF-597F-EA69A3B1C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883" y="1537431"/>
            <a:ext cx="8386231" cy="4728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30ADD69-79D5-5991-5511-51A9B32063B2}"/>
              </a:ext>
            </a:extLst>
          </p:cNvPr>
          <p:cNvSpPr txBox="1"/>
          <p:nvPr/>
        </p:nvSpPr>
        <p:spPr>
          <a:xfrm>
            <a:off x="2719137" y="6224526"/>
            <a:ext cx="67537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2"/>
                </a:solidFill>
              </a:rPr>
              <a:t>https://</a:t>
            </a:r>
            <a:r>
              <a:rPr lang="es-ES" dirty="0" err="1">
                <a:solidFill>
                  <a:schemeClr val="accent2"/>
                </a:solidFill>
              </a:rPr>
              <a:t>github.com</a:t>
            </a:r>
            <a:r>
              <a:rPr lang="es-ES" dirty="0">
                <a:solidFill>
                  <a:schemeClr val="accent2"/>
                </a:solidFill>
              </a:rPr>
              <a:t>/</a:t>
            </a:r>
            <a:r>
              <a:rPr lang="es-ES" dirty="0" err="1">
                <a:solidFill>
                  <a:schemeClr val="accent2"/>
                </a:solidFill>
              </a:rPr>
              <a:t>modelcontextprotocol</a:t>
            </a:r>
            <a:r>
              <a:rPr lang="es-ES" dirty="0">
                <a:solidFill>
                  <a:schemeClr val="accent2"/>
                </a:solidFill>
              </a:rPr>
              <a:t>/inspector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051CF4-F922-50E5-0463-F3B34069CE03}"/>
              </a:ext>
            </a:extLst>
          </p:cNvPr>
          <p:cNvSpPr txBox="1"/>
          <p:nvPr/>
        </p:nvSpPr>
        <p:spPr>
          <a:xfrm>
            <a:off x="3046268" y="1168099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0" i="0" u="none" strike="noStrike" dirty="0" err="1">
                <a:solidFill>
                  <a:schemeClr val="accent2"/>
                </a:solidFill>
                <a:effectLst/>
                <a:latin typeface="ui-monospace"/>
              </a:rPr>
              <a:t>npx</a:t>
            </a:r>
            <a:r>
              <a:rPr lang="es-ES" b="0" i="0" u="none" strike="noStrike" dirty="0">
                <a:solidFill>
                  <a:schemeClr val="accent2"/>
                </a:solidFill>
                <a:effectLst/>
                <a:latin typeface="ui-monospace"/>
              </a:rPr>
              <a:t> @</a:t>
            </a:r>
            <a:r>
              <a:rPr lang="es-ES" b="0" i="0" u="none" strike="noStrike" dirty="0" err="1">
                <a:solidFill>
                  <a:schemeClr val="accent2"/>
                </a:solidFill>
                <a:effectLst/>
                <a:latin typeface="ui-monospace"/>
              </a:rPr>
              <a:t>modelcontextprotocol</a:t>
            </a:r>
            <a:r>
              <a:rPr lang="es-ES" b="0" i="0" u="none" strike="noStrike" dirty="0">
                <a:solidFill>
                  <a:schemeClr val="accent2"/>
                </a:solidFill>
                <a:effectLst/>
                <a:latin typeface="ui-monospace"/>
              </a:rPr>
              <a:t>/inspector </a:t>
            </a:r>
            <a:r>
              <a:rPr lang="es-ES" b="0" i="0" u="none" strike="noStrike" dirty="0" err="1">
                <a:solidFill>
                  <a:schemeClr val="accent2"/>
                </a:solidFill>
                <a:effectLst/>
                <a:latin typeface="ui-monospace"/>
              </a:rPr>
              <a:t>dotnet</a:t>
            </a:r>
            <a:r>
              <a:rPr lang="es-ES" b="0" i="0" u="none" strike="noStrike" dirty="0">
                <a:solidFill>
                  <a:schemeClr val="accent2"/>
                </a:solidFill>
                <a:effectLst/>
                <a:latin typeface="ui-monospace"/>
              </a:rPr>
              <a:t> run</a:t>
            </a:r>
            <a:endParaRPr lang="es-E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4422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58B07-4662-8D13-F530-DE0C44F90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A37BF-D0E0-26AA-66C4-85E5F828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Creando un </a:t>
            </a:r>
            <a:r>
              <a:rPr lang="en-US" altLang="zh-CN" sz="6000" dirty="0" err="1">
                <a:solidFill>
                  <a:srgbClr val="FFFFFF"/>
                </a:solidFill>
              </a:rPr>
              <a:t>cliente</a:t>
            </a:r>
            <a:r>
              <a:rPr lang="en-US" altLang="zh-CN" sz="6000" dirty="0">
                <a:solidFill>
                  <a:srgbClr val="FFFFFF"/>
                </a:solidFill>
              </a:rPr>
              <a:t> MCP y </a:t>
            </a: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MCP Inspector</a:t>
            </a:r>
          </a:p>
        </p:txBody>
      </p:sp>
    </p:spTree>
    <p:extLst>
      <p:ext uri="{BB962C8B-B14F-4D97-AF65-F5344CB8AC3E}">
        <p14:creationId xmlns:p14="http://schemas.microsoft.com/office/powerpoint/2010/main" val="4418076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43046-CFE2-FACC-DFDA-907578B25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15B77-3E29-784A-C342-BC37173F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2"/>
                </a:solidFill>
              </a:rPr>
              <a:t>Prompts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C9432-0211-415A-DD1D-4FF9D43F4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Los </a:t>
            </a:r>
            <a:r>
              <a:rPr lang="es-ES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Prompts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 guían la respuesta de la IA y permiten a los usuarios activar tareas específicas con clics simples.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Mantiene las conversaciones enfocadas.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Control del usuario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Tú eliges las indicaciones; la IA las sigue.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Personalización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Adapta fácilmente las indicaciones a diferentes necesidades.</a:t>
            </a:r>
          </a:p>
        </p:txBody>
      </p:sp>
    </p:spTree>
    <p:extLst>
      <p:ext uri="{BB962C8B-B14F-4D97-AF65-F5344CB8AC3E}">
        <p14:creationId xmlns:p14="http://schemas.microsoft.com/office/powerpoint/2010/main" val="865044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chemeClr val="accent2"/>
                </a:solidFill>
              </a:rPr>
              <a:t>La 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240" y="1403351"/>
            <a:ext cx="11647496" cy="526214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¿Por </a:t>
            </a:r>
            <a:r>
              <a:rPr lang="en-US" sz="2800" b="1" dirty="0" err="1"/>
              <a:t>qué</a:t>
            </a:r>
            <a:r>
              <a:rPr lang="en-US" sz="2800" b="1" dirty="0"/>
              <a:t>? </a:t>
            </a:r>
            <a:r>
              <a:rPr lang="en-US" sz="2800" dirty="0"/>
              <a:t>– La </a:t>
            </a:r>
            <a:r>
              <a:rPr lang="en-US" sz="2800" dirty="0" err="1"/>
              <a:t>necesidad</a:t>
            </a:r>
            <a:r>
              <a:rPr lang="en-US" sz="2800" dirty="0"/>
              <a:t> que </a:t>
            </a:r>
            <a:r>
              <a:rPr lang="en-US" sz="2800" dirty="0" err="1"/>
              <a:t>resuelve</a:t>
            </a:r>
            <a:r>
              <a:rPr lang="en-US" sz="2800" dirty="0"/>
              <a:t>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¿Qué es? </a:t>
            </a:r>
            <a:r>
              <a:rPr lang="es-ES" sz="2800" dirty="0"/>
              <a:t>– Conociendo todo lo necesario de MCP</a:t>
            </a:r>
          </a:p>
          <a:p>
            <a:pPr marL="514350" indent="-514350">
              <a:buFont typeface="+mj-lt"/>
              <a:buAutoNum type="arabicPeriod"/>
            </a:pPr>
            <a:r>
              <a:rPr lang="es-ES" sz="2800" b="1" dirty="0"/>
              <a:t>¿Cómo? </a:t>
            </a:r>
            <a:r>
              <a:rPr lang="es-ES" sz="2800" dirty="0"/>
              <a:t>Usando </a:t>
            </a:r>
            <a:r>
              <a:rPr lang="es-ES" sz="2800" dirty="0" err="1"/>
              <a:t>MCPs</a:t>
            </a:r>
            <a:r>
              <a:rPr lang="es-ES" sz="2800" dirty="0"/>
              <a:t> y desarrollando nuestro propio cliente, servidor, etc. Además, aprenderemos a usar herramientas como MCP Inspector y veremos casos prácticos.</a:t>
            </a:r>
          </a:p>
        </p:txBody>
      </p:sp>
    </p:spTree>
    <p:extLst>
      <p:ext uri="{BB962C8B-B14F-4D97-AF65-F5344CB8AC3E}">
        <p14:creationId xmlns:p14="http://schemas.microsoft.com/office/powerpoint/2010/main" val="2201445214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14491-4983-0833-6CB1-298B5E2DB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436-5C24-2AF2-8C23-B44163B9C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Definiendo</a:t>
            </a:r>
            <a:r>
              <a:rPr lang="en-US" altLang="zh-CN" dirty="0">
                <a:solidFill>
                  <a:schemeClr val="accent2"/>
                </a:solidFill>
              </a:rPr>
              <a:t> un Prompt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1123-F789-803F-F612-25E0B3350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2090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En nuestro código de inicio,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WithPromptsFromAssembly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escaneará el ensamblado en busca de clases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McpServerPromptType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y registrará todos los métodos con el atributo </a:t>
            </a:r>
            <a:r>
              <a:rPr lang="es-ES" sz="3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McpServerPrompt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1A1371-8744-587D-946A-A47EED0ABB88}"/>
              </a:ext>
            </a:extLst>
          </p:cNvPr>
          <p:cNvSpPr txBox="1"/>
          <p:nvPr/>
        </p:nvSpPr>
        <p:spPr>
          <a:xfrm>
            <a:off x="269240" y="3279228"/>
            <a:ext cx="11262049" cy="1200329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McpServerPrompt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Name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"),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 simple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arguments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about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.")]</a:t>
            </a:r>
          </a:p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static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GetBasicPrompt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=&gt; "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Provide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detailed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SevillaDotNet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.NET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Seville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Spain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.";</a:t>
            </a:r>
          </a:p>
        </p:txBody>
      </p:sp>
    </p:spTree>
    <p:extLst>
      <p:ext uri="{BB962C8B-B14F-4D97-AF65-F5344CB8AC3E}">
        <p14:creationId xmlns:p14="http://schemas.microsoft.com/office/powerpoint/2010/main" val="9114644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2F5CC-0B82-65F0-8E1D-03B48FFA1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C7F4F-E76A-E93C-21A2-6E274CFEA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746"/>
            <a:ext cx="10515600" cy="1057990"/>
          </a:xfrm>
        </p:spPr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Buenas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prácticas</a:t>
            </a:r>
            <a:r>
              <a:rPr lang="en-US" dirty="0">
                <a:solidFill>
                  <a:schemeClr val="accent2"/>
                </a:solidFill>
              </a:rPr>
              <a:t> al </a:t>
            </a:r>
            <a:r>
              <a:rPr lang="en-US" dirty="0" err="1">
                <a:solidFill>
                  <a:schemeClr val="accent2"/>
                </a:solidFill>
              </a:rPr>
              <a:t>crear</a:t>
            </a:r>
            <a:r>
              <a:rPr lang="en-US" dirty="0">
                <a:solidFill>
                  <a:schemeClr val="accent2"/>
                </a:solidFill>
              </a:rPr>
              <a:t> Prompts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B219D-6BC8-2386-D3FC-18BB4EEE0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178"/>
            <a:ext cx="11084562" cy="3619452"/>
          </a:xfrm>
        </p:spPr>
        <p:txBody>
          <a:bodyPr/>
          <a:lstStyle/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Utiliza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nombres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claros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descriptivos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Proporciona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descripciones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detalladas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las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indicaciones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errores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Documenta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formatos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argumentos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esperados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Prueba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Prompts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varias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entradas.</a:t>
            </a:r>
          </a:p>
        </p:txBody>
      </p:sp>
    </p:spTree>
    <p:extLst>
      <p:ext uri="{BB962C8B-B14F-4D97-AF65-F5344CB8AC3E}">
        <p14:creationId xmlns:p14="http://schemas.microsoft.com/office/powerpoint/2010/main" val="10279223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E22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A2078E-0996-3193-C171-B529308C5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FB49C-3EE4-4DB8-458A-233285DB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1924319"/>
            <a:ext cx="6105194" cy="300936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altLang="zh-CN" sz="6000" b="1" dirty="0">
                <a:solidFill>
                  <a:srgbClr val="FFFFFF"/>
                </a:solidFill>
              </a:rPr>
              <a:t>DEMO: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 err="1">
                <a:solidFill>
                  <a:srgbClr val="FFFFFF"/>
                </a:solidFill>
              </a:rPr>
              <a:t>Usando</a:t>
            </a:r>
            <a:r>
              <a:rPr lang="en-US" altLang="zh-CN" sz="6000" dirty="0">
                <a:solidFill>
                  <a:srgbClr val="FFFFFF"/>
                </a:solidFill>
              </a:rPr>
              <a:t> y </a:t>
            </a:r>
            <a:r>
              <a:rPr lang="en-US" altLang="zh-CN" sz="6000" dirty="0" err="1">
                <a:solidFill>
                  <a:srgbClr val="FFFFFF"/>
                </a:solidFill>
              </a:rPr>
              <a:t>analizando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el</a:t>
            </a:r>
            <a:r>
              <a:rPr lang="en-US" altLang="zh-CN" sz="6000" dirty="0">
                <a:solidFill>
                  <a:srgbClr val="FFFFFF"/>
                </a:solidFill>
              </a:rPr>
              <a:t> </a:t>
            </a:r>
            <a:r>
              <a:rPr lang="en-US" altLang="zh-CN" sz="6000" dirty="0" err="1">
                <a:solidFill>
                  <a:srgbClr val="FFFFFF"/>
                </a:solidFill>
              </a:rPr>
              <a:t>código</a:t>
            </a:r>
            <a:r>
              <a:rPr lang="en-US" altLang="zh-CN" sz="6000" dirty="0">
                <a:solidFill>
                  <a:srgbClr val="FFFFFF"/>
                </a:solidFill>
              </a:rPr>
              <a:t> de </a:t>
            </a:r>
            <a:r>
              <a:rPr lang="en-US" altLang="zh-CN" sz="6000" dirty="0" err="1">
                <a:solidFill>
                  <a:srgbClr val="FFFFFF"/>
                </a:solidFill>
              </a:rPr>
              <a:t>servidores</a:t>
            </a:r>
            <a:r>
              <a:rPr lang="en-US" altLang="zh-CN" sz="6000" dirty="0">
                <a:solidFill>
                  <a:srgbClr val="FFFFFF"/>
                </a:solidFill>
              </a:rPr>
              <a:t> MCP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D177375-995E-4816-6697-8D402C98E18D}"/>
              </a:ext>
            </a:extLst>
          </p:cNvPr>
          <p:cNvSpPr txBox="1"/>
          <p:nvPr/>
        </p:nvSpPr>
        <p:spPr>
          <a:xfrm>
            <a:off x="3043403" y="59527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mobile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dev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9D333FD-D9BC-59EC-4A10-87C2CA109150}"/>
              </a:ext>
            </a:extLst>
          </p:cNvPr>
          <p:cNvSpPr txBox="1"/>
          <p:nvPr/>
        </p:nvSpPr>
        <p:spPr>
          <a:xfrm>
            <a:off x="3043403" y="6322046"/>
            <a:ext cx="60994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bg1"/>
                </a:solidFill>
              </a:rPr>
              <a:t>https://</a:t>
            </a:r>
            <a:r>
              <a:rPr lang="es-ES" dirty="0" err="1">
                <a:solidFill>
                  <a:schemeClr val="bg1"/>
                </a:solidFill>
              </a:rPr>
              <a:t>github.com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jsuarezruiz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maui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graphics</a:t>
            </a:r>
            <a:r>
              <a:rPr lang="es-ES" dirty="0">
                <a:solidFill>
                  <a:schemeClr val="bg1"/>
                </a:solidFill>
              </a:rPr>
              <a:t>-</a:t>
            </a:r>
            <a:r>
              <a:rPr lang="es-ES" dirty="0" err="1">
                <a:solidFill>
                  <a:schemeClr val="bg1"/>
                </a:solidFill>
              </a:rPr>
              <a:t>mcp</a:t>
            </a:r>
            <a:r>
              <a:rPr lang="es-ES" dirty="0">
                <a:solidFill>
                  <a:schemeClr val="bg1"/>
                </a:solidFill>
              </a:rPr>
              <a:t>-server</a:t>
            </a:r>
          </a:p>
        </p:txBody>
      </p:sp>
    </p:spTree>
    <p:extLst>
      <p:ext uri="{BB962C8B-B14F-4D97-AF65-F5344CB8AC3E}">
        <p14:creationId xmlns:p14="http://schemas.microsoft.com/office/powerpoint/2010/main" val="29373218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5B9B0-E0B4-C5C9-E756-C5FB320A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AC978-9B37-25D0-1365-076D1BD99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013FD-1ABA-4881-7EE8-C195B1B18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4794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Esta es la base de conocimientos de tu IA. Documentos, archivos, conjuntos de datos: todo lo que el sistema necesita para comprender tu entorno.</a:t>
            </a:r>
          </a:p>
          <a:p>
            <a:pPr marL="0" indent="0">
              <a:buNone/>
            </a:pPr>
            <a:endParaRPr lang="es-E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Propósito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Proporciona contexto a la IA.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Flexibilidad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Muestra los recursos en listas, herramientas de búsqueda o visualización automática.</a:t>
            </a:r>
          </a:p>
          <a:p>
            <a:r>
              <a:rPr lang="es-ES" sz="3200" b="1" dirty="0">
                <a:latin typeface="Segoe UI" panose="020B0502040204020203" pitchFamily="34" charset="0"/>
                <a:cs typeface="Segoe UI" panose="020B0502040204020203" pitchFamily="34" charset="0"/>
              </a:rPr>
              <a:t>Actualizaciones en tiempo real</a:t>
            </a:r>
            <a:r>
              <a:rPr lang="es-ES" sz="3200" dirty="0">
                <a:latin typeface="Segoe UI" panose="020B0502040204020203" pitchFamily="34" charset="0"/>
                <a:cs typeface="Segoe UI" panose="020B0502040204020203" pitchFamily="34" charset="0"/>
              </a:rPr>
              <a:t>: La IA se mantiene actualizada a medida que cambian los recursos.</a:t>
            </a:r>
          </a:p>
        </p:txBody>
      </p:sp>
    </p:spTree>
    <p:extLst>
      <p:ext uri="{BB962C8B-B14F-4D97-AF65-F5344CB8AC3E}">
        <p14:creationId xmlns:p14="http://schemas.microsoft.com/office/powerpoint/2010/main" val="14395650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642D6-4148-0A03-75C5-B047A2F77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0F92-B2A8-6356-69B3-097A1201C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BD562-6222-7573-7D0F-659649F8E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4278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.NET facilita la creación de imágenes de contenedor para cualquier aplicación .NET. Solo hay que añadir la configuración necesaria al archivo del proyecto:</a:t>
            </a: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s-E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Si queremos tomar estas imágenes y subirlas, podemos hacerlo desde CLI, pasando el registro del contenedor específico al que se enviarán: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94F4BBC-95C4-1274-5C0E-3F4223949127}"/>
              </a:ext>
            </a:extLst>
          </p:cNvPr>
          <p:cNvSpPr txBox="1"/>
          <p:nvPr/>
        </p:nvSpPr>
        <p:spPr>
          <a:xfrm>
            <a:off x="360506" y="2551837"/>
            <a:ext cx="11321697" cy="175432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&gt;true&lt;/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EnableSdkContainerSupport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jsuarezruiz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ContainerRepository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&gt;alpine&lt;/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ContainerFamily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&lt;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&gt;linux-x64;linux-arm64&lt;/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RuntimeIdentifiers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PropertyGroup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FDC12A4-43AF-90C4-D4CE-8B827E1FDC3A}"/>
              </a:ext>
            </a:extLst>
          </p:cNvPr>
          <p:cNvSpPr txBox="1"/>
          <p:nvPr/>
        </p:nvSpPr>
        <p:spPr>
          <a:xfrm>
            <a:off x="360507" y="5668822"/>
            <a:ext cx="11321696" cy="369332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dotnet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publish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t:PublishContainer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-p 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ContainerRegistry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s-ES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docker.io</a:t>
            </a:r>
            <a:endParaRPr lang="es-E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2960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765ED-1931-7BD0-974D-50B34819E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BDDA-A578-241D-721E-81F25F757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Publicar</a:t>
            </a:r>
            <a:r>
              <a:rPr lang="en-US" altLang="zh-CN" dirty="0">
                <a:solidFill>
                  <a:schemeClr val="accent2"/>
                </a:solidFill>
              </a:rPr>
              <a:t> un MCP Server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53E06-BB3D-B742-7832-4C5324B9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9"/>
            <a:ext cx="11653521" cy="8262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Podemos configurar el MCP en VS </a:t>
            </a:r>
            <a:r>
              <a:rPr lang="es-ES" sz="3000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es-ES" sz="3000" dirty="0">
                <a:latin typeface="Segoe UI" panose="020B0502040204020203" pitchFamily="34" charset="0"/>
                <a:cs typeface="Segoe UI" panose="020B0502040204020203" pitchFamily="34" charset="0"/>
              </a:rPr>
              <a:t> u otras herramientas de esta manera: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9EEE17E-477E-2CE2-70D1-6223928D6464}"/>
              </a:ext>
            </a:extLst>
          </p:cNvPr>
          <p:cNvSpPr txBox="1"/>
          <p:nvPr/>
        </p:nvSpPr>
        <p:spPr>
          <a:xfrm>
            <a:off x="436206" y="1943067"/>
            <a:ext cx="11143084" cy="387798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chemeClr val="bg1"/>
                </a:solidFill>
              </a:rPr>
              <a:t>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"inputs": [],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"servers":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"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</a:t>
            </a:r>
            <a:r>
              <a:rPr lang="es-ES" sz="1600" dirty="0">
                <a:solidFill>
                  <a:schemeClr val="bg1"/>
                </a:solidFill>
              </a:rPr>
              <a:t>": {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command</a:t>
            </a:r>
            <a:r>
              <a:rPr lang="es-ES" sz="1600" dirty="0">
                <a:solidFill>
                  <a:schemeClr val="bg1"/>
                </a:solidFill>
              </a:rPr>
              <a:t>": "</a:t>
            </a:r>
            <a:r>
              <a:rPr lang="es-ES" sz="1600" dirty="0" err="1">
                <a:solidFill>
                  <a:schemeClr val="bg1"/>
                </a:solidFill>
              </a:rPr>
              <a:t>docker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args</a:t>
            </a:r>
            <a:r>
              <a:rPr lang="es-ES" sz="1600" dirty="0">
                <a:solidFill>
                  <a:schemeClr val="bg1"/>
                </a:solidFill>
              </a:rPr>
              <a:t>": [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"run",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"-i",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"--</a:t>
            </a:r>
            <a:r>
              <a:rPr lang="es-ES" sz="1600" dirty="0" err="1">
                <a:solidFill>
                  <a:schemeClr val="bg1"/>
                </a:solidFill>
              </a:rPr>
              <a:t>rm</a:t>
            </a:r>
            <a:r>
              <a:rPr lang="es-ES" sz="1600" dirty="0">
                <a:solidFill>
                  <a:schemeClr val="bg1"/>
                </a:solidFill>
              </a:rPr>
              <a:t>",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    ”</a:t>
            </a:r>
            <a:r>
              <a:rPr lang="es-ES" sz="1600" dirty="0" err="1">
                <a:solidFill>
                  <a:schemeClr val="bg1"/>
                </a:solidFill>
              </a:rPr>
              <a:t>jsuarezruiz</a:t>
            </a:r>
            <a:r>
              <a:rPr lang="es-ES" sz="1600" dirty="0">
                <a:solidFill>
                  <a:schemeClr val="bg1"/>
                </a:solidFill>
              </a:rPr>
              <a:t>/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mobile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dev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s-ES" sz="16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mcp</a:t>
            </a:r>
            <a:r>
              <a:rPr lang="es-ES" sz="16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-server </a:t>
            </a:r>
            <a:r>
              <a:rPr lang="es-ES" sz="1600" dirty="0">
                <a:solidFill>
                  <a:schemeClr val="bg1"/>
                </a:solidFill>
              </a:rPr>
              <a:t>"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],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    "</a:t>
            </a:r>
            <a:r>
              <a:rPr lang="es-ES" sz="1600" dirty="0" err="1">
                <a:solidFill>
                  <a:schemeClr val="bg1"/>
                </a:solidFill>
              </a:rPr>
              <a:t>env</a:t>
            </a:r>
            <a:r>
              <a:rPr lang="es-ES" sz="1600" dirty="0">
                <a:solidFill>
                  <a:schemeClr val="bg1"/>
                </a:solidFill>
              </a:rPr>
              <a:t>": {}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    }</a:t>
            </a:r>
          </a:p>
          <a:p>
            <a:r>
              <a:rPr lang="es-ES" sz="16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287266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B1C3-DE97-FE37-4EB7-379161C6E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7C3DA-0E2E-1E6A-2285-D4C2B8A7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solidFill>
                  <a:schemeClr val="accent2"/>
                </a:solidFill>
              </a:rPr>
              <a:t>Beneficios</a:t>
            </a:r>
            <a:r>
              <a:rPr lang="en-US" altLang="zh-CN" dirty="0">
                <a:solidFill>
                  <a:schemeClr val="accent2"/>
                </a:solidFill>
              </a:rPr>
              <a:t> de MCP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38B31-F8EE-C03A-88D9-A57FB1B1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179537"/>
          </a:xfrm>
        </p:spPr>
        <p:txBody>
          <a:bodyPr>
            <a:normAutofit/>
          </a:bodyPr>
          <a:lstStyle/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Conversaciones más inteligentes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 MCP hace que la IA se sienta más humana. Recuerda tu última conversación y lo que te importa. Esto se traduce en respuestas más relevantes.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Integración con apps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MCP se comunica con tu calendario, correos electrónicos y herramientas de gestión de proyectos, manteniendo todo sincronizado. Se acabó el saltar de una app a otra.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Mejor trabajo en equipo entre agentes de IA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¿Tienes varios agentes de IA haciendo diferentes cosas? MCP les ayuda a compartir información y colaborar sin interferir entre sí.</a:t>
            </a:r>
          </a:p>
          <a:p>
            <a:r>
              <a:rPr lang="es-E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Multitarea sin esfuerzo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: Pregunta sobre el tiempo mientras programas una reunión. No hay problema. MCP mantiene ambas tareas bajo control y retoma justo donde la dejaste.</a:t>
            </a:r>
          </a:p>
        </p:txBody>
      </p:sp>
    </p:spTree>
    <p:extLst>
      <p:ext uri="{BB962C8B-B14F-4D97-AF65-F5344CB8AC3E}">
        <p14:creationId xmlns:p14="http://schemas.microsoft.com/office/powerpoint/2010/main" val="14607283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0C710-E36D-07FE-4089-C53693528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DB57A-4A3B-2B24-39D4-58DE84359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Combinando</a:t>
            </a:r>
            <a:r>
              <a:rPr lang="en-US" dirty="0">
                <a:solidFill>
                  <a:schemeClr val="accent2"/>
                </a:solidFill>
              </a:rPr>
              <a:t> MCPs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7F8A9-7354-8BFD-383B-FEF20BE75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37931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Una de las mayores ventajas de MCP reside en su capacidad para encadenar múltiples servidores sin problemas, lo que permite flujos de trabajo complejos.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Supongamos que quieres que tu IA organice una quedada presencial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SevillaDotNet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 Con servidores MCP encadenados, podría:</a:t>
            </a:r>
          </a:p>
          <a:p>
            <a:pPr marL="0" indent="0">
              <a:buNone/>
            </a:pPr>
            <a:endParaRPr lang="es-E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Obtener datos del calendario Google de las comunidades (servidor MCP de Calendario).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Usar el servidor MCP del tiempo para encontrar fechas ideales con cielos despejados.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Consultar opciones de viaje con mejores condiciones mediante un servidor de trenes o mapas.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Después, resumir el plan y publicarlo en un canal de </a:t>
            </a:r>
            <a:r>
              <a:rPr lang="es-ES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Telegram</a:t>
            </a:r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s-ES" sz="2400" dirty="0">
                <a:latin typeface="Segoe UI" panose="020B0502040204020203" pitchFamily="34" charset="0"/>
                <a:cs typeface="Segoe UI" panose="020B0502040204020203" pitchFamily="34" charset="0"/>
              </a:rPr>
              <a:t>Se gestiona todo el proceso con un lenguaje sencillo, sin necesidad de codificación ni configuraciones complejas. Es un gran paso hacia una IA capaz de gestionar tareas complejas con mínima ayuda.</a:t>
            </a:r>
          </a:p>
        </p:txBody>
      </p:sp>
    </p:spTree>
    <p:extLst>
      <p:ext uri="{BB962C8B-B14F-4D97-AF65-F5344CB8AC3E}">
        <p14:creationId xmlns:p14="http://schemas.microsoft.com/office/powerpoint/2010/main" val="39629650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90FA-014F-D725-206E-3CD8F8B67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80ED3-C73C-59FC-8ED7-340FFB06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E4D1CF9-6DE3-2CB8-8EBF-480107B027F8}"/>
              </a:ext>
            </a:extLst>
          </p:cNvPr>
          <p:cNvSpPr txBox="1"/>
          <p:nvPr/>
        </p:nvSpPr>
        <p:spPr>
          <a:xfrm>
            <a:off x="269240" y="3136612"/>
            <a:ext cx="11655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3200" dirty="0">
                <a:solidFill>
                  <a:schemeClr val="accent2"/>
                </a:solidFill>
              </a:rPr>
              <a:t>https://</a:t>
            </a:r>
            <a:r>
              <a:rPr lang="es-ES" sz="3200" dirty="0" err="1">
                <a:solidFill>
                  <a:schemeClr val="accent2"/>
                </a:solidFill>
              </a:rPr>
              <a:t>github.com</a:t>
            </a:r>
            <a:r>
              <a:rPr lang="es-ES" sz="3200" dirty="0">
                <a:solidFill>
                  <a:schemeClr val="accent2"/>
                </a:solidFill>
              </a:rPr>
              <a:t>/</a:t>
            </a:r>
            <a:r>
              <a:rPr lang="es-ES" sz="3200" dirty="0" err="1">
                <a:solidFill>
                  <a:schemeClr val="accent2"/>
                </a:solidFill>
              </a:rPr>
              <a:t>jsuarezruiz</a:t>
            </a:r>
            <a:r>
              <a:rPr lang="es-ES" sz="3200" dirty="0">
                <a:solidFill>
                  <a:schemeClr val="accent2"/>
                </a:solidFill>
              </a:rPr>
              <a:t>/</a:t>
            </a:r>
            <a:r>
              <a:rPr lang="es-ES" sz="3200" dirty="0" err="1">
                <a:solidFill>
                  <a:schemeClr val="accent2"/>
                </a:solidFill>
              </a:rPr>
              <a:t>sevilladotnet-mcp-materials</a:t>
            </a:r>
            <a:endParaRPr lang="es-ES" sz="3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0060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BC68-5B5B-0C9E-5545-0C546DB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Recursos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A631-E301-A4DB-228B-0081EF102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31763"/>
          </a:xfrm>
        </p:spPr>
        <p:txBody>
          <a:bodyPr/>
          <a:lstStyle/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Documentación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oficial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Especificación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los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detalles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del </a:t>
            </a:r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3"/>
              </a:rPr>
              <a:t>https://spec.modelcontextprotocol.io/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GitHub: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https://github.com/modelcontextprotocol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MCP Servers: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https://github.com/modelcontextprotocol/servers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CSharp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 SDK: </a:t>
            </a:r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  <a:hlinkClick r:id="rId6"/>
              </a:rPr>
              <a:t>https://github.com/modelcontextprotocol/csharp-sdk</a:t>
            </a:r>
            <a:endParaRPr lang="en-US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20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D33889-A7A4-8808-2064-B62992EC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50DD-B8F2-FDBC-BB0F-B2A1293E6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403" y="2273536"/>
            <a:ext cx="6105194" cy="231092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altLang="zh-CN" sz="6000" dirty="0">
                <a:solidFill>
                  <a:srgbClr val="FFFFFF"/>
                </a:solidFill>
              </a:rPr>
              <a:t>Por </a:t>
            </a:r>
            <a:r>
              <a:rPr lang="en-US" altLang="zh-CN" sz="6000" dirty="0" err="1">
                <a:solidFill>
                  <a:srgbClr val="FFFFFF"/>
                </a:solidFill>
              </a:rPr>
              <a:t>qué</a:t>
            </a:r>
            <a:r>
              <a:rPr lang="en-US" altLang="zh-CN" sz="6000" dirty="0">
                <a:solidFill>
                  <a:srgbClr val="FFFFFF"/>
                </a:solidFill>
              </a:rPr>
              <a:t>?</a:t>
            </a:r>
            <a:br>
              <a:rPr lang="en-US" altLang="zh-CN" sz="6000" dirty="0">
                <a:solidFill>
                  <a:srgbClr val="FFFFFF"/>
                </a:solidFill>
              </a:rPr>
            </a:br>
            <a:r>
              <a:rPr lang="en-US" altLang="zh-CN" sz="6000" dirty="0">
                <a:solidFill>
                  <a:srgbClr val="FFFFFF"/>
                </a:solidFill>
              </a:rPr>
              <a:t>La </a:t>
            </a:r>
            <a:r>
              <a:rPr lang="en-US" altLang="zh-CN" sz="6000" dirty="0" err="1">
                <a:solidFill>
                  <a:srgbClr val="FFFFFF"/>
                </a:solidFill>
              </a:rPr>
              <a:t>necesidad</a:t>
            </a:r>
            <a:r>
              <a:rPr lang="en-US" altLang="zh-CN" sz="6000" dirty="0">
                <a:solidFill>
                  <a:srgbClr val="FFFFFF"/>
                </a:solidFill>
              </a:rPr>
              <a:t> de MCP</a:t>
            </a:r>
          </a:p>
        </p:txBody>
      </p:sp>
    </p:spTree>
    <p:extLst>
      <p:ext uri="{BB962C8B-B14F-4D97-AF65-F5344CB8AC3E}">
        <p14:creationId xmlns:p14="http://schemas.microsoft.com/office/powerpoint/2010/main" val="280272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3"/>
          <p:cNvSpPr txBox="1">
            <a:spLocks/>
          </p:cNvSpPr>
          <p:nvPr/>
        </p:nvSpPr>
        <p:spPr>
          <a:xfrm>
            <a:off x="279187" y="405856"/>
            <a:ext cx="11531543" cy="4807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105000"/>
              </a:lnSpc>
              <a:spcBef>
                <a:spcPct val="0"/>
              </a:spcBef>
              <a:buNone/>
              <a:defRPr sz="2400" kern="1200" spc="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200" dirty="0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&amp; </a:t>
            </a:r>
            <a:r>
              <a:rPr lang="en-US" sz="3200" dirty="0" err="1">
                <a:solidFill>
                  <a:schemeClr val="tx1">
                    <a:lumMod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Respuestas</a:t>
            </a:r>
            <a:endParaRPr lang="ru-RU" sz="3200" dirty="0">
              <a:solidFill>
                <a:schemeClr val="tx1">
                  <a:lumMod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20"/>
          </p:nvPr>
        </p:nvSpPr>
        <p:spPr>
          <a:xfrm>
            <a:off x="336180" y="1435386"/>
            <a:ext cx="11459569" cy="841652"/>
          </a:xfrm>
        </p:spPr>
        <p:txBody>
          <a:bodyPr/>
          <a:lstStyle/>
          <a:p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¿</a:t>
            </a:r>
            <a:r>
              <a:rPr lang="en-US" sz="3733" dirty="0" err="1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Preguntas</a:t>
            </a:r>
            <a:r>
              <a:rPr lang="en-US" sz="3733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  <a:endParaRPr lang="ru-RU" sz="3733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1"/>
          <p:cNvSpPr txBox="1">
            <a:spLocks/>
          </p:cNvSpPr>
          <p:nvPr/>
        </p:nvSpPr>
        <p:spPr>
          <a:xfrm>
            <a:off x="432175" y="2085041"/>
            <a:ext cx="11260075" cy="3071907"/>
          </a:xfrm>
          <a:prstGeom prst="rect">
            <a:avLst/>
          </a:prstGeom>
        </p:spPr>
        <p:txBody>
          <a:bodyPr vert="horz" lIns="121903" tIns="0" rIns="121903" bIns="60952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47675" indent="-18097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20000"/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714375" indent="-2667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–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990600" indent="-276225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»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</a:t>
            </a:r>
            <a:r>
              <a:rPr lang="en-US" sz="1173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&amp;</a:t>
            </a:r>
            <a:r>
              <a:rPr lang="en-US" sz="22129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</a:t>
            </a:r>
            <a:endParaRPr lang="ru-RU" sz="22129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1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873023" y="2825841"/>
            <a:ext cx="8445954" cy="1206318"/>
          </a:xfrm>
        </p:spPr>
        <p:txBody>
          <a:bodyPr/>
          <a:lstStyle/>
          <a:p>
            <a:r>
              <a:rPr lang="es-ES" sz="8000" b="1" dirty="0">
                <a:latin typeface="Segoe UI "/>
              </a:rPr>
              <a:t>¡Gracias a todos!</a:t>
            </a:r>
            <a:endParaRPr lang="es-ES" sz="8000" dirty="0">
              <a:latin typeface="Segoe UI "/>
            </a:endParaRPr>
          </a:p>
        </p:txBody>
      </p:sp>
    </p:spTree>
    <p:extLst>
      <p:ext uri="{BB962C8B-B14F-4D97-AF65-F5344CB8AC3E}">
        <p14:creationId xmlns:p14="http://schemas.microsoft.com/office/powerpoint/2010/main" val="332394616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A4F-ABAB-F043-4D3A-BFAB8B8EE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664" y="0"/>
            <a:ext cx="11032671" cy="1093447"/>
          </a:xfrm>
        </p:spPr>
        <p:txBody>
          <a:bodyPr>
            <a:noAutofit/>
          </a:bodyPr>
          <a:lstStyle/>
          <a:p>
            <a:r>
              <a:rPr lang="en-US" altLang="zh-CN" sz="4000" dirty="0" err="1">
                <a:solidFill>
                  <a:schemeClr val="accent2"/>
                </a:solidFill>
              </a:rPr>
              <a:t>Aplicación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típica</a:t>
            </a:r>
            <a:r>
              <a:rPr lang="en-US" altLang="zh-CN" sz="4000" dirty="0">
                <a:solidFill>
                  <a:schemeClr val="accent2"/>
                </a:solidFill>
              </a:rPr>
              <a:t> de IA con un </a:t>
            </a:r>
            <a:r>
              <a:rPr lang="en-US" altLang="zh-CN" sz="4000" dirty="0" err="1">
                <a:solidFill>
                  <a:schemeClr val="accent2"/>
                </a:solidFill>
              </a:rPr>
              <a:t>único</a:t>
            </a:r>
            <a:r>
              <a:rPr lang="en-US" altLang="zh-CN" sz="4000" dirty="0">
                <a:solidFill>
                  <a:schemeClr val="accent2"/>
                </a:solidFill>
              </a:rPr>
              <a:t> </a:t>
            </a:r>
            <a:r>
              <a:rPr lang="en-US" altLang="zh-CN" sz="4000" dirty="0" err="1">
                <a:solidFill>
                  <a:schemeClr val="accent2"/>
                </a:solidFill>
              </a:rPr>
              <a:t>agente</a:t>
            </a:r>
            <a:endParaRPr lang="en-US" sz="4000"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EE7D73-DC71-1EC2-C5F6-0F326056E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55739"/>
            <a:ext cx="10475137" cy="5212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350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633E4-4983-AA95-D3D6-42FD3A8E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</a:rPr>
              <a:t>Desafíos</a:t>
            </a:r>
            <a:r>
              <a:rPr lang="en-US" dirty="0">
                <a:solidFill>
                  <a:schemeClr val="accent2"/>
                </a:solidFill>
              </a:rPr>
              <a:t> de las </a:t>
            </a:r>
            <a:r>
              <a:rPr lang="en-US" dirty="0" err="1">
                <a:solidFill>
                  <a:schemeClr val="accent2"/>
                </a:solidFill>
              </a:rPr>
              <a:t>aplicaciones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actuales</a:t>
            </a:r>
            <a:r>
              <a:rPr lang="en-US" dirty="0">
                <a:solidFill>
                  <a:schemeClr val="accent2"/>
                </a:solidFill>
              </a:rPr>
              <a:t> de 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C4638-0D01-6AC3-E723-3117E89AD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4395049"/>
          </a:xfrm>
        </p:spPr>
        <p:txBody>
          <a:bodyPr/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ofrece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funcionalidad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gestionar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código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incidencias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Pull Requests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más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Su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objetivo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es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ampliar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estas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capacidades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mediante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con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diversos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basados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​​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IA,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VS Code, Cursor, Windsurf, Zed, Cline y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otros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lograrlo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deben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de GitHub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IDE,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implementándolas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paso a paso para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garantizar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compatibilidad</a:t>
            </a:r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9689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CDC1-74C0-3B57-F2CD-0174FB44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5137-0C8E-B714-2D7A-3D66CC2C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Puntos </a:t>
            </a:r>
            <a:r>
              <a:rPr lang="en-US" dirty="0" err="1">
                <a:solidFill>
                  <a:schemeClr val="accent2"/>
                </a:solidFill>
              </a:rPr>
              <a:t>críticos</a:t>
            </a:r>
            <a:r>
              <a:rPr lang="en-US" dirty="0">
                <a:solidFill>
                  <a:schemeClr val="accent2"/>
                </a:solidFill>
              </a:rPr>
              <a:t> para </a:t>
            </a:r>
            <a:r>
              <a:rPr lang="en-US" dirty="0" err="1">
                <a:solidFill>
                  <a:schemeClr val="accent2"/>
                </a:solidFill>
              </a:rPr>
              <a:t>los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desarrolladores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0B9E-2653-27B5-E111-D335A2CDA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555228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GitHub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planea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las 100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principales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crear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implementar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individualmente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atendiendo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sus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requisitos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y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características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específicos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endParaRPr lang="en-US" altLang="zh-CN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desarrolladores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aplicaciones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Si Rider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busca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integrarse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con la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herramienta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VS Code GitHub Copilot de GitHub, no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podrá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reutilizarla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directamente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. En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lugar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deberá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desarrollar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una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nueva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integración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adaptada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su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plataforma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altLang="zh-CN" sz="3200" dirty="0" err="1">
                <a:latin typeface="Segoe UI" panose="020B0502040204020203" pitchFamily="34" charset="0"/>
                <a:cs typeface="Segoe UI" panose="020B0502040204020203" pitchFamily="34" charset="0"/>
              </a:rPr>
              <a:t>desde</a:t>
            </a:r>
            <a:r>
              <a:rPr lang="en-US" altLang="zh-CN" sz="3200" dirty="0">
                <a:latin typeface="Segoe UI" panose="020B0502040204020203" pitchFamily="34" charset="0"/>
                <a:cs typeface="Segoe UI" panose="020B0502040204020203" pitchFamily="34" charset="0"/>
              </a:rPr>
              <a:t> cero.</a:t>
            </a:r>
            <a:endParaRPr lang="en-US" sz="3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259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35394-FC10-D18B-9C0E-5415FD331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2CA0-162F-F57D-F93D-CD6795870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2"/>
                </a:solidFill>
              </a:rPr>
              <a:t>La </a:t>
            </a:r>
            <a:r>
              <a:rPr lang="en-US" sz="4000" dirty="0" err="1">
                <a:solidFill>
                  <a:schemeClr val="accent2"/>
                </a:solidFill>
              </a:rPr>
              <a:t>demanda</a:t>
            </a:r>
            <a:r>
              <a:rPr lang="en-US" sz="4000" dirty="0">
                <a:solidFill>
                  <a:schemeClr val="accent2"/>
                </a:solidFill>
              </a:rPr>
              <a:t> de </a:t>
            </a:r>
            <a:r>
              <a:rPr lang="en-US" sz="4000" dirty="0" err="1">
                <a:solidFill>
                  <a:schemeClr val="accent2"/>
                </a:solidFill>
              </a:rPr>
              <a:t>estandarización</a:t>
            </a:r>
            <a:endParaRPr lang="en-US" sz="4000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3CD9-33B0-7C39-F58B-C9380A77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241" y="1189178"/>
            <a:ext cx="11653521" cy="240065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Necesidad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un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protocolo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universal para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optimizar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las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integraciones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de IA:</a:t>
            </a: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Reducir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fragmentación</a:t>
            </a:r>
            <a:endParaRPr lang="en-US" altLang="zh-CN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Promover</a:t>
            </a:r>
            <a:r>
              <a:rPr lang="en-US" altLang="zh-CN" sz="3600" dirty="0">
                <a:latin typeface="Segoe UI" panose="020B0502040204020203" pitchFamily="34" charset="0"/>
                <a:cs typeface="Segoe UI" panose="020B0502040204020203" pitchFamily="34" charset="0"/>
              </a:rPr>
              <a:t> la </a:t>
            </a:r>
            <a:r>
              <a:rPr lang="en-US" altLang="zh-CN" sz="3600" dirty="0" err="1">
                <a:latin typeface="Segoe UI" panose="020B0502040204020203" pitchFamily="34" charset="0"/>
                <a:cs typeface="Segoe UI" panose="020B0502040204020203" pitchFamily="34" charset="0"/>
              </a:rPr>
              <a:t>interoperabilidad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846539"/>
      </p:ext>
    </p:extLst>
  </p:cSld>
  <p:clrMapOvr>
    <a:masterClrMapping/>
  </p:clrMapOvr>
</p:sld>
</file>

<file path=ppt/theme/theme1.xml><?xml version="1.0" encoding="utf-8"?>
<a:theme xmlns:a="http://schemas.openxmlformats.org/drawingml/2006/main" name="XamarinTemplate">
  <a:themeElements>
    <a:clrScheme name="Build 2015">
      <a:dk1>
        <a:srgbClr val="404040"/>
      </a:dk1>
      <a:lt1>
        <a:srgbClr val="FFFFFF"/>
      </a:lt1>
      <a:dk2>
        <a:srgbClr val="00188F"/>
      </a:dk2>
      <a:lt2>
        <a:srgbClr val="FFFFFF"/>
      </a:lt2>
      <a:accent1>
        <a:srgbClr val="00188F"/>
      </a:accent1>
      <a:accent2>
        <a:srgbClr val="00BCF2"/>
      </a:accent2>
      <a:accent3>
        <a:srgbClr val="B4A0FF"/>
      </a:accent3>
      <a:accent4>
        <a:srgbClr val="BAD80A"/>
      </a:accent4>
      <a:accent5>
        <a:srgbClr val="FF8C00"/>
      </a:accent5>
      <a:accent6>
        <a:srgbClr val="00B294"/>
      </a:accent6>
      <a:hlink>
        <a:srgbClr val="00BCF2"/>
      </a:hlink>
      <a:folHlink>
        <a:srgbClr val="00BCF2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lIns="91440" tIns="91440" rIns="34294" bIns="34294" anchor="b" anchorCtr="0"/>
      <a:lstStyle>
        <a:defPPr defTabSz="932406">
          <a:defRPr sz="8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uild_2015_Template.potx" id="{7B5DF659-5422-4FE0-B774-F31BE53950C5}" vid="{E3F4DD5B-E91A-4E2E-A066-DD68F9821E3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8799</TotalTime>
  <Words>2248</Words>
  <Application>Microsoft Macintosh PowerPoint</Application>
  <PresentationFormat>Panorámica</PresentationFormat>
  <Paragraphs>290</Paragraphs>
  <Slides>51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66" baseType="lpstr">
      <vt:lpstr>-apple-system</vt:lpstr>
      <vt:lpstr>Arial</vt:lpstr>
      <vt:lpstr>Calibri</vt:lpstr>
      <vt:lpstr>Consolas</vt:lpstr>
      <vt:lpstr>Lora</vt:lpstr>
      <vt:lpstr>Neue Haas Grotesk Text Pro</vt:lpstr>
      <vt:lpstr>Nirmala UI</vt:lpstr>
      <vt:lpstr>Outfit</vt:lpstr>
      <vt:lpstr>Outfit SemiBold</vt:lpstr>
      <vt:lpstr>Poppins</vt:lpstr>
      <vt:lpstr>Segoe UI</vt:lpstr>
      <vt:lpstr>Segoe UI </vt:lpstr>
      <vt:lpstr>Segoe UI Light</vt:lpstr>
      <vt:lpstr>ui-monospace</vt:lpstr>
      <vt:lpstr>XamarinTemplate</vt:lpstr>
      <vt:lpstr>Presentación de PowerPoint</vt:lpstr>
      <vt:lpstr>Javier Suárez Ruiz</vt:lpstr>
      <vt:lpstr>Presentación de PowerPoint</vt:lpstr>
      <vt:lpstr>La agenda</vt:lpstr>
      <vt:lpstr>Por qué? La necesidad de MCP</vt:lpstr>
      <vt:lpstr>Aplicación típica de IA con un único agente</vt:lpstr>
      <vt:lpstr>Desafíos de las aplicaciones actuales de IA</vt:lpstr>
      <vt:lpstr>Puntos críticos para los desarrolladores</vt:lpstr>
      <vt:lpstr>La demanda de estandarización</vt:lpstr>
      <vt:lpstr>DEMO: Usando GitHub Copilot y alcanzando límites</vt:lpstr>
      <vt:lpstr>¿Qué? Conceptos básicos de MCP</vt:lpstr>
      <vt:lpstr>¿Qué es el Model Context Protocol (MCP)?</vt:lpstr>
      <vt:lpstr>Timeline &amp; Trend</vt:lpstr>
      <vt:lpstr>Presentación de PowerPoint</vt:lpstr>
      <vt:lpstr>Con MCP: Desarrollo de IA estandarizado</vt:lpstr>
      <vt:lpstr>Arquitectura</vt:lpstr>
      <vt:lpstr>Componentes</vt:lpstr>
      <vt:lpstr>Transports</vt:lpstr>
      <vt:lpstr>stdio </vt:lpstr>
      <vt:lpstr>HTTP con SSE</vt:lpstr>
      <vt:lpstr>Características del servidor</vt:lpstr>
      <vt:lpstr>¿Cómo? Usando e implementando MCP</vt:lpstr>
      <vt:lpstr>Usando MCP</vt:lpstr>
      <vt:lpstr>Aplicaciones populares que admiten MCP</vt:lpstr>
      <vt:lpstr>Servidores MCP populares</vt:lpstr>
      <vt:lpstr>VS Code soporta MCP</vt:lpstr>
      <vt:lpstr>Modos de GitHub Copilot en VS Code</vt:lpstr>
      <vt:lpstr>Instalar/configurar el servidor MCP en VS Code</vt:lpstr>
      <vt:lpstr>DEMO: Usando GitHub Copilot de nuevo usando un MCP</vt:lpstr>
      <vt:lpstr>Implementando MCP</vt:lpstr>
      <vt:lpstr>Crear un MCP Server</vt:lpstr>
      <vt:lpstr>DEMO: Creando un servidor MCP</vt:lpstr>
      <vt:lpstr>Inciando nuestro servidor</vt:lpstr>
      <vt:lpstr>Tools</vt:lpstr>
      <vt:lpstr>Definiendo una tool</vt:lpstr>
      <vt:lpstr>Buenas prácticas al crear Tools</vt:lpstr>
      <vt:lpstr>MCP Inspector</vt:lpstr>
      <vt:lpstr>DEMO: Creando un cliente MCP y usando MCP Inspector</vt:lpstr>
      <vt:lpstr>Prompts</vt:lpstr>
      <vt:lpstr>Definiendo un Prompt</vt:lpstr>
      <vt:lpstr>Buenas prácticas al crear Prompts</vt:lpstr>
      <vt:lpstr>DEMO: Usando y analizando el código de servidores MCP</vt:lpstr>
      <vt:lpstr>Recursos</vt:lpstr>
      <vt:lpstr>Publicar un MCP Server</vt:lpstr>
      <vt:lpstr>Publicar un MCP Server</vt:lpstr>
      <vt:lpstr>Beneficios de MCP</vt:lpstr>
      <vt:lpstr>Combinando MCPs</vt:lpstr>
      <vt:lpstr>Recursos</vt:lpstr>
      <vt:lpstr>Recursos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Montemagno</dc:creator>
  <cp:lastModifiedBy>Javier Suarez</cp:lastModifiedBy>
  <cp:revision>317</cp:revision>
  <dcterms:created xsi:type="dcterms:W3CDTF">2015-05-05T21:43:30Z</dcterms:created>
  <dcterms:modified xsi:type="dcterms:W3CDTF">2025-05-15T11:56:22Z</dcterms:modified>
</cp:coreProperties>
</file>