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380" r:id="rId2"/>
    <p:sldId id="324" r:id="rId3"/>
    <p:sldId id="374" r:id="rId4"/>
    <p:sldId id="467" r:id="rId5"/>
    <p:sldId id="2039" r:id="rId6"/>
    <p:sldId id="2040" r:id="rId7"/>
    <p:sldId id="2041" r:id="rId8"/>
    <p:sldId id="2042" r:id="rId9"/>
    <p:sldId id="496" r:id="rId10"/>
    <p:sldId id="498" r:id="rId11"/>
    <p:sldId id="509" r:id="rId12"/>
    <p:sldId id="2044" r:id="rId13"/>
    <p:sldId id="2043" r:id="rId14"/>
    <p:sldId id="499" r:id="rId15"/>
    <p:sldId id="500" r:id="rId16"/>
    <p:sldId id="511" r:id="rId17"/>
    <p:sldId id="502" r:id="rId18"/>
    <p:sldId id="501" r:id="rId19"/>
    <p:sldId id="503" r:id="rId20"/>
    <p:sldId id="510" r:id="rId21"/>
    <p:sldId id="2045" r:id="rId22"/>
    <p:sldId id="2038" r:id="rId23"/>
    <p:sldId id="2046" r:id="rId24"/>
    <p:sldId id="490" r:id="rId25"/>
    <p:sldId id="491" r:id="rId26"/>
    <p:sldId id="494" r:id="rId27"/>
    <p:sldId id="495" r:id="rId28"/>
    <p:sldId id="488" r:id="rId29"/>
    <p:sldId id="508" r:id="rId30"/>
    <p:sldId id="318" r:id="rId31"/>
    <p:sldId id="203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ays to create and customize .NET MAUI Controls" id="{4E914A08-6BBF-4CE6-AF8E-35FCC96984F6}">
          <p14:sldIdLst>
            <p14:sldId id="380"/>
          </p14:sldIdLst>
        </p14:section>
        <p14:section name="Intro" id="{BABF0B8F-946B-44EA-B2CF-E5A9A139EBD5}">
          <p14:sldIdLst>
            <p14:sldId id="324"/>
            <p14:sldId id="374"/>
            <p14:sldId id="467"/>
          </p14:sldIdLst>
        </p14:section>
        <p14:section name="Using Custom Renderers" id="{FFD4C163-D6F6-4DCD-B1C4-E77DCC9D409D}">
          <p14:sldIdLst>
            <p14:sldId id="2039"/>
          </p14:sldIdLst>
        </p14:section>
        <p14:section name="Using existing Handlers" id="{E7896462-F052-4A14-BD3C-B339846E3A56}">
          <p14:sldIdLst>
            <p14:sldId id="2040"/>
          </p14:sldIdLst>
        </p14:section>
        <p14:section name="Using Custom Handlers" id="{83EA70B6-9D14-4FC7-B7E7-F87D5113BE99}">
          <p14:sldIdLst>
            <p14:sldId id="2041"/>
          </p14:sldIdLst>
        </p14:section>
        <p14:section name="Using ContentView" id="{906C9F71-0747-465C-AC7B-0338E5B34B8B}">
          <p14:sldIdLst>
            <p14:sldId id="2042"/>
            <p14:sldId id="496"/>
            <p14:sldId id="498"/>
            <p14:sldId id="509"/>
            <p14:sldId id="2044"/>
          </p14:sldIdLst>
        </p14:section>
        <p14:section name="Using TemplatedView" id="{E725A3CF-721F-41A7-BEF6-E8B1F27DDD74}">
          <p14:sldIdLst>
            <p14:sldId id="2043"/>
            <p14:sldId id="499"/>
            <p14:sldId id="500"/>
            <p14:sldId id="511"/>
            <p14:sldId id="502"/>
            <p14:sldId id="501"/>
            <p14:sldId id="503"/>
            <p14:sldId id="510"/>
            <p14:sldId id="2045"/>
          </p14:sldIdLst>
        </p14:section>
        <p14:section name="Using GraphicsView" id="{4FA782A4-A01A-4D45-857D-64A6B8C217D6}">
          <p14:sldIdLst>
            <p14:sldId id="2038"/>
            <p14:sldId id="2046"/>
            <p14:sldId id="490"/>
            <p14:sldId id="491"/>
            <p14:sldId id="494"/>
            <p14:sldId id="495"/>
            <p14:sldId id="488"/>
            <p14:sldId id="508"/>
          </p14:sldIdLst>
        </p14:section>
        <p14:section name="Q&amp;A" id="{3AFB64E1-FBD7-4450-A4DD-F310E6FBBB3C}">
          <p14:sldIdLst>
            <p14:sldId id="318"/>
            <p14:sldId id="203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2283"/>
    <a:srgbClr val="DA42AB"/>
    <a:srgbClr val="2B84D2"/>
    <a:srgbClr val="06AED0"/>
    <a:srgbClr val="E7E9EA"/>
    <a:srgbClr val="DBDBDD"/>
    <a:srgbClr val="E6AD45"/>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63" autoAdjust="0"/>
    <p:restoredTop sz="76966"/>
  </p:normalViewPr>
  <p:slideViewPr>
    <p:cSldViewPr snapToGrid="0" snapToObjects="1">
      <p:cViewPr varScale="1">
        <p:scale>
          <a:sx n="85" d="100"/>
          <a:sy n="85" d="100"/>
        </p:scale>
        <p:origin x="90"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6/26/2022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1</a:t>
            </a:fld>
            <a:endParaRPr lang="en-US"/>
          </a:p>
        </p:txBody>
      </p:sp>
    </p:spTree>
    <p:extLst>
      <p:ext uri="{BB962C8B-B14F-4D97-AF65-F5344CB8AC3E}">
        <p14:creationId xmlns:p14="http://schemas.microsoft.com/office/powerpoint/2010/main" val="207756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65097B6B-FF96-F443-AED4-FFB28983C4F8}" type="slidenum">
              <a:rPr lang="en-US" smtClean="0"/>
              <a:t>2</a:t>
            </a:fld>
            <a:endParaRPr lang="en-US"/>
          </a:p>
        </p:txBody>
      </p:sp>
    </p:spTree>
    <p:extLst>
      <p:ext uri="{BB962C8B-B14F-4D97-AF65-F5344CB8AC3E}">
        <p14:creationId xmlns:p14="http://schemas.microsoft.com/office/powerpoint/2010/main" val="2979505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3</a:t>
            </a:fld>
            <a:endParaRPr lang="en-GB" dirty="0"/>
          </a:p>
        </p:txBody>
      </p:sp>
    </p:spTree>
    <p:extLst>
      <p:ext uri="{BB962C8B-B14F-4D97-AF65-F5344CB8AC3E}">
        <p14:creationId xmlns:p14="http://schemas.microsoft.com/office/powerpoint/2010/main" val="268117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30</a:t>
            </a:fld>
            <a:endParaRPr lang="en-US"/>
          </a:p>
        </p:txBody>
      </p:sp>
    </p:spTree>
    <p:extLst>
      <p:ext uri="{BB962C8B-B14F-4D97-AF65-F5344CB8AC3E}">
        <p14:creationId xmlns:p14="http://schemas.microsoft.com/office/powerpoint/2010/main" val="29908348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a:p>
            <a:pPr lvl="0"/>
            <a:r>
              <a:rPr lang="en-US" dirty="0"/>
              <a:t>Presenter Title</a:t>
            </a:r>
          </a:p>
          <a:p>
            <a:pPr lvl="0"/>
            <a:r>
              <a:rPr lang="en-US" dirty="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711049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637790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448802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716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peaker slid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53748" y="1189178"/>
            <a:ext cx="7769017" cy="2055306"/>
          </a:xfrm>
        </p:spPr>
        <p:txBody>
          <a:bodyPr wrap="square">
            <a:spAutoFit/>
          </a:bodyPr>
          <a:lstStyle>
            <a:lvl1pPr marL="0" indent="0">
              <a:buNone/>
              <a:defRPr baseline="0">
                <a:solidFill>
                  <a:srgbClr val="0A79D2"/>
                </a:solidFill>
              </a:defRPr>
            </a:lvl1pPr>
            <a:lvl2pPr marL="336072" marR="0" indent="0" algn="l" defTabSz="914344" rtl="0" eaLnBrk="1" fontAlgn="auto" latinLnBrk="0" hangingPunct="1">
              <a:lnSpc>
                <a:spcPct val="90000"/>
              </a:lnSpc>
              <a:spcBef>
                <a:spcPct val="20000"/>
              </a:spcBef>
              <a:spcAft>
                <a:spcPts val="0"/>
              </a:spcAft>
              <a:buClrTx/>
              <a:buSzPct val="90000"/>
              <a:buFont typeface="Arial" pitchFamily="34" charset="0"/>
              <a:buNone/>
              <a:tabLst/>
              <a:defRPr lang="en-US" sz="2353" kern="1200" spc="0" baseline="0" dirty="0" smtClean="0">
                <a:gradFill>
                  <a:gsLst>
                    <a:gs pos="1250">
                      <a:schemeClr val="tx1"/>
                    </a:gs>
                    <a:gs pos="100000">
                      <a:schemeClr val="tx1"/>
                    </a:gs>
                  </a:gsLst>
                  <a:lin ang="5400000" scaled="0"/>
                </a:gradFill>
                <a:latin typeface="+mn-lt"/>
                <a:ea typeface="+mn-ea"/>
                <a:cs typeface="+mn-cs"/>
              </a:defRPr>
            </a:lvl2pPr>
            <a:lvl3pPr marL="560121" marR="0" indent="0" algn="l" defTabSz="914344" rtl="0" eaLnBrk="1" fontAlgn="auto" latinLnBrk="0" hangingPunct="1">
              <a:lnSpc>
                <a:spcPct val="90000"/>
              </a:lnSpc>
              <a:spcBef>
                <a:spcPct val="20000"/>
              </a:spcBef>
              <a:spcAft>
                <a:spcPts val="0"/>
              </a:spcAft>
              <a:buClrTx/>
              <a:buSzPct val="90000"/>
              <a:buFont typeface="Arial" pitchFamily="34" charset="0"/>
              <a:buNone/>
              <a:tabLst/>
              <a:defRPr lang="en-US" sz="1961" kern="1200" spc="0" baseline="0" dirty="0" smtClean="0">
                <a:gradFill>
                  <a:gsLst>
                    <a:gs pos="1250">
                      <a:schemeClr val="tx1"/>
                    </a:gs>
                    <a:gs pos="100000">
                      <a:schemeClr val="tx1"/>
                    </a:gs>
                  </a:gsLst>
                  <a:lin ang="5400000" scaled="0"/>
                </a:gradFill>
                <a:latin typeface="+mn-lt"/>
                <a:ea typeface="+mn-ea"/>
                <a:cs typeface="+mn-cs"/>
              </a:defRPr>
            </a:lvl3pPr>
            <a:lvl4pPr marL="784167" marR="0" indent="0" algn="l" defTabSz="914344" rtl="0" eaLnBrk="1" fontAlgn="auto" latinLnBrk="0" hangingPunct="1">
              <a:lnSpc>
                <a:spcPct val="90000"/>
              </a:lnSpc>
              <a:spcBef>
                <a:spcPct val="20000"/>
              </a:spcBef>
              <a:spcAft>
                <a:spcPts val="0"/>
              </a:spcAft>
              <a:buClrTx/>
              <a:buSzPct val="90000"/>
              <a:buFont typeface="Arial" pitchFamily="34" charset="0"/>
              <a:buNone/>
              <a:tabLst/>
              <a:defRPr lang="en-US" sz="1765" kern="1200" spc="0" baseline="0" dirty="0" smtClean="0">
                <a:gradFill>
                  <a:gsLst>
                    <a:gs pos="1250">
                      <a:schemeClr val="tx1"/>
                    </a:gs>
                    <a:gs pos="100000">
                      <a:schemeClr val="tx1"/>
                    </a:gs>
                  </a:gsLst>
                  <a:lin ang="5400000" scaled="0"/>
                </a:gradFill>
                <a:latin typeface="+mn-lt"/>
                <a:ea typeface="+mn-ea"/>
                <a:cs typeface="+mn-cs"/>
              </a:defRPr>
            </a:lvl4pPr>
            <a:lvl5pPr marL="1008216" marR="0" indent="0" algn="l" defTabSz="914344" rtl="0" eaLnBrk="1" fontAlgn="auto" latinLnBrk="0" hangingPunct="1">
              <a:lnSpc>
                <a:spcPct val="90000"/>
              </a:lnSpc>
              <a:spcBef>
                <a:spcPct val="20000"/>
              </a:spcBef>
              <a:spcAft>
                <a:spcPts val="0"/>
              </a:spcAft>
              <a:buClrTx/>
              <a:buSzPct val="90000"/>
              <a:buFont typeface="Arial" pitchFamily="34" charset="0"/>
              <a:buNone/>
              <a:tabLst/>
              <a:defRPr lang="en-US" sz="1765" kern="1200" spc="0" baseline="0" dirty="0">
                <a:gradFill>
                  <a:gsLst>
                    <a:gs pos="1250">
                      <a:schemeClr val="tx1"/>
                    </a:gs>
                    <a:gs pos="100000">
                      <a:schemeClr val="tx1"/>
                    </a:gs>
                  </a:gsLst>
                  <a:lin ang="5400000" scaled="0"/>
                </a:gradFill>
                <a:latin typeface="+mn-lt"/>
                <a:ea typeface="+mn-ea"/>
                <a:cs typeface="+mn-cs"/>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hasCustomPrompt="1"/>
          </p:nvPr>
        </p:nvSpPr>
        <p:spPr/>
        <p:txBody>
          <a:bodyPr/>
          <a:lstStyle>
            <a:lvl1pPr>
              <a:defRPr lang="en-US" sz="4705" b="0" kern="1200" cap="none" spc="-100" baseline="0" dirty="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Speaker name</a:t>
            </a:r>
          </a:p>
        </p:txBody>
      </p:sp>
      <p:sp>
        <p:nvSpPr>
          <p:cNvPr id="7" name="Picture Placeholder 12"/>
          <p:cNvSpPr>
            <a:spLocks noGrp="1"/>
          </p:cNvSpPr>
          <p:nvPr>
            <p:ph type="pic" sz="quarter" idx="19"/>
          </p:nvPr>
        </p:nvSpPr>
        <p:spPr>
          <a:xfrm>
            <a:off x="269241" y="1554113"/>
            <a:ext cx="3585699" cy="3586208"/>
          </a:xfrm>
          <a:prstGeom prst="ellipse">
            <a:avLst/>
          </a:prstGeom>
        </p:spPr>
        <p:txBody>
          <a:bodyPr anchor="ctr" anchorCtr="0">
            <a:normAutofit/>
          </a:bodyPr>
          <a:lstStyle>
            <a:lvl1pPr>
              <a:defRPr sz="1568"/>
            </a:lvl1pPr>
          </a:lstStyle>
          <a:p>
            <a:r>
              <a:rPr lang="en-US" dirty="0"/>
              <a:t>Click icon to add picture</a:t>
            </a:r>
          </a:p>
        </p:txBody>
      </p:sp>
    </p:spTree>
    <p:extLst>
      <p:ext uri="{BB962C8B-B14F-4D97-AF65-F5344CB8AC3E}">
        <p14:creationId xmlns:p14="http://schemas.microsoft.com/office/powerpoint/2010/main" val="321587215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17" name="Text Placeholder 16"/>
          <p:cNvSpPr>
            <a:spLocks noGrp="1"/>
          </p:cNvSpPr>
          <p:nvPr>
            <p:ph type="body" sz="quarter" idx="21" hasCustomPrompt="1"/>
          </p:nvPr>
        </p:nvSpPr>
        <p:spPr>
          <a:xfrm>
            <a:off x="609600" y="2326217"/>
            <a:ext cx="10972800" cy="2055306"/>
          </a:xfrm>
        </p:spPr>
        <p:txBody>
          <a:bodyPr/>
          <a:lstStyle>
            <a:lvl2pPr marL="766086" indent="-152371">
              <a:defRPr/>
            </a:lvl2pPr>
            <a:lvl3pPr marL="1371336" indent="-152371">
              <a:defRPr/>
            </a:lvl3pPr>
            <a:lvl4pPr marL="1985052" indent="-152371">
              <a:defRPr/>
            </a:lvl4pPr>
            <a:lvl5pPr marL="2590302" indent="-152371">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p:cNvSpPr>
            <a:spLocks noGrp="1"/>
          </p:cNvSpPr>
          <p:nvPr>
            <p:ph type="title" hasCustomPrompt="1"/>
          </p:nvPr>
        </p:nvSpPr>
        <p:spPr>
          <a:xfrm>
            <a:off x="609600" y="535941"/>
            <a:ext cx="10972800" cy="480731"/>
          </a:xfrm>
        </p:spPr>
        <p:txBody>
          <a:bodyPr/>
          <a:lstStyle/>
          <a:p>
            <a:r>
              <a:rPr lang="en-US" dirty="0"/>
              <a:t>Click to edit title</a:t>
            </a:r>
          </a:p>
        </p:txBody>
      </p:sp>
      <p:sp>
        <p:nvSpPr>
          <p:cNvPr id="12" name="Text Placeholder 13"/>
          <p:cNvSpPr>
            <a:spLocks noGrp="1"/>
          </p:cNvSpPr>
          <p:nvPr>
            <p:ph type="body" sz="quarter" idx="17" hasCustomPrompt="1"/>
          </p:nvPr>
        </p:nvSpPr>
        <p:spPr>
          <a:xfrm>
            <a:off x="609600" y="1079501"/>
            <a:ext cx="10972800" cy="402675"/>
          </a:xfrm>
        </p:spPr>
        <p:txBody>
          <a:bodyPr/>
          <a:lstStyle>
            <a:lvl1pPr marL="0" indent="0">
              <a:buNone/>
              <a:defRPr sz="1600">
                <a:solidFill>
                  <a:schemeClr val="tx1"/>
                </a:solidFill>
              </a:defRPr>
            </a:lvl1pPr>
            <a:lvl2pPr marL="232789" indent="0">
              <a:buNone/>
              <a:defRPr sz="1600">
                <a:solidFill>
                  <a:schemeClr val="tx1"/>
                </a:solidFill>
              </a:defRPr>
            </a:lvl2pPr>
            <a:lvl3pPr marL="457113" indent="0">
              <a:buNone/>
              <a:defRPr sz="1600">
                <a:solidFill>
                  <a:schemeClr val="tx1"/>
                </a:solidFill>
              </a:defRPr>
            </a:lvl3pPr>
            <a:lvl4pPr marL="689900" indent="0">
              <a:buNone/>
              <a:defRPr sz="1600">
                <a:solidFill>
                  <a:schemeClr val="tx1"/>
                </a:solidFill>
              </a:defRPr>
            </a:lvl4pPr>
            <a:lvl5pPr marL="914224" indent="0">
              <a:buNone/>
              <a:defRPr sz="1600">
                <a:solidFill>
                  <a:schemeClr val="tx1"/>
                </a:solidFill>
              </a:defRPr>
            </a:lvl5pPr>
          </a:lstStyle>
          <a:p>
            <a:pPr lvl="0"/>
            <a:r>
              <a:rPr lang="en-US" dirty="0"/>
              <a:t>Click to edit text</a:t>
            </a:r>
          </a:p>
        </p:txBody>
      </p:sp>
      <p:sp>
        <p:nvSpPr>
          <p:cNvPr id="13" name="Date Placeholder 12"/>
          <p:cNvSpPr>
            <a:spLocks noGrp="1"/>
          </p:cNvSpPr>
          <p:nvPr>
            <p:ph type="dt" sz="half" idx="18"/>
          </p:nvPr>
        </p:nvSpPr>
        <p:spPr>
          <a:xfrm>
            <a:off x="2570046" y="6347738"/>
            <a:ext cx="1465007" cy="184671"/>
          </a:xfrm>
          <a:prstGeom prst="rect">
            <a:avLst/>
          </a:prstGeom>
        </p:spPr>
        <p:txBody>
          <a:bodyPr/>
          <a:lstStyle/>
          <a:p>
            <a:fld id="{6DD3B76A-C5DE-4B9A-BEAE-BBF0DC17AAA8}" type="datetime1">
              <a:rPr lang="en-US" smtClean="0"/>
              <a:t>6/26/2022</a:t>
            </a:fld>
            <a:endParaRPr lang="en-US" dirty="0"/>
          </a:p>
        </p:txBody>
      </p:sp>
      <p:sp>
        <p:nvSpPr>
          <p:cNvPr id="14" name="Footer Placeholder 13"/>
          <p:cNvSpPr>
            <a:spLocks noGrp="1"/>
          </p:cNvSpPr>
          <p:nvPr>
            <p:ph type="ftr" sz="quarter" idx="19"/>
          </p:nvPr>
        </p:nvSpPr>
        <p:spPr>
          <a:xfrm>
            <a:off x="931881" y="6347741"/>
            <a:ext cx="1638164" cy="184671"/>
          </a:xfrm>
          <a:prstGeom prst="rect">
            <a:avLst/>
          </a:prstGeom>
        </p:spPr>
        <p:txBody>
          <a:bodyPr/>
          <a:lstStyle/>
          <a:p>
            <a:r>
              <a:rPr lang="en-US"/>
              <a:t>Microsoft confidential</a:t>
            </a:r>
            <a:endParaRPr lang="en-US" dirty="0"/>
          </a:p>
        </p:txBody>
      </p:sp>
      <p:sp>
        <p:nvSpPr>
          <p:cNvPr id="15" name="Slide Number Placeholder 14"/>
          <p:cNvSpPr>
            <a:spLocks noGrp="1"/>
          </p:cNvSpPr>
          <p:nvPr>
            <p:ph type="sldNum" sz="quarter" idx="20"/>
          </p:nvPr>
        </p:nvSpPr>
        <p:spPr>
          <a:xfrm>
            <a:off x="609601" y="6347739"/>
            <a:ext cx="305235" cy="184672"/>
          </a:xfrm>
          <a:prstGeom prst="rect">
            <a:avLst/>
          </a:prstGeo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39404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15611" y="992767"/>
            <a:ext cx="11360800" cy="2736800"/>
          </a:xfrm>
          <a:prstGeom prst="rect">
            <a:avLst/>
          </a:prstGeom>
        </p:spPr>
        <p:txBody>
          <a:bodyPr wrap="square" lIns="91425" tIns="91425" rIns="91425" bIns="91425" anchor="b" anchorCtr="0"/>
          <a:lstStyle>
            <a:lvl1pPr lvl="0" algn="ctr" rtl="0">
              <a:spcBef>
                <a:spcPts val="0"/>
              </a:spcBef>
              <a:buSzPct val="100000"/>
              <a:defRPr sz="6933"/>
            </a:lvl1pPr>
            <a:lvl2pPr lvl="1" algn="ctr" rtl="0">
              <a:spcBef>
                <a:spcPts val="0"/>
              </a:spcBef>
              <a:buSzPct val="100000"/>
              <a:defRPr sz="6933"/>
            </a:lvl2pPr>
            <a:lvl3pPr lvl="2" algn="ctr" rtl="0">
              <a:spcBef>
                <a:spcPts val="0"/>
              </a:spcBef>
              <a:buSzPct val="100000"/>
              <a:defRPr sz="6933"/>
            </a:lvl3pPr>
            <a:lvl4pPr lvl="3" algn="ctr" rtl="0">
              <a:spcBef>
                <a:spcPts val="0"/>
              </a:spcBef>
              <a:buSzPct val="100000"/>
              <a:defRPr sz="6933"/>
            </a:lvl4pPr>
            <a:lvl5pPr lvl="4" algn="ctr" rtl="0">
              <a:spcBef>
                <a:spcPts val="0"/>
              </a:spcBef>
              <a:buSzPct val="100000"/>
              <a:defRPr sz="6933"/>
            </a:lvl5pPr>
            <a:lvl6pPr lvl="5" algn="ctr" rtl="0">
              <a:spcBef>
                <a:spcPts val="0"/>
              </a:spcBef>
              <a:buSzPct val="100000"/>
              <a:defRPr sz="6933"/>
            </a:lvl6pPr>
            <a:lvl7pPr lvl="6" algn="ctr" rtl="0">
              <a:spcBef>
                <a:spcPts val="0"/>
              </a:spcBef>
              <a:buSzPct val="100000"/>
              <a:defRPr sz="6933"/>
            </a:lvl7pPr>
            <a:lvl8pPr lvl="7" algn="ctr" rtl="0">
              <a:spcBef>
                <a:spcPts val="0"/>
              </a:spcBef>
              <a:buSzPct val="100000"/>
              <a:defRPr sz="6933"/>
            </a:lvl8pPr>
            <a:lvl9pPr lvl="8" algn="ctr" rtl="0">
              <a:spcBef>
                <a:spcPts val="0"/>
              </a:spcBef>
              <a:buSzPct val="100000"/>
              <a:defRPr sz="6933"/>
            </a:lvl9pPr>
          </a:lstStyle>
          <a:p>
            <a:endParaRPr/>
          </a:p>
        </p:txBody>
      </p:sp>
      <p:sp>
        <p:nvSpPr>
          <p:cNvPr id="11" name="Shape 11"/>
          <p:cNvSpPr txBox="1">
            <a:spLocks noGrp="1"/>
          </p:cNvSpPr>
          <p:nvPr>
            <p:ph type="subTitle" idx="1"/>
          </p:nvPr>
        </p:nvSpPr>
        <p:spPr>
          <a:xfrm>
            <a:off x="415600" y="3778833"/>
            <a:ext cx="11360800" cy="759088"/>
          </a:xfrm>
          <a:prstGeom prst="rect">
            <a:avLst/>
          </a:prstGeom>
        </p:spPr>
        <p:txBody>
          <a:bodyPr wrap="square" lIns="91425" tIns="91425" rIns="91425" bIns="91425" anchor="t" anchorCtr="0"/>
          <a:lstStyle>
            <a:lvl1pPr lvl="0" algn="ctr" rtl="0">
              <a:lnSpc>
                <a:spcPct val="100000"/>
              </a:lnSpc>
              <a:spcBef>
                <a:spcPts val="0"/>
              </a:spcBef>
              <a:spcAft>
                <a:spcPts val="0"/>
              </a:spcAft>
              <a:buSzPct val="100000"/>
              <a:buNone/>
              <a:defRPr sz="3733"/>
            </a:lvl1pPr>
            <a:lvl2pPr lvl="1" algn="ctr" rtl="0">
              <a:lnSpc>
                <a:spcPct val="100000"/>
              </a:lnSpc>
              <a:spcBef>
                <a:spcPts val="0"/>
              </a:spcBef>
              <a:spcAft>
                <a:spcPts val="0"/>
              </a:spcAft>
              <a:buSzPct val="100000"/>
              <a:buNone/>
              <a:defRPr sz="3733"/>
            </a:lvl2pPr>
            <a:lvl3pPr lvl="2" algn="ctr" rtl="0">
              <a:lnSpc>
                <a:spcPct val="100000"/>
              </a:lnSpc>
              <a:spcBef>
                <a:spcPts val="0"/>
              </a:spcBef>
              <a:spcAft>
                <a:spcPts val="0"/>
              </a:spcAft>
              <a:buSzPct val="100000"/>
              <a:buNone/>
              <a:defRPr sz="3733"/>
            </a:lvl3pPr>
            <a:lvl4pPr lvl="3" algn="ctr" rtl="0">
              <a:lnSpc>
                <a:spcPct val="100000"/>
              </a:lnSpc>
              <a:spcBef>
                <a:spcPts val="0"/>
              </a:spcBef>
              <a:spcAft>
                <a:spcPts val="0"/>
              </a:spcAft>
              <a:buSzPct val="100000"/>
              <a:buNone/>
              <a:defRPr sz="3733"/>
            </a:lvl4pPr>
            <a:lvl5pPr lvl="4" algn="ctr" rtl="0">
              <a:lnSpc>
                <a:spcPct val="100000"/>
              </a:lnSpc>
              <a:spcBef>
                <a:spcPts val="0"/>
              </a:spcBef>
              <a:spcAft>
                <a:spcPts val="0"/>
              </a:spcAft>
              <a:buSzPct val="100000"/>
              <a:buNone/>
              <a:defRPr sz="3733"/>
            </a:lvl5pPr>
            <a:lvl6pPr lvl="5" algn="ctr" rtl="0">
              <a:lnSpc>
                <a:spcPct val="100000"/>
              </a:lnSpc>
              <a:spcBef>
                <a:spcPts val="0"/>
              </a:spcBef>
              <a:spcAft>
                <a:spcPts val="0"/>
              </a:spcAft>
              <a:buSzPct val="100000"/>
              <a:buNone/>
              <a:defRPr sz="3733"/>
            </a:lvl6pPr>
            <a:lvl7pPr lvl="6" algn="ctr" rtl="0">
              <a:lnSpc>
                <a:spcPct val="100000"/>
              </a:lnSpc>
              <a:spcBef>
                <a:spcPts val="0"/>
              </a:spcBef>
              <a:spcAft>
                <a:spcPts val="0"/>
              </a:spcAft>
              <a:buSzPct val="100000"/>
              <a:buNone/>
              <a:defRPr sz="3733"/>
            </a:lvl7pPr>
            <a:lvl8pPr lvl="7" algn="ctr" rtl="0">
              <a:lnSpc>
                <a:spcPct val="100000"/>
              </a:lnSpc>
              <a:spcBef>
                <a:spcPts val="0"/>
              </a:spcBef>
              <a:spcAft>
                <a:spcPts val="0"/>
              </a:spcAft>
              <a:buSzPct val="100000"/>
              <a:buNone/>
              <a:defRPr sz="3733"/>
            </a:lvl8pPr>
            <a:lvl9pPr lvl="8" algn="ctr" rtl="0">
              <a:lnSpc>
                <a:spcPct val="100000"/>
              </a:lnSpc>
              <a:spcBef>
                <a:spcPts val="0"/>
              </a:spcBef>
              <a:spcAft>
                <a:spcPts val="0"/>
              </a:spcAft>
              <a:buSzPct val="100000"/>
              <a:buNone/>
              <a:defRPr sz="3733"/>
            </a:lvl9pPr>
          </a:lstStyle>
          <a:p>
            <a:endParaRPr/>
          </a:p>
        </p:txBody>
      </p:sp>
    </p:spTree>
    <p:extLst>
      <p:ext uri="{BB962C8B-B14F-4D97-AF65-F5344CB8AC3E}">
        <p14:creationId xmlns:p14="http://schemas.microsoft.com/office/powerpoint/2010/main" val="4512310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stum Slid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94703" y="748193"/>
            <a:ext cx="10802595" cy="665285"/>
          </a:xfrm>
          <a:prstGeom prst="rect">
            <a:avLst/>
          </a:prstGeom>
        </p:spPr>
        <p:txBody>
          <a:bodyPr wrap="square" anchor="t" anchorCtr="0">
            <a:normAutofit/>
          </a:bodyPr>
          <a:lstStyle>
            <a:lvl1pPr algn="l">
              <a:lnSpc>
                <a:spcPct val="90000"/>
              </a:lnSpc>
              <a:defRPr sz="3733" b="1">
                <a:solidFill>
                  <a:schemeClr val="tx1">
                    <a:lumMod val="85000"/>
                    <a:lumOff val="15000"/>
                  </a:schemeClr>
                </a:solidFill>
                <a:latin typeface="Exo" pitchFamily="50" charset="0"/>
                <a:ea typeface="Gulim" pitchFamily="34" charset="-127"/>
              </a:defRPr>
            </a:lvl1pPr>
          </a:lstStyle>
          <a:p>
            <a:r>
              <a:rPr lang="en-US" dirty="0"/>
              <a:t>TITLE</a:t>
            </a:r>
          </a:p>
        </p:txBody>
      </p:sp>
      <p:sp>
        <p:nvSpPr>
          <p:cNvPr id="8" name="Text Placeholder 10"/>
          <p:cNvSpPr>
            <a:spLocks noGrp="1"/>
          </p:cNvSpPr>
          <p:nvPr>
            <p:ph type="body" sz="quarter" idx="23" hasCustomPrompt="1"/>
          </p:nvPr>
        </p:nvSpPr>
        <p:spPr>
          <a:xfrm>
            <a:off x="694703" y="1156490"/>
            <a:ext cx="10786097" cy="406400"/>
          </a:xfrm>
          <a:prstGeom prst="rect">
            <a:avLst/>
          </a:prstGeom>
        </p:spPr>
        <p:txBody>
          <a:bodyPr anchor="ctr">
            <a:normAutofit/>
          </a:bodyPr>
          <a:lstStyle>
            <a:lvl1pPr marL="0" indent="0">
              <a:lnSpc>
                <a:spcPct val="100000"/>
              </a:lnSpc>
              <a:spcBef>
                <a:spcPts val="800"/>
              </a:spcBef>
              <a:buNone/>
              <a:defRPr sz="1600" baseline="0">
                <a:solidFill>
                  <a:schemeClr val="tx1"/>
                </a:solidFill>
                <a:latin typeface="+mn-lt"/>
              </a:defRPr>
            </a:lvl1pPr>
          </a:lstStyle>
          <a:p>
            <a:pPr lvl="0"/>
            <a:r>
              <a:rPr lang="en-US" dirty="0"/>
              <a:t>Edit text</a:t>
            </a:r>
          </a:p>
        </p:txBody>
      </p:sp>
    </p:spTree>
    <p:extLst>
      <p:ext uri="{BB962C8B-B14F-4D97-AF65-F5344CB8AC3E}">
        <p14:creationId xmlns:p14="http://schemas.microsoft.com/office/powerpoint/2010/main" val="209219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0504" y="1081218"/>
            <a:ext cx="9283296" cy="1325563"/>
          </a:xfrm>
        </p:spPr>
        <p:txBody>
          <a:bodyPr>
            <a:normAutofit/>
          </a:bodyPr>
          <a:lstStyle>
            <a:lvl1pPr>
              <a:defRPr sz="3600" b="1">
                <a:solidFill>
                  <a:srgbClr val="210140"/>
                </a:solidFill>
                <a:latin typeface="Segoe UI Light (Headings)"/>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2070504" y="2506134"/>
            <a:ext cx="9283296" cy="3670829"/>
          </a:xfrm>
        </p:spPr>
        <p:txBody>
          <a:bodyPr>
            <a:normAutofit/>
          </a:bodyPr>
          <a:lstStyle>
            <a:lvl1pPr marL="0" indent="0">
              <a:buNone/>
              <a:defRPr sz="1600">
                <a:solidFill>
                  <a:srgbClr val="210140"/>
                </a:solidFill>
              </a:defRPr>
            </a:lvl1pPr>
            <a:lvl2pPr marL="457177" indent="0">
              <a:buNone/>
              <a:defRPr sz="1600">
                <a:solidFill>
                  <a:srgbClr val="210140"/>
                </a:solidFill>
              </a:defRPr>
            </a:lvl2pPr>
            <a:lvl3pPr marL="914355" indent="0">
              <a:buNone/>
              <a:defRPr sz="1600">
                <a:solidFill>
                  <a:srgbClr val="210140"/>
                </a:solidFill>
              </a:defRPr>
            </a:lvl3pPr>
            <a:lvl4pPr marL="1371532" indent="0">
              <a:buNone/>
              <a:defRPr sz="1600">
                <a:solidFill>
                  <a:srgbClr val="210140"/>
                </a:solidFill>
              </a:defRPr>
            </a:lvl4pPr>
            <a:lvl5pPr marL="1828709" indent="0">
              <a:buNone/>
              <a:defRPr sz="1600">
                <a:solidFill>
                  <a:srgbClr val="210140"/>
                </a:solidFill>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lvl1pPr>
              <a:defRPr>
                <a:solidFill>
                  <a:srgbClr val="8736D9"/>
                </a:solidFill>
              </a:defRPr>
            </a:lvl1pPr>
          </a:lstStyle>
          <a:p>
            <a:endParaRPr lang="es-ES" dirty="0"/>
          </a:p>
        </p:txBody>
      </p:sp>
      <p:sp>
        <p:nvSpPr>
          <p:cNvPr id="5" name="Footer Placeholder 4"/>
          <p:cNvSpPr>
            <a:spLocks noGrp="1"/>
          </p:cNvSpPr>
          <p:nvPr>
            <p:ph type="ftr" sz="quarter" idx="11"/>
          </p:nvPr>
        </p:nvSpPr>
        <p:spPr/>
        <p:txBody>
          <a:bodyPr/>
          <a:lstStyle>
            <a:lvl1pPr>
              <a:defRPr>
                <a:solidFill>
                  <a:srgbClr val="8736D9"/>
                </a:solidFill>
              </a:defRPr>
            </a:lvl1pPr>
          </a:lstStyle>
          <a:p>
            <a:endParaRPr lang="es-ES" dirty="0"/>
          </a:p>
        </p:txBody>
      </p:sp>
      <p:sp>
        <p:nvSpPr>
          <p:cNvPr id="6" name="Slide Number Placeholder 5"/>
          <p:cNvSpPr>
            <a:spLocks noGrp="1"/>
          </p:cNvSpPr>
          <p:nvPr>
            <p:ph type="sldNum" sz="quarter" idx="12"/>
          </p:nvPr>
        </p:nvSpPr>
        <p:spPr/>
        <p:txBody>
          <a:bodyPr/>
          <a:lstStyle>
            <a:lvl1pPr>
              <a:defRPr>
                <a:solidFill>
                  <a:srgbClr val="8736D9"/>
                </a:solidFill>
              </a:defRPr>
            </a:lvl1pPr>
          </a:lstStyle>
          <a:p>
            <a:endParaRPr lang="es-ES" dirty="0"/>
          </a:p>
        </p:txBody>
      </p:sp>
    </p:spTree>
    <p:extLst>
      <p:ext uri="{BB962C8B-B14F-4D97-AF65-F5344CB8AC3E}">
        <p14:creationId xmlns:p14="http://schemas.microsoft.com/office/powerpoint/2010/main" val="467848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a:t>Click to edit Master text styles</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9" r:id="rId10"/>
    <p:sldLayoutId id="2147483741" r:id="rId11"/>
    <p:sldLayoutId id="2147483742" r:id="rId12"/>
    <p:sldLayoutId id="2147483743" r:id="rId13"/>
    <p:sldLayoutId id="2147483744" r:id="rId14"/>
    <p:sldLayoutId id="2147483752" r:id="rId15"/>
    <p:sldLayoutId id="2147483753" r:id="rId16"/>
    <p:sldLayoutId id="2147483760" r:id="rId17"/>
    <p:sldLayoutId id="2147483764" r:id="rId18"/>
    <p:sldLayoutId id="2147483765"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hyperlink" Target="http://geeks.ms/blogs/jsuarez"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image" Target="../media/image2.png"/><Relationship Id="rId4" Type="http://schemas.openxmlformats.org/officeDocument/2006/relationships/hyperlink" Target="mailto:javiersuarezruiz@Hot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6" name="Rectangle 5"/>
          <p:cNvSpPr/>
          <p:nvPr/>
        </p:nvSpPr>
        <p:spPr>
          <a:xfrm>
            <a:off x="0" y="0"/>
            <a:ext cx="12203837" cy="6858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 name="Title 1">
            <a:extLst>
              <a:ext uri="{FF2B5EF4-FFF2-40B4-BE49-F238E27FC236}">
                <a16:creationId xmlns:a16="http://schemas.microsoft.com/office/drawing/2014/main" id="{3A5134BE-88E8-4D76-88CE-31FD31237E89}"/>
              </a:ext>
            </a:extLst>
          </p:cNvPr>
          <p:cNvSpPr txBox="1">
            <a:spLocks/>
          </p:cNvSpPr>
          <p:nvPr/>
        </p:nvSpPr>
        <p:spPr>
          <a:xfrm>
            <a:off x="378097" y="1465167"/>
            <a:ext cx="7296331" cy="313949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7200" dirty="0">
                <a:solidFill>
                  <a:schemeClr val="bg1"/>
                </a:solidFill>
              </a:rPr>
              <a:t>Ways to create and customize .NET MAUI Controls</a:t>
            </a:r>
            <a:endParaRPr lang="es-ES" sz="7200" dirty="0">
              <a:solidFill>
                <a:schemeClr val="bg1"/>
              </a:solidFill>
            </a:endParaRPr>
          </a:p>
        </p:txBody>
      </p:sp>
    </p:spTree>
    <p:extLst>
      <p:ext uri="{BB962C8B-B14F-4D97-AF65-F5344CB8AC3E}">
        <p14:creationId xmlns:p14="http://schemas.microsoft.com/office/powerpoint/2010/main" val="179827541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Rememer</a:t>
            </a:r>
            <a:r>
              <a:rPr lang="es-ES" dirty="0"/>
              <a:t> </a:t>
            </a:r>
            <a:r>
              <a:rPr lang="es-ES" dirty="0" err="1"/>
              <a:t>to</a:t>
            </a:r>
            <a:r>
              <a:rPr lang="es-ES" dirty="0"/>
              <a:t> </a:t>
            </a:r>
            <a:r>
              <a:rPr lang="es-ES" dirty="0" err="1"/>
              <a:t>consider</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700" dirty="0"/>
              <a:t>For the best possible performance:</a:t>
            </a:r>
          </a:p>
          <a:p>
            <a:pPr marL="457200" indent="-457200">
              <a:buFont typeface="Arial" panose="020B0604020202020204" pitchFamily="34" charset="0"/>
              <a:buChar char="•"/>
            </a:pPr>
            <a:r>
              <a:rPr lang="en-US" sz="2700" dirty="0"/>
              <a:t>Have exhaustive control of the hierarchy to create with the control. The higher the hierarchy, the greater the negative impact on performance.</a:t>
            </a:r>
          </a:p>
          <a:p>
            <a:pPr marL="457200" indent="-457200">
              <a:buFont typeface="Arial" panose="020B0604020202020204" pitchFamily="34" charset="0"/>
              <a:buChar char="•"/>
            </a:pPr>
            <a:r>
              <a:rPr lang="en-US" sz="2700" dirty="0"/>
              <a:t>Create controls that implement </a:t>
            </a:r>
            <a:r>
              <a:rPr lang="en-US" sz="2700" dirty="0" err="1"/>
              <a:t>IDisposable</a:t>
            </a:r>
            <a:r>
              <a:rPr lang="en-US" sz="2700" dirty="0"/>
              <a:t> and remember to free up resources.</a:t>
            </a:r>
            <a:endParaRPr lang="es-ES" sz="2700" dirty="0"/>
          </a:p>
        </p:txBody>
      </p:sp>
    </p:spTree>
    <p:extLst>
      <p:ext uri="{BB962C8B-B14F-4D97-AF65-F5344CB8AC3E}">
        <p14:creationId xmlns:p14="http://schemas.microsoft.com/office/powerpoint/2010/main" val="627182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a:t>Pros &amp; </a:t>
            </a:r>
            <a:r>
              <a:rPr lang="es-ES" dirty="0" err="1"/>
              <a:t>cons</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000" b="1" dirty="0"/>
              <a:t>Pros</a:t>
            </a:r>
          </a:p>
          <a:p>
            <a:pPr marL="342900" indent="-342900">
              <a:buFont typeface="Arial" panose="020B0604020202020204" pitchFamily="34" charset="0"/>
              <a:buChar char="•"/>
            </a:pPr>
            <a:r>
              <a:rPr lang="en-US" sz="2000" dirty="0"/>
              <a:t>Simple to create. No platform-specific knowledge required; everything is built using the .NET MAUI abstraction.</a:t>
            </a:r>
          </a:p>
          <a:p>
            <a:pPr marL="342900" indent="-342900">
              <a:buFont typeface="Arial" panose="020B0604020202020204" pitchFamily="34" charset="0"/>
              <a:buChar char="•"/>
            </a:pPr>
            <a:r>
              <a:rPr lang="en-US" sz="2000" dirty="0"/>
              <a:t>Define the control only once for all platforms.</a:t>
            </a:r>
          </a:p>
          <a:p>
            <a:endParaRPr lang="en-US" sz="2000" dirty="0"/>
          </a:p>
          <a:p>
            <a:r>
              <a:rPr lang="en-US" sz="2000" b="1" dirty="0"/>
              <a:t>Cons</a:t>
            </a:r>
          </a:p>
          <a:p>
            <a:pPr marL="342900" indent="-342900">
              <a:buFont typeface="Arial" panose="020B0604020202020204" pitchFamily="34" charset="0"/>
              <a:buChar char="•"/>
            </a:pPr>
            <a:r>
              <a:rPr lang="en-US" sz="2000" dirty="0"/>
              <a:t>If to define a control, we create it via composition using 5 .NET MAUI views, it is required to instantiate those 5 views with a performance impact.</a:t>
            </a:r>
            <a:endParaRPr lang="es-ES" sz="2000" dirty="0"/>
          </a:p>
        </p:txBody>
      </p:sp>
    </p:spTree>
    <p:extLst>
      <p:ext uri="{BB962C8B-B14F-4D97-AF65-F5344CB8AC3E}">
        <p14:creationId xmlns:p14="http://schemas.microsoft.com/office/powerpoint/2010/main" val="1906873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sz="5295" dirty="0" err="1">
                <a:solidFill>
                  <a:schemeClr val="bg1"/>
                </a:solidFill>
              </a:rPr>
              <a:t>Using</a:t>
            </a:r>
            <a:r>
              <a:rPr lang="es-ES" sz="5295" dirty="0">
                <a:solidFill>
                  <a:schemeClr val="bg1"/>
                </a:solidFill>
              </a:rPr>
              <a:t> </a:t>
            </a:r>
            <a:r>
              <a:rPr lang="es-ES" sz="5295" dirty="0" err="1">
                <a:solidFill>
                  <a:schemeClr val="bg1"/>
                </a:solidFill>
              </a:rPr>
              <a:t>ContentView</a:t>
            </a:r>
            <a:endParaRPr lang="es-ES" sz="5295" dirty="0">
              <a:solidFill>
                <a:schemeClr val="bg1"/>
              </a:solidFill>
            </a:endParaRPr>
          </a:p>
        </p:txBody>
      </p:sp>
      <p:sp>
        <p:nvSpPr>
          <p:cNvPr id="5" name="Marcador de texto 4"/>
          <p:cNvSpPr>
            <a:spLocks noGrp="1"/>
          </p:cNvSpPr>
          <p:nvPr>
            <p:ph type="subTitle" idx="1"/>
          </p:nvPr>
        </p:nvSpPr>
        <p:spPr>
          <a:xfrm>
            <a:off x="415589" y="3729567"/>
            <a:ext cx="12094371" cy="595069"/>
          </a:xfrm>
        </p:spPr>
        <p:txBody>
          <a:bodyPr/>
          <a:lstStyle/>
          <a:p>
            <a:r>
              <a:rPr lang="es-ES" sz="2667" dirty="0">
                <a:solidFill>
                  <a:schemeClr val="bg1"/>
                </a:solidFill>
              </a:rPr>
              <a:t>DEMO</a:t>
            </a:r>
          </a:p>
        </p:txBody>
      </p:sp>
    </p:spTree>
    <p:extLst>
      <p:ext uri="{BB962C8B-B14F-4D97-AF65-F5344CB8AC3E}">
        <p14:creationId xmlns:p14="http://schemas.microsoft.com/office/powerpoint/2010/main" val="162068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sz="5295" dirty="0">
                <a:solidFill>
                  <a:schemeClr val="bg1"/>
                </a:solidFill>
              </a:rPr>
              <a:t>5. </a:t>
            </a:r>
            <a:r>
              <a:rPr lang="es-ES" sz="5295" dirty="0" err="1">
                <a:solidFill>
                  <a:schemeClr val="bg1"/>
                </a:solidFill>
              </a:rPr>
              <a:t>Using</a:t>
            </a:r>
            <a:r>
              <a:rPr lang="es-ES" sz="5295" dirty="0">
                <a:solidFill>
                  <a:schemeClr val="bg1"/>
                </a:solidFill>
              </a:rPr>
              <a:t> </a:t>
            </a:r>
            <a:r>
              <a:rPr lang="es-ES" sz="5295" dirty="0" err="1">
                <a:solidFill>
                  <a:schemeClr val="bg1"/>
                </a:solidFill>
              </a:rPr>
              <a:t>TemplatedView</a:t>
            </a:r>
            <a:endParaRPr lang="es-ES" sz="5295" dirty="0">
              <a:solidFill>
                <a:schemeClr val="bg1"/>
              </a:solidFill>
            </a:endParaRPr>
          </a:p>
        </p:txBody>
      </p:sp>
      <p:sp>
        <p:nvSpPr>
          <p:cNvPr id="5" name="Marcador de texto 4"/>
          <p:cNvSpPr>
            <a:spLocks noGrp="1"/>
          </p:cNvSpPr>
          <p:nvPr>
            <p:ph type="subTitle" idx="1"/>
          </p:nvPr>
        </p:nvSpPr>
        <p:spPr>
          <a:xfrm>
            <a:off x="415589" y="3729567"/>
            <a:ext cx="12094371" cy="615523"/>
          </a:xfrm>
        </p:spPr>
        <p:txBody>
          <a:bodyPr/>
          <a:lstStyle/>
          <a:p>
            <a:r>
              <a:rPr lang="es-ES" sz="2800" dirty="0" err="1">
                <a:solidFill>
                  <a:schemeClr val="bg1"/>
                </a:solidFill>
              </a:rPr>
              <a:t>Templated</a:t>
            </a:r>
            <a:r>
              <a:rPr lang="es-ES" sz="2800" dirty="0">
                <a:solidFill>
                  <a:schemeClr val="bg1"/>
                </a:solidFill>
              </a:rPr>
              <a:t> </a:t>
            </a:r>
            <a:r>
              <a:rPr lang="es-ES" sz="2800" dirty="0" err="1">
                <a:solidFill>
                  <a:schemeClr val="bg1"/>
                </a:solidFill>
              </a:rPr>
              <a:t>Controls</a:t>
            </a:r>
            <a:endParaRPr lang="es-ES" sz="2667" dirty="0">
              <a:solidFill>
                <a:schemeClr val="bg1"/>
              </a:solidFill>
            </a:endParaRPr>
          </a:p>
        </p:txBody>
      </p:sp>
    </p:spTree>
    <p:extLst>
      <p:ext uri="{BB962C8B-B14F-4D97-AF65-F5344CB8AC3E}">
        <p14:creationId xmlns:p14="http://schemas.microsoft.com/office/powerpoint/2010/main" val="1954971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Allow</a:t>
            </a:r>
            <a:r>
              <a:rPr lang="es-ES" dirty="0"/>
              <a:t> </a:t>
            </a:r>
            <a:r>
              <a:rPr lang="es-ES" dirty="0" err="1"/>
              <a:t>customize</a:t>
            </a:r>
            <a:r>
              <a:rPr lang="es-ES" dirty="0"/>
              <a:t> </a:t>
            </a:r>
            <a:r>
              <a:rPr lang="es-ES" dirty="0" err="1"/>
              <a:t>everything</a:t>
            </a:r>
            <a:r>
              <a:rPr lang="es-ES" dirty="0"/>
              <a:t>?</a:t>
            </a:r>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700" dirty="0"/>
              <a:t>With a good specification for a control, creating properties, events, etc. we can cover most requirements, but it would be impossible to cover all cases.</a:t>
            </a:r>
          </a:p>
          <a:p>
            <a:endParaRPr lang="en-US" sz="2700" dirty="0"/>
          </a:p>
          <a:p>
            <a:r>
              <a:rPr lang="en-US" sz="2700" dirty="0"/>
              <a:t>Let's take an example. In our </a:t>
            </a:r>
            <a:r>
              <a:rPr lang="en-US" sz="2700" dirty="0" err="1"/>
              <a:t>CheckBox</a:t>
            </a:r>
            <a:r>
              <a:rPr lang="en-US" sz="2700" dirty="0"/>
              <a:t>, we can add a property to customize the border color, but what if someone wants a dotted border? Okay, we can add another property, but what if someone needs…?</a:t>
            </a:r>
            <a:endParaRPr lang="es-ES" sz="2700" dirty="0"/>
          </a:p>
        </p:txBody>
      </p:sp>
    </p:spTree>
    <p:extLst>
      <p:ext uri="{BB962C8B-B14F-4D97-AF65-F5344CB8AC3E}">
        <p14:creationId xmlns:p14="http://schemas.microsoft.com/office/powerpoint/2010/main" val="2241194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ControlTemplate</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a:xfrm>
            <a:off x="2070766" y="2224443"/>
            <a:ext cx="9282692" cy="922866"/>
          </a:xfrm>
        </p:spPr>
        <p:txBody>
          <a:bodyPr>
            <a:normAutofit lnSpcReduction="10000"/>
          </a:bodyPr>
          <a:lstStyle/>
          <a:p>
            <a:r>
              <a:rPr lang="en-US" sz="2700" dirty="0"/>
              <a:t>The </a:t>
            </a:r>
            <a:r>
              <a:rPr lang="en-US" sz="2700" dirty="0" err="1"/>
              <a:t>ControlTemplate</a:t>
            </a:r>
            <a:r>
              <a:rPr lang="en-US" sz="2700" dirty="0"/>
              <a:t> allows you to define the visual structure of the control.</a:t>
            </a:r>
            <a:endParaRPr lang="es-ES" sz="2700" dirty="0"/>
          </a:p>
        </p:txBody>
      </p:sp>
      <p:sp>
        <p:nvSpPr>
          <p:cNvPr id="4" name="CuadroTexto 3">
            <a:extLst>
              <a:ext uri="{FF2B5EF4-FFF2-40B4-BE49-F238E27FC236}">
                <a16:creationId xmlns:a16="http://schemas.microsoft.com/office/drawing/2014/main" id="{B5E4421E-FFD3-E547-9B8C-52EF6C042A03}"/>
              </a:ext>
            </a:extLst>
          </p:cNvPr>
          <p:cNvSpPr txBox="1"/>
          <p:nvPr/>
        </p:nvSpPr>
        <p:spPr>
          <a:xfrm>
            <a:off x="6969909" y="4672361"/>
            <a:ext cx="184731" cy="230832"/>
          </a:xfrm>
          <a:prstGeom prst="rect">
            <a:avLst/>
          </a:prstGeom>
          <a:noFill/>
        </p:spPr>
        <p:txBody>
          <a:bodyPr wrap="none" rtlCol="0">
            <a:spAutoFit/>
          </a:bodyPr>
          <a:lstStyle/>
          <a:p>
            <a:endParaRPr lang="es-ES" sz="900" dirty="0"/>
          </a:p>
        </p:txBody>
      </p:sp>
      <p:sp>
        <p:nvSpPr>
          <p:cNvPr id="5" name="Rectángulo 4">
            <a:extLst>
              <a:ext uri="{FF2B5EF4-FFF2-40B4-BE49-F238E27FC236}">
                <a16:creationId xmlns:a16="http://schemas.microsoft.com/office/drawing/2014/main" id="{75C78166-909F-A244-B5B8-B5F02EE67ED7}"/>
              </a:ext>
            </a:extLst>
          </p:cNvPr>
          <p:cNvSpPr/>
          <p:nvPr/>
        </p:nvSpPr>
        <p:spPr>
          <a:xfrm>
            <a:off x="2070766" y="3164255"/>
            <a:ext cx="8544085" cy="3477875"/>
          </a:xfrm>
          <a:prstGeom prst="rect">
            <a:avLst/>
          </a:prstGeom>
          <a:solidFill>
            <a:srgbClr val="210140"/>
          </a:solidFill>
          <a:ln>
            <a:solidFill>
              <a:srgbClr val="210140"/>
            </a:solidFill>
          </a:ln>
        </p:spPr>
        <p:txBody>
          <a:bodyPr wrap="square">
            <a:spAutoFit/>
          </a:bodyPr>
          <a:lstStyle/>
          <a:p>
            <a:r>
              <a:rPr lang="es-ES" sz="1000" dirty="0">
                <a:solidFill>
                  <a:schemeClr val="bg1"/>
                </a:solidFill>
                <a:latin typeface="Consolas" panose="020B0609020204030204" pitchFamily="49" charset="0"/>
                <a:cs typeface="Consolas" panose="020B0609020204030204" pitchFamily="49" charset="0"/>
              </a:rPr>
              <a:t>&lt;</a:t>
            </a:r>
            <a:r>
              <a:rPr lang="es-ES" sz="1000" dirty="0" err="1">
                <a:solidFill>
                  <a:schemeClr val="bg1"/>
                </a:solidFill>
                <a:latin typeface="Consolas" panose="020B0609020204030204" pitchFamily="49" charset="0"/>
                <a:cs typeface="Consolas" panose="020B0609020204030204" pitchFamily="49" charset="0"/>
              </a:rPr>
              <a:t>ControlTemplate</a:t>
            </a:r>
            <a:r>
              <a:rPr lang="es-ES" sz="1000" dirty="0">
                <a:solidFill>
                  <a:schemeClr val="bg1"/>
                </a:solidFill>
                <a:latin typeface="Consolas" panose="020B0609020204030204" pitchFamily="49" charset="0"/>
                <a:cs typeface="Consolas" panose="020B0609020204030204" pitchFamily="49" charset="0"/>
              </a:rPr>
              <a:t>&gt;</a:t>
            </a:r>
          </a:p>
          <a:p>
            <a:r>
              <a:rPr lang="es-ES" sz="1000" dirty="0">
                <a:solidFill>
                  <a:schemeClr val="bg1"/>
                </a:solidFill>
                <a:latin typeface="Consolas" panose="020B0609020204030204" pitchFamily="49" charset="0"/>
                <a:cs typeface="Consolas" panose="020B0609020204030204" pitchFamily="49" charset="0"/>
              </a:rPr>
              <a:t>    &lt;</a:t>
            </a:r>
            <a:r>
              <a:rPr lang="es-ES" sz="1000" dirty="0" err="1">
                <a:solidFill>
                  <a:schemeClr val="bg1"/>
                </a:solidFill>
                <a:latin typeface="Consolas" panose="020B0609020204030204" pitchFamily="49" charset="0"/>
                <a:cs typeface="Consolas" panose="020B0609020204030204" pitchFamily="49" charset="0"/>
              </a:rPr>
              <a:t>Grid</a:t>
            </a:r>
            <a:r>
              <a:rPr lang="es-ES" sz="1000" dirty="0">
                <a:solidFill>
                  <a:schemeClr val="bg1"/>
                </a:solidFill>
                <a:latin typeface="Consolas" panose="020B0609020204030204" pitchFamily="49" charset="0"/>
                <a:cs typeface="Consolas" panose="020B0609020204030204" pitchFamily="49" charset="0"/>
              </a:rPr>
              <a:t>&gt;</a:t>
            </a:r>
          </a:p>
          <a:p>
            <a:r>
              <a:rPr lang="es-ES" sz="1000" dirty="0">
                <a:solidFill>
                  <a:schemeClr val="bg1"/>
                </a:solidFill>
                <a:latin typeface="Consolas" panose="020B0609020204030204" pitchFamily="49" charset="0"/>
                <a:cs typeface="Consolas" panose="020B0609020204030204" pitchFamily="49" charset="0"/>
              </a:rPr>
              <a:t>        &lt;</a:t>
            </a:r>
            <a:r>
              <a:rPr lang="es-ES" sz="1000" dirty="0" err="1">
                <a:solidFill>
                  <a:schemeClr val="bg1"/>
                </a:solidFill>
                <a:latin typeface="Consolas" panose="020B0609020204030204" pitchFamily="49" charset="0"/>
                <a:cs typeface="Consolas" panose="020B0609020204030204" pitchFamily="49" charset="0"/>
              </a:rPr>
              <a:t>Grid.ColumnDefinitions</a:t>
            </a:r>
            <a:r>
              <a:rPr lang="es-ES" sz="1000" dirty="0">
                <a:solidFill>
                  <a:schemeClr val="bg1"/>
                </a:solidFill>
                <a:latin typeface="Consolas" panose="020B0609020204030204" pitchFamily="49" charset="0"/>
                <a:cs typeface="Consolas" panose="020B0609020204030204" pitchFamily="49" charset="0"/>
              </a:rPr>
              <a:t>&gt;</a:t>
            </a:r>
          </a:p>
          <a:p>
            <a:r>
              <a:rPr lang="es-ES" sz="1000" dirty="0">
                <a:solidFill>
                  <a:schemeClr val="bg1"/>
                </a:solidFill>
                <a:latin typeface="Consolas" panose="020B0609020204030204" pitchFamily="49" charset="0"/>
                <a:cs typeface="Consolas" panose="020B0609020204030204" pitchFamily="49" charset="0"/>
              </a:rPr>
              <a:t>            &lt;</a:t>
            </a:r>
            <a:r>
              <a:rPr lang="es-ES" sz="1000" dirty="0" err="1">
                <a:solidFill>
                  <a:schemeClr val="bg1"/>
                </a:solidFill>
                <a:latin typeface="Consolas" panose="020B0609020204030204" pitchFamily="49" charset="0"/>
                <a:cs typeface="Consolas" panose="020B0609020204030204" pitchFamily="49" charset="0"/>
              </a:rPr>
              <a:t>ColumnDefinition</a:t>
            </a:r>
            <a:r>
              <a:rPr lang="es-ES" sz="1000" dirty="0">
                <a:solidFill>
                  <a:schemeClr val="bg1"/>
                </a:solidFill>
                <a:latin typeface="Consolas" panose="020B0609020204030204" pitchFamily="49" charset="0"/>
                <a:cs typeface="Consolas" panose="020B0609020204030204" pitchFamily="49" charset="0"/>
              </a:rPr>
              <a:t> </a:t>
            </a:r>
            <a:r>
              <a:rPr lang="es-ES" sz="1000" dirty="0" err="1">
                <a:solidFill>
                  <a:schemeClr val="bg1"/>
                </a:solidFill>
                <a:latin typeface="Consolas" panose="020B0609020204030204" pitchFamily="49" charset="0"/>
                <a:cs typeface="Consolas" panose="020B0609020204030204" pitchFamily="49" charset="0"/>
              </a:rPr>
              <a:t>Width</a:t>
            </a:r>
            <a:r>
              <a:rPr lang="es-ES" sz="1000" dirty="0">
                <a:solidFill>
                  <a:schemeClr val="bg1"/>
                </a:solidFill>
                <a:latin typeface="Consolas" panose="020B0609020204030204" pitchFamily="49" charset="0"/>
                <a:cs typeface="Consolas" panose="020B0609020204030204" pitchFamily="49" charset="0"/>
              </a:rPr>
              <a:t>="*"/&gt;</a:t>
            </a:r>
          </a:p>
          <a:p>
            <a:r>
              <a:rPr lang="es-ES" sz="1000" dirty="0">
                <a:solidFill>
                  <a:schemeClr val="bg1"/>
                </a:solidFill>
                <a:latin typeface="Consolas" panose="020B0609020204030204" pitchFamily="49" charset="0"/>
                <a:cs typeface="Consolas" panose="020B0609020204030204" pitchFamily="49" charset="0"/>
              </a:rPr>
              <a:t>            &lt;</a:t>
            </a:r>
            <a:r>
              <a:rPr lang="es-ES" sz="1000" dirty="0" err="1">
                <a:solidFill>
                  <a:schemeClr val="bg1"/>
                </a:solidFill>
                <a:latin typeface="Consolas" panose="020B0609020204030204" pitchFamily="49" charset="0"/>
                <a:cs typeface="Consolas" panose="020B0609020204030204" pitchFamily="49" charset="0"/>
              </a:rPr>
              <a:t>ColumnDefinition</a:t>
            </a:r>
            <a:r>
              <a:rPr lang="es-ES" sz="1000" dirty="0">
                <a:solidFill>
                  <a:schemeClr val="bg1"/>
                </a:solidFill>
                <a:latin typeface="Consolas" panose="020B0609020204030204" pitchFamily="49" charset="0"/>
                <a:cs typeface="Consolas" panose="020B0609020204030204" pitchFamily="49" charset="0"/>
              </a:rPr>
              <a:t> </a:t>
            </a:r>
            <a:r>
              <a:rPr lang="es-ES" sz="1000" dirty="0" err="1">
                <a:solidFill>
                  <a:schemeClr val="bg1"/>
                </a:solidFill>
                <a:latin typeface="Consolas" panose="020B0609020204030204" pitchFamily="49" charset="0"/>
                <a:cs typeface="Consolas" panose="020B0609020204030204" pitchFamily="49" charset="0"/>
              </a:rPr>
              <a:t>Width</a:t>
            </a:r>
            <a:r>
              <a:rPr lang="es-ES" sz="1000" dirty="0">
                <a:solidFill>
                  <a:schemeClr val="bg1"/>
                </a:solidFill>
                <a:latin typeface="Consolas" panose="020B0609020204030204" pitchFamily="49" charset="0"/>
                <a:cs typeface="Consolas" panose="020B0609020204030204" pitchFamily="49" charset="0"/>
              </a:rPr>
              <a:t>="Auto"/&gt;</a:t>
            </a:r>
          </a:p>
          <a:p>
            <a:r>
              <a:rPr lang="es-ES" sz="1000" dirty="0">
                <a:solidFill>
                  <a:schemeClr val="bg1"/>
                </a:solidFill>
                <a:latin typeface="Consolas" panose="020B0609020204030204" pitchFamily="49" charset="0"/>
                <a:cs typeface="Consolas" panose="020B0609020204030204" pitchFamily="49" charset="0"/>
              </a:rPr>
              <a:t>        &lt;/</a:t>
            </a:r>
            <a:r>
              <a:rPr lang="es-ES" sz="1000" dirty="0" err="1">
                <a:solidFill>
                  <a:schemeClr val="bg1"/>
                </a:solidFill>
                <a:latin typeface="Consolas" panose="020B0609020204030204" pitchFamily="49" charset="0"/>
                <a:cs typeface="Consolas" panose="020B0609020204030204" pitchFamily="49" charset="0"/>
              </a:rPr>
              <a:t>Grid.ColumnDefinitions</a:t>
            </a:r>
            <a:r>
              <a:rPr lang="es-ES" sz="1000" dirty="0">
                <a:solidFill>
                  <a:schemeClr val="bg1"/>
                </a:solidFill>
                <a:latin typeface="Consolas" panose="020B0609020204030204" pitchFamily="49" charset="0"/>
                <a:cs typeface="Consolas" panose="020B0609020204030204" pitchFamily="49" charset="0"/>
              </a:rPr>
              <a:t>&gt;</a:t>
            </a:r>
          </a:p>
          <a:p>
            <a:r>
              <a:rPr lang="es-ES" sz="1000" dirty="0">
                <a:solidFill>
                  <a:schemeClr val="bg1"/>
                </a:solidFill>
                <a:latin typeface="Consolas" panose="020B0609020204030204" pitchFamily="49" charset="0"/>
                <a:cs typeface="Consolas" panose="020B0609020204030204" pitchFamily="49" charset="0"/>
              </a:rPr>
              <a:t>        &lt;</a:t>
            </a:r>
            <a:r>
              <a:rPr lang="es-ES" sz="1000" dirty="0" err="1">
                <a:solidFill>
                  <a:schemeClr val="bg1"/>
                </a:solidFill>
                <a:latin typeface="Consolas" panose="020B0609020204030204" pitchFamily="49" charset="0"/>
                <a:cs typeface="Consolas" panose="020B0609020204030204" pitchFamily="49" charset="0"/>
              </a:rPr>
              <a:t>Rectangle</a:t>
            </a:r>
            <a:endParaRPr lang="es-ES" sz="1000" dirty="0">
              <a:solidFill>
                <a:schemeClr val="bg1"/>
              </a:solidFill>
              <a:latin typeface="Consolas" panose="020B0609020204030204" pitchFamily="49" charset="0"/>
              <a:cs typeface="Consolas" panose="020B0609020204030204" pitchFamily="49" charset="0"/>
            </a:endParaRPr>
          </a:p>
          <a:p>
            <a:r>
              <a:rPr lang="es-ES" sz="1000" dirty="0">
                <a:solidFill>
                  <a:schemeClr val="bg1"/>
                </a:solidFill>
                <a:latin typeface="Consolas" panose="020B0609020204030204" pitchFamily="49" charset="0"/>
                <a:cs typeface="Consolas" panose="020B0609020204030204" pitchFamily="49" charset="0"/>
              </a:rPr>
              <a:t>            </a:t>
            </a:r>
            <a:r>
              <a:rPr lang="es-ES" sz="1000" dirty="0" err="1">
                <a:solidFill>
                  <a:schemeClr val="bg1"/>
                </a:solidFill>
                <a:latin typeface="Consolas" panose="020B0609020204030204" pitchFamily="49" charset="0"/>
                <a:cs typeface="Consolas" panose="020B0609020204030204" pitchFamily="49" charset="0"/>
              </a:rPr>
              <a:t>x:Name</a:t>
            </a:r>
            <a:r>
              <a:rPr lang="es-ES" sz="1000" dirty="0">
                <a:solidFill>
                  <a:schemeClr val="bg1"/>
                </a:solidFill>
                <a:latin typeface="Consolas" panose="020B0609020204030204" pitchFamily="49" charset="0"/>
                <a:cs typeface="Consolas" panose="020B0609020204030204" pitchFamily="49" charset="0"/>
              </a:rPr>
              <a:t>="</a:t>
            </a:r>
            <a:r>
              <a:rPr lang="es-ES" sz="1000" dirty="0" err="1">
                <a:solidFill>
                  <a:schemeClr val="bg1"/>
                </a:solidFill>
                <a:latin typeface="Consolas" panose="020B0609020204030204" pitchFamily="49" charset="0"/>
                <a:cs typeface="Consolas" panose="020B0609020204030204" pitchFamily="49" charset="0"/>
              </a:rPr>
              <a:t>PART_Background</a:t>
            </a:r>
            <a:r>
              <a:rPr lang="es-ES" sz="1000" dirty="0">
                <a:solidFill>
                  <a:schemeClr val="bg1"/>
                </a:solidFill>
                <a:latin typeface="Consolas" panose="020B0609020204030204" pitchFamily="49" charset="0"/>
                <a:cs typeface="Consolas" panose="020B0609020204030204" pitchFamily="49" charset="0"/>
              </a:rPr>
              <a:t>"</a:t>
            </a:r>
          </a:p>
          <a:p>
            <a:r>
              <a:rPr lang="es-ES" sz="1000" dirty="0">
                <a:solidFill>
                  <a:schemeClr val="bg1"/>
                </a:solidFill>
                <a:latin typeface="Consolas" panose="020B0609020204030204" pitchFamily="49" charset="0"/>
                <a:cs typeface="Consolas" panose="020B0609020204030204" pitchFamily="49" charset="0"/>
              </a:rPr>
              <a:t>            </a:t>
            </a:r>
            <a:r>
              <a:rPr lang="es-ES" sz="1000" dirty="0" err="1">
                <a:solidFill>
                  <a:schemeClr val="bg1"/>
                </a:solidFill>
                <a:latin typeface="Consolas" panose="020B0609020204030204" pitchFamily="49" charset="0"/>
                <a:cs typeface="Consolas" panose="020B0609020204030204" pitchFamily="49" charset="0"/>
              </a:rPr>
              <a:t>Stroke</a:t>
            </a:r>
            <a:r>
              <a:rPr lang="es-ES" sz="1000" dirty="0">
                <a:solidFill>
                  <a:schemeClr val="bg1"/>
                </a:solidFill>
                <a:latin typeface="Consolas" panose="020B0609020204030204" pitchFamily="49" charset="0"/>
                <a:cs typeface="Consolas" panose="020B0609020204030204" pitchFamily="49" charset="0"/>
              </a:rPr>
              <a:t>="{</a:t>
            </a:r>
            <a:r>
              <a:rPr lang="es-ES" sz="1000" dirty="0" err="1">
                <a:solidFill>
                  <a:schemeClr val="bg1"/>
                </a:solidFill>
                <a:latin typeface="Consolas" panose="020B0609020204030204" pitchFamily="49" charset="0"/>
                <a:cs typeface="Consolas" panose="020B0609020204030204" pitchFamily="49" charset="0"/>
              </a:rPr>
              <a:t>TemplateBinding</a:t>
            </a:r>
            <a:r>
              <a:rPr lang="es-ES" sz="1000" dirty="0">
                <a:solidFill>
                  <a:schemeClr val="bg1"/>
                </a:solidFill>
                <a:latin typeface="Consolas" panose="020B0609020204030204" pitchFamily="49" charset="0"/>
                <a:cs typeface="Consolas" panose="020B0609020204030204" pitchFamily="49" charset="0"/>
              </a:rPr>
              <a:t> Color}"/&gt;</a:t>
            </a:r>
          </a:p>
          <a:p>
            <a:r>
              <a:rPr lang="es-ES" sz="1000" dirty="0">
                <a:solidFill>
                  <a:schemeClr val="bg1"/>
                </a:solidFill>
                <a:latin typeface="Consolas" panose="020B0609020204030204" pitchFamily="49" charset="0"/>
                <a:cs typeface="Consolas" panose="020B0609020204030204" pitchFamily="49" charset="0"/>
              </a:rPr>
              <a:t>        &lt;</a:t>
            </a:r>
            <a:r>
              <a:rPr lang="es-ES" sz="1000" dirty="0" err="1">
                <a:solidFill>
                  <a:schemeClr val="bg1"/>
                </a:solidFill>
                <a:latin typeface="Consolas" panose="020B0609020204030204" pitchFamily="49" charset="0"/>
                <a:cs typeface="Consolas" panose="020B0609020204030204" pitchFamily="49" charset="0"/>
              </a:rPr>
              <a:t>Path</a:t>
            </a:r>
            <a:endParaRPr lang="es-ES" sz="1000" dirty="0">
              <a:solidFill>
                <a:schemeClr val="bg1"/>
              </a:solidFill>
              <a:latin typeface="Consolas" panose="020B0609020204030204" pitchFamily="49" charset="0"/>
              <a:cs typeface="Consolas" panose="020B0609020204030204" pitchFamily="49" charset="0"/>
            </a:endParaRPr>
          </a:p>
          <a:p>
            <a:r>
              <a:rPr lang="es-ES" sz="1000" dirty="0">
                <a:solidFill>
                  <a:schemeClr val="bg1"/>
                </a:solidFill>
                <a:latin typeface="Consolas" panose="020B0609020204030204" pitchFamily="49" charset="0"/>
                <a:cs typeface="Consolas" panose="020B0609020204030204" pitchFamily="49" charset="0"/>
              </a:rPr>
              <a:t>            </a:t>
            </a:r>
            <a:r>
              <a:rPr lang="es-ES" sz="1000" dirty="0" err="1">
                <a:solidFill>
                  <a:schemeClr val="bg1"/>
                </a:solidFill>
                <a:latin typeface="Consolas" panose="020B0609020204030204" pitchFamily="49" charset="0"/>
                <a:cs typeface="Consolas" panose="020B0609020204030204" pitchFamily="49" charset="0"/>
              </a:rPr>
              <a:t>x:Name</a:t>
            </a:r>
            <a:r>
              <a:rPr lang="es-ES" sz="1000" dirty="0">
                <a:solidFill>
                  <a:schemeClr val="bg1"/>
                </a:solidFill>
                <a:latin typeface="Consolas" panose="020B0609020204030204" pitchFamily="49" charset="0"/>
                <a:cs typeface="Consolas" panose="020B0609020204030204" pitchFamily="49" charset="0"/>
              </a:rPr>
              <a:t>="</a:t>
            </a:r>
            <a:r>
              <a:rPr lang="es-ES" sz="1000" dirty="0" err="1">
                <a:solidFill>
                  <a:schemeClr val="bg1"/>
                </a:solidFill>
                <a:latin typeface="Consolas" panose="020B0609020204030204" pitchFamily="49" charset="0"/>
                <a:cs typeface="Consolas" panose="020B0609020204030204" pitchFamily="49" charset="0"/>
              </a:rPr>
              <a:t>PART_Glyph</a:t>
            </a:r>
            <a:r>
              <a:rPr lang="es-ES" sz="1000" dirty="0">
                <a:solidFill>
                  <a:schemeClr val="bg1"/>
                </a:solidFill>
                <a:latin typeface="Consolas" panose="020B0609020204030204" pitchFamily="49" charset="0"/>
                <a:cs typeface="Consolas" panose="020B0609020204030204" pitchFamily="49" charset="0"/>
              </a:rPr>
              <a:t>"</a:t>
            </a:r>
          </a:p>
          <a:p>
            <a:r>
              <a:rPr lang="es-ES" sz="1000" dirty="0">
                <a:solidFill>
                  <a:schemeClr val="bg1"/>
                </a:solidFill>
                <a:latin typeface="Consolas" panose="020B0609020204030204" pitchFamily="49" charset="0"/>
                <a:cs typeface="Consolas" panose="020B0609020204030204" pitchFamily="49" charset="0"/>
              </a:rPr>
              <a:t>            Data="M30.561941,0L31.997,1.393004 10.467954,23.597999 0,15.350999 1.2379759,13.780992 10.287961,20.909952z"</a:t>
            </a:r>
          </a:p>
          <a:p>
            <a:r>
              <a:rPr lang="es-ES" sz="1000" dirty="0">
                <a:solidFill>
                  <a:schemeClr val="bg1"/>
                </a:solidFill>
                <a:latin typeface="Consolas" panose="020B0609020204030204" pitchFamily="49" charset="0"/>
                <a:cs typeface="Consolas" panose="020B0609020204030204" pitchFamily="49" charset="0"/>
              </a:rPr>
              <a:t>            </a:t>
            </a:r>
            <a:r>
              <a:rPr lang="es-ES" sz="1000" dirty="0" err="1">
                <a:solidFill>
                  <a:schemeClr val="bg1"/>
                </a:solidFill>
                <a:latin typeface="Consolas" panose="020B0609020204030204" pitchFamily="49" charset="0"/>
                <a:cs typeface="Consolas" panose="020B0609020204030204" pitchFamily="49" charset="0"/>
              </a:rPr>
              <a:t>Stroke</a:t>
            </a:r>
            <a:r>
              <a:rPr lang="es-ES" sz="1000" dirty="0">
                <a:solidFill>
                  <a:schemeClr val="bg1"/>
                </a:solidFill>
                <a:latin typeface="Consolas" panose="020B0609020204030204" pitchFamily="49" charset="0"/>
                <a:cs typeface="Consolas" panose="020B0609020204030204" pitchFamily="49" charset="0"/>
              </a:rPr>
              <a:t>="White"/&gt;</a:t>
            </a:r>
          </a:p>
          <a:p>
            <a:r>
              <a:rPr lang="es-ES" sz="1000" dirty="0">
                <a:solidFill>
                  <a:schemeClr val="bg1"/>
                </a:solidFill>
                <a:latin typeface="Consolas" panose="020B0609020204030204" pitchFamily="49" charset="0"/>
                <a:cs typeface="Consolas" panose="020B0609020204030204" pitchFamily="49" charset="0"/>
              </a:rPr>
              <a:t>        &lt;</a:t>
            </a:r>
            <a:r>
              <a:rPr lang="es-ES" sz="1000" dirty="0" err="1">
                <a:solidFill>
                  <a:schemeClr val="bg1"/>
                </a:solidFill>
                <a:latin typeface="Consolas" panose="020B0609020204030204" pitchFamily="49" charset="0"/>
                <a:cs typeface="Consolas" panose="020B0609020204030204" pitchFamily="49" charset="0"/>
              </a:rPr>
              <a:t>ContentPresenter</a:t>
            </a:r>
            <a:endParaRPr lang="es-ES" sz="1000" dirty="0">
              <a:solidFill>
                <a:schemeClr val="bg1"/>
              </a:solidFill>
              <a:latin typeface="Consolas" panose="020B0609020204030204" pitchFamily="49" charset="0"/>
              <a:cs typeface="Consolas" panose="020B0609020204030204" pitchFamily="49" charset="0"/>
            </a:endParaRPr>
          </a:p>
          <a:p>
            <a:r>
              <a:rPr lang="es-ES" sz="1000" dirty="0">
                <a:solidFill>
                  <a:schemeClr val="bg1"/>
                </a:solidFill>
                <a:latin typeface="Consolas" panose="020B0609020204030204" pitchFamily="49" charset="0"/>
                <a:cs typeface="Consolas" panose="020B0609020204030204" pitchFamily="49" charset="0"/>
              </a:rPr>
              <a:t>            </a:t>
            </a:r>
            <a:r>
              <a:rPr lang="es-ES" sz="1000" dirty="0" err="1">
                <a:solidFill>
                  <a:schemeClr val="bg1"/>
                </a:solidFill>
                <a:latin typeface="Consolas" panose="020B0609020204030204" pitchFamily="49" charset="0"/>
                <a:cs typeface="Consolas" panose="020B0609020204030204" pitchFamily="49" charset="0"/>
              </a:rPr>
              <a:t>x:Name</a:t>
            </a:r>
            <a:r>
              <a:rPr lang="es-ES" sz="1000" dirty="0">
                <a:solidFill>
                  <a:schemeClr val="bg1"/>
                </a:solidFill>
                <a:latin typeface="Consolas" panose="020B0609020204030204" pitchFamily="49" charset="0"/>
                <a:cs typeface="Consolas" panose="020B0609020204030204" pitchFamily="49" charset="0"/>
              </a:rPr>
              <a:t>="</a:t>
            </a:r>
            <a:r>
              <a:rPr lang="es-ES" sz="1000" dirty="0" err="1">
                <a:solidFill>
                  <a:schemeClr val="bg1"/>
                </a:solidFill>
                <a:latin typeface="Consolas" panose="020B0609020204030204" pitchFamily="49" charset="0"/>
                <a:cs typeface="Consolas" panose="020B0609020204030204" pitchFamily="49" charset="0"/>
              </a:rPr>
              <a:t>PART_Content</a:t>
            </a:r>
            <a:r>
              <a:rPr lang="es-ES" sz="1000" dirty="0">
                <a:solidFill>
                  <a:schemeClr val="bg1"/>
                </a:solidFill>
                <a:latin typeface="Consolas" panose="020B0609020204030204" pitchFamily="49" charset="0"/>
                <a:cs typeface="Consolas" panose="020B0609020204030204" pitchFamily="49" charset="0"/>
              </a:rPr>
              <a:t>"</a:t>
            </a:r>
          </a:p>
          <a:p>
            <a:r>
              <a:rPr lang="es-ES" sz="1000" dirty="0">
                <a:solidFill>
                  <a:schemeClr val="bg1"/>
                </a:solidFill>
                <a:latin typeface="Consolas" panose="020B0609020204030204" pitchFamily="49" charset="0"/>
                <a:cs typeface="Consolas" panose="020B0609020204030204" pitchFamily="49" charset="0"/>
              </a:rPr>
              <a:t>            Content="{</a:t>
            </a:r>
            <a:r>
              <a:rPr lang="es-ES" sz="1000" dirty="0" err="1">
                <a:solidFill>
                  <a:schemeClr val="bg1"/>
                </a:solidFill>
                <a:latin typeface="Consolas" panose="020B0609020204030204" pitchFamily="49" charset="0"/>
                <a:cs typeface="Consolas" panose="020B0609020204030204" pitchFamily="49" charset="0"/>
              </a:rPr>
              <a:t>TemplateBinding</a:t>
            </a:r>
            <a:r>
              <a:rPr lang="es-ES" sz="1000" dirty="0">
                <a:solidFill>
                  <a:schemeClr val="bg1"/>
                </a:solidFill>
                <a:latin typeface="Consolas" panose="020B0609020204030204" pitchFamily="49" charset="0"/>
                <a:cs typeface="Consolas" panose="020B0609020204030204" pitchFamily="49" charset="0"/>
              </a:rPr>
              <a:t> Content}"</a:t>
            </a:r>
          </a:p>
          <a:p>
            <a:r>
              <a:rPr lang="es-ES" sz="1000" dirty="0">
                <a:solidFill>
                  <a:schemeClr val="bg1"/>
                </a:solidFill>
                <a:latin typeface="Consolas" panose="020B0609020204030204" pitchFamily="49" charset="0"/>
                <a:cs typeface="Consolas" panose="020B0609020204030204" pitchFamily="49" charset="0"/>
              </a:rPr>
              <a:t>            </a:t>
            </a:r>
            <a:r>
              <a:rPr lang="es-ES" sz="1000" dirty="0" err="1">
                <a:solidFill>
                  <a:schemeClr val="bg1"/>
                </a:solidFill>
                <a:latin typeface="Consolas" panose="020B0609020204030204" pitchFamily="49" charset="0"/>
                <a:cs typeface="Consolas" panose="020B0609020204030204" pitchFamily="49" charset="0"/>
              </a:rPr>
              <a:t>Grid.Column</a:t>
            </a:r>
            <a:r>
              <a:rPr lang="es-ES" sz="1000" dirty="0">
                <a:solidFill>
                  <a:schemeClr val="bg1"/>
                </a:solidFill>
                <a:latin typeface="Consolas" panose="020B0609020204030204" pitchFamily="49" charset="0"/>
                <a:cs typeface="Consolas" panose="020B0609020204030204" pitchFamily="49" charset="0"/>
              </a:rPr>
              <a:t>="1"</a:t>
            </a:r>
          </a:p>
          <a:p>
            <a:r>
              <a:rPr lang="es-ES" sz="1000" dirty="0">
                <a:solidFill>
                  <a:schemeClr val="bg1"/>
                </a:solidFill>
                <a:latin typeface="Consolas" panose="020B0609020204030204" pitchFamily="49" charset="0"/>
                <a:cs typeface="Consolas" panose="020B0609020204030204" pitchFamily="49" charset="0"/>
              </a:rPr>
              <a:t>            </a:t>
            </a:r>
            <a:r>
              <a:rPr lang="es-ES" sz="1000" dirty="0" err="1">
                <a:solidFill>
                  <a:schemeClr val="bg1"/>
                </a:solidFill>
                <a:latin typeface="Consolas" panose="020B0609020204030204" pitchFamily="49" charset="0"/>
                <a:cs typeface="Consolas" panose="020B0609020204030204" pitchFamily="49" charset="0"/>
              </a:rPr>
              <a:t>HorizontalOptions</a:t>
            </a:r>
            <a:r>
              <a:rPr lang="es-ES" sz="1000" dirty="0">
                <a:solidFill>
                  <a:schemeClr val="bg1"/>
                </a:solidFill>
                <a:latin typeface="Consolas" panose="020B0609020204030204" pitchFamily="49" charset="0"/>
                <a:cs typeface="Consolas" panose="020B0609020204030204" pitchFamily="49" charset="0"/>
              </a:rPr>
              <a:t>="Center"</a:t>
            </a:r>
          </a:p>
          <a:p>
            <a:r>
              <a:rPr lang="es-ES" sz="1000" dirty="0">
                <a:solidFill>
                  <a:schemeClr val="bg1"/>
                </a:solidFill>
                <a:latin typeface="Consolas" panose="020B0609020204030204" pitchFamily="49" charset="0"/>
                <a:cs typeface="Consolas" panose="020B0609020204030204" pitchFamily="49" charset="0"/>
              </a:rPr>
              <a:t>            </a:t>
            </a:r>
            <a:r>
              <a:rPr lang="es-ES" sz="1000" dirty="0" err="1">
                <a:solidFill>
                  <a:schemeClr val="bg1"/>
                </a:solidFill>
                <a:latin typeface="Consolas" panose="020B0609020204030204" pitchFamily="49" charset="0"/>
                <a:cs typeface="Consolas" panose="020B0609020204030204" pitchFamily="49" charset="0"/>
              </a:rPr>
              <a:t>VerticalOptions</a:t>
            </a:r>
            <a:r>
              <a:rPr lang="es-ES" sz="1000" dirty="0">
                <a:solidFill>
                  <a:schemeClr val="bg1"/>
                </a:solidFill>
                <a:latin typeface="Consolas" panose="020B0609020204030204" pitchFamily="49" charset="0"/>
                <a:cs typeface="Consolas" panose="020B0609020204030204" pitchFamily="49" charset="0"/>
              </a:rPr>
              <a:t>="Center"/&gt;</a:t>
            </a:r>
          </a:p>
          <a:p>
            <a:r>
              <a:rPr lang="es-ES" sz="1000" dirty="0">
                <a:solidFill>
                  <a:schemeClr val="bg1"/>
                </a:solidFill>
                <a:latin typeface="Consolas" panose="020B0609020204030204" pitchFamily="49" charset="0"/>
                <a:cs typeface="Consolas" panose="020B0609020204030204" pitchFamily="49" charset="0"/>
              </a:rPr>
              <a:t>    &lt;/</a:t>
            </a:r>
            <a:r>
              <a:rPr lang="es-ES" sz="1000" dirty="0" err="1">
                <a:solidFill>
                  <a:schemeClr val="bg1"/>
                </a:solidFill>
                <a:latin typeface="Consolas" panose="020B0609020204030204" pitchFamily="49" charset="0"/>
                <a:cs typeface="Consolas" panose="020B0609020204030204" pitchFamily="49" charset="0"/>
              </a:rPr>
              <a:t>Grid</a:t>
            </a:r>
            <a:r>
              <a:rPr lang="es-ES" sz="1000" dirty="0">
                <a:solidFill>
                  <a:schemeClr val="bg1"/>
                </a:solidFill>
                <a:latin typeface="Consolas" panose="020B0609020204030204" pitchFamily="49" charset="0"/>
                <a:cs typeface="Consolas" panose="020B0609020204030204" pitchFamily="49" charset="0"/>
              </a:rPr>
              <a:t>&gt;</a:t>
            </a:r>
          </a:p>
          <a:p>
            <a:r>
              <a:rPr lang="es-ES" sz="1000" dirty="0">
                <a:solidFill>
                  <a:schemeClr val="bg1"/>
                </a:solidFill>
                <a:latin typeface="Consolas" panose="020B0609020204030204" pitchFamily="49" charset="0"/>
                <a:cs typeface="Consolas" panose="020B0609020204030204" pitchFamily="49" charset="0"/>
              </a:rPr>
              <a:t>&lt;/</a:t>
            </a:r>
            <a:r>
              <a:rPr lang="es-ES" sz="1000" dirty="0" err="1">
                <a:solidFill>
                  <a:schemeClr val="bg1"/>
                </a:solidFill>
                <a:latin typeface="Consolas" panose="020B0609020204030204" pitchFamily="49" charset="0"/>
                <a:cs typeface="Consolas" panose="020B0609020204030204" pitchFamily="49" charset="0"/>
              </a:rPr>
              <a:t>ControlTemplate</a:t>
            </a:r>
            <a:r>
              <a:rPr lang="es-ES" sz="1000" dirty="0">
                <a:solidFill>
                  <a:schemeClr val="bg1"/>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2296019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Many</a:t>
            </a:r>
            <a:r>
              <a:rPr lang="es-ES" dirty="0"/>
              <a:t> </a:t>
            </a:r>
            <a:r>
              <a:rPr lang="es-ES" dirty="0" err="1"/>
              <a:t>possibilities</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700" dirty="0"/>
              <a:t>With APIs like Brushes and Shapes we can draw and </a:t>
            </a:r>
            <a:r>
              <a:rPr lang="en-US" sz="2700" i="1" dirty="0"/>
              <a:t>“paint” </a:t>
            </a:r>
            <a:r>
              <a:rPr lang="en-US" sz="2700" dirty="0"/>
              <a:t>practically whatever we need.</a:t>
            </a:r>
          </a:p>
          <a:p>
            <a:endParaRPr lang="en-US" sz="2700" dirty="0"/>
          </a:p>
          <a:p>
            <a:r>
              <a:rPr lang="en-US" sz="2700" i="1" dirty="0"/>
              <a:t>Think a little, how would you compose a Slider? It is a line, with an ellipse that we can move.</a:t>
            </a:r>
          </a:p>
          <a:p>
            <a:r>
              <a:rPr lang="en-US" sz="2700" i="1" dirty="0"/>
              <a:t>And a </a:t>
            </a:r>
            <a:r>
              <a:rPr lang="en-US" sz="2700" i="1" dirty="0" err="1"/>
              <a:t>CheckBox</a:t>
            </a:r>
            <a:r>
              <a:rPr lang="en-US" sz="2700" i="1" dirty="0"/>
              <a:t>? At the end is a rectangle to draw the background along with a markup indicator.</a:t>
            </a:r>
            <a:endParaRPr lang="es-ES" sz="2200" i="1" dirty="0"/>
          </a:p>
        </p:txBody>
      </p:sp>
    </p:spTree>
    <p:extLst>
      <p:ext uri="{BB962C8B-B14F-4D97-AF65-F5344CB8AC3E}">
        <p14:creationId xmlns:p14="http://schemas.microsoft.com/office/powerpoint/2010/main" val="2215662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Templated</a:t>
            </a:r>
            <a:r>
              <a:rPr lang="es-ES" dirty="0"/>
              <a:t> Control</a:t>
            </a:r>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700" dirty="0"/>
              <a:t>The element called </a:t>
            </a:r>
            <a:r>
              <a:rPr lang="en-US" sz="2700" b="1" dirty="0" err="1"/>
              <a:t>ContentPresenter</a:t>
            </a:r>
            <a:r>
              <a:rPr lang="en-US" sz="2700" dirty="0"/>
              <a:t>, often used within control templates, is an element that allows to insert content at runtime.</a:t>
            </a:r>
          </a:p>
          <a:p>
            <a:endParaRPr lang="en-US" sz="2700" dirty="0"/>
          </a:p>
          <a:p>
            <a:r>
              <a:rPr lang="en-US" sz="2700" dirty="0"/>
              <a:t>The </a:t>
            </a:r>
            <a:r>
              <a:rPr lang="en-US" sz="2700" b="1" dirty="0" err="1"/>
              <a:t>TemplateBinding</a:t>
            </a:r>
            <a:r>
              <a:rPr lang="en-US" sz="2700" dirty="0"/>
              <a:t> markup extension, on the other hand, binds a property of an element that is in a </a:t>
            </a:r>
            <a:r>
              <a:rPr lang="en-US" sz="2700" dirty="0" err="1"/>
              <a:t>ControlTemplate</a:t>
            </a:r>
            <a:r>
              <a:rPr lang="en-US" sz="2700" dirty="0"/>
              <a:t> class to a public property defined by the custom control.</a:t>
            </a:r>
            <a:endParaRPr lang="es-ES" sz="2700" dirty="0"/>
          </a:p>
        </p:txBody>
      </p:sp>
    </p:spTree>
    <p:extLst>
      <p:ext uri="{BB962C8B-B14F-4D97-AF65-F5344CB8AC3E}">
        <p14:creationId xmlns:p14="http://schemas.microsoft.com/office/powerpoint/2010/main" val="535641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Templated</a:t>
            </a:r>
            <a:r>
              <a:rPr lang="es-ES" dirty="0"/>
              <a:t> Control</a:t>
            </a:r>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a:xfrm>
            <a:off x="2070766" y="2506134"/>
            <a:ext cx="9282692" cy="2099320"/>
          </a:xfrm>
        </p:spPr>
        <p:txBody>
          <a:bodyPr>
            <a:normAutofit/>
          </a:bodyPr>
          <a:lstStyle/>
          <a:p>
            <a:r>
              <a:rPr lang="en-US" sz="2700" dirty="0"/>
              <a:t>After a control template has been instantiated, the </a:t>
            </a:r>
            <a:r>
              <a:rPr lang="en-US" sz="2700" b="1" dirty="0" err="1"/>
              <a:t>OnApplyTemplate</a:t>
            </a:r>
            <a:r>
              <a:rPr lang="en-US" sz="2700" dirty="0"/>
              <a:t> method is invoked. In this method we can use the </a:t>
            </a:r>
            <a:r>
              <a:rPr lang="en-US" sz="2700" b="1" dirty="0" err="1"/>
              <a:t>GetTemplateChild</a:t>
            </a:r>
            <a:r>
              <a:rPr lang="en-US" sz="2700" dirty="0"/>
              <a:t> method to access the views that compose the control.</a:t>
            </a:r>
            <a:endParaRPr lang="es-ES" sz="2700" dirty="0"/>
          </a:p>
        </p:txBody>
      </p:sp>
    </p:spTree>
    <p:extLst>
      <p:ext uri="{BB962C8B-B14F-4D97-AF65-F5344CB8AC3E}">
        <p14:creationId xmlns:p14="http://schemas.microsoft.com/office/powerpoint/2010/main" val="568410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Rememer</a:t>
            </a:r>
            <a:r>
              <a:rPr lang="es-ES" dirty="0"/>
              <a:t> </a:t>
            </a:r>
            <a:r>
              <a:rPr lang="es-ES" dirty="0" err="1"/>
              <a:t>to</a:t>
            </a:r>
            <a:r>
              <a:rPr lang="es-ES" dirty="0"/>
              <a:t> </a:t>
            </a:r>
            <a:r>
              <a:rPr lang="es-ES" dirty="0" err="1"/>
              <a:t>consider</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lnSpcReduction="10000"/>
          </a:bodyPr>
          <a:lstStyle/>
          <a:p>
            <a:r>
              <a:rPr lang="en-US" sz="2700" dirty="0"/>
              <a:t>For the best possible performance:</a:t>
            </a:r>
          </a:p>
          <a:p>
            <a:pPr marL="514350" indent="-514350">
              <a:buFont typeface="+mj-lt"/>
              <a:buAutoNum type="arabicPeriod"/>
            </a:pPr>
            <a:r>
              <a:rPr lang="en-US" sz="2700" dirty="0"/>
              <a:t>Control template elements are typically accessed for generic operations related to assigning sizes, positions, or basic properties such as colors. Use base elements. This way, if the template is modified it has no impact.</a:t>
            </a:r>
          </a:p>
          <a:p>
            <a:pPr marL="514350" indent="-514350">
              <a:buFont typeface="+mj-lt"/>
              <a:buAutoNum type="arabicPeriod"/>
            </a:pPr>
            <a:r>
              <a:rPr lang="en-US" sz="2700" dirty="0"/>
              <a:t>Do not access elements of the template if you are not going to use them.</a:t>
            </a:r>
          </a:p>
          <a:p>
            <a:pPr marL="514350" indent="-514350">
              <a:buFont typeface="+mj-lt"/>
              <a:buAutoNum type="arabicPeriod"/>
            </a:pPr>
            <a:r>
              <a:rPr lang="en-US" sz="2700" dirty="0"/>
              <a:t>Create controls that implement </a:t>
            </a:r>
            <a:r>
              <a:rPr lang="en-US" sz="2700" dirty="0" err="1"/>
              <a:t>IDisposable</a:t>
            </a:r>
            <a:r>
              <a:rPr lang="en-US" sz="2700" dirty="0"/>
              <a:t> and remember to free up resources.</a:t>
            </a:r>
            <a:endParaRPr lang="es-ES" sz="2700" dirty="0"/>
          </a:p>
        </p:txBody>
      </p:sp>
    </p:spTree>
    <p:extLst>
      <p:ext uri="{BB962C8B-B14F-4D97-AF65-F5344CB8AC3E}">
        <p14:creationId xmlns:p14="http://schemas.microsoft.com/office/powerpoint/2010/main" val="13942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63810" y="1189495"/>
            <a:ext cx="6461271" cy="2646878"/>
          </a:xfrm>
        </p:spPr>
        <p:txBody>
          <a:bodyPr/>
          <a:lstStyle/>
          <a:p>
            <a:r>
              <a:rPr lang="es-ES" sz="4000" dirty="0"/>
              <a:t>Software </a:t>
            </a:r>
            <a:r>
              <a:rPr lang="es-ES" sz="4000" dirty="0" err="1"/>
              <a:t>Engineer</a:t>
            </a:r>
            <a:r>
              <a:rPr lang="es-ES" sz="4000" dirty="0"/>
              <a:t> at Microsoft</a:t>
            </a:r>
          </a:p>
          <a:p>
            <a:endParaRPr lang="es-ES" sz="4000" dirty="0"/>
          </a:p>
          <a:p>
            <a:r>
              <a:rPr lang="es-ES" sz="4000" dirty="0"/>
              <a:t>.NET MAUI </a:t>
            </a:r>
            <a:r>
              <a:rPr lang="es-ES" sz="4000" dirty="0" err="1"/>
              <a:t>Team</a:t>
            </a:r>
            <a:endParaRPr lang="es-ES" sz="4000" dirty="0"/>
          </a:p>
        </p:txBody>
      </p:sp>
      <p:sp>
        <p:nvSpPr>
          <p:cNvPr id="3" name="Title 2"/>
          <p:cNvSpPr>
            <a:spLocks noGrp="1"/>
          </p:cNvSpPr>
          <p:nvPr>
            <p:ph type="title"/>
          </p:nvPr>
        </p:nvSpPr>
        <p:spPr/>
        <p:txBody>
          <a:bodyPr/>
          <a:lstStyle/>
          <a:p>
            <a:r>
              <a:rPr lang="es-ES" dirty="0"/>
              <a:t>Javier Suárez Ruiz</a:t>
            </a:r>
          </a:p>
        </p:txBody>
      </p:sp>
      <p:sp>
        <p:nvSpPr>
          <p:cNvPr id="6" name="Text Placeholder 4"/>
          <p:cNvSpPr>
            <a:spLocks noGrp="1"/>
          </p:cNvSpPr>
          <p:nvPr/>
        </p:nvSpPr>
        <p:spPr>
          <a:xfrm>
            <a:off x="5463810" y="4377014"/>
            <a:ext cx="6175015" cy="1383541"/>
          </a:xfrm>
          <a:prstGeom prst="rect">
            <a:avLst/>
          </a:prstGeom>
        </p:spPr>
        <p:txBody>
          <a:bodyPr vert="horz" lIns="119507" tIns="0" rIns="119507" bIns="59755" rtlCol="0">
            <a:normAutofit fontScale="70000" lnSpcReduction="20000"/>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bg2"/>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73423" indent="-373423">
              <a:buFont typeface="Arial" panose="020B0604020202020204" pitchFamily="34" charset="0"/>
              <a:buChar char="•"/>
            </a:pPr>
            <a:r>
              <a:rPr lang="en-US" sz="3600" dirty="0">
                <a:solidFill>
                  <a:schemeClr val="bg2">
                    <a:lumMod val="25000"/>
                  </a:schemeClr>
                </a:solidFill>
              </a:rPr>
              <a:t>Blog: </a:t>
            </a:r>
            <a:r>
              <a:rPr lang="en-US" sz="3600" dirty="0">
                <a:solidFill>
                  <a:schemeClr val="bg2">
                    <a:lumMod val="25000"/>
                  </a:schemeClr>
                </a:solidFill>
                <a:hlinkClick r:id="rId3"/>
              </a:rPr>
              <a:t>http://geeks.ms/blogs/jsuarez</a:t>
            </a:r>
            <a:endParaRPr lang="en-US" sz="3600" dirty="0">
              <a:solidFill>
                <a:schemeClr val="bg2">
                  <a:lumMod val="25000"/>
                </a:schemeClr>
              </a:solidFill>
            </a:endParaRPr>
          </a:p>
          <a:p>
            <a:pPr marL="373423" indent="-373423">
              <a:buFont typeface="Arial" panose="020B0604020202020204" pitchFamily="34" charset="0"/>
              <a:buChar char="•"/>
            </a:pPr>
            <a:r>
              <a:rPr lang="en-US" sz="3600" dirty="0">
                <a:solidFill>
                  <a:schemeClr val="bg2">
                    <a:lumMod val="25000"/>
                  </a:schemeClr>
                </a:solidFill>
              </a:rPr>
              <a:t>Email: </a:t>
            </a:r>
            <a:r>
              <a:rPr lang="en-US" sz="3600" dirty="0">
                <a:solidFill>
                  <a:schemeClr val="bg2">
                    <a:lumMod val="25000"/>
                  </a:schemeClr>
                </a:solidFill>
                <a:hlinkClick r:id="rId4"/>
              </a:rPr>
              <a:t>javiersuarezruiz@hotmail.com</a:t>
            </a:r>
            <a:endParaRPr lang="en-US" sz="3600" dirty="0">
              <a:solidFill>
                <a:schemeClr val="bg2">
                  <a:lumMod val="25000"/>
                </a:schemeClr>
              </a:solidFill>
            </a:endParaRPr>
          </a:p>
          <a:p>
            <a:pPr marL="373423" indent="-373423">
              <a:buFont typeface="Arial" panose="020B0604020202020204" pitchFamily="34" charset="0"/>
              <a:buChar char="•"/>
            </a:pPr>
            <a:r>
              <a:rPr lang="en-US" sz="3600" dirty="0">
                <a:solidFill>
                  <a:schemeClr val="bg2">
                    <a:lumMod val="25000"/>
                  </a:schemeClr>
                </a:solidFill>
              </a:rPr>
              <a:t>Twitter: @</a:t>
            </a:r>
            <a:r>
              <a:rPr lang="en-US" sz="3600" dirty="0" err="1">
                <a:solidFill>
                  <a:schemeClr val="bg2">
                    <a:lumMod val="25000"/>
                  </a:schemeClr>
                </a:solidFill>
              </a:rPr>
              <a:t>jsuarezruiz</a:t>
            </a:r>
            <a:endParaRPr lang="en-US" sz="3600" dirty="0">
              <a:solidFill>
                <a:schemeClr val="bg2">
                  <a:lumMod val="25000"/>
                </a:schemeClr>
              </a:solidFill>
            </a:endParaRPr>
          </a:p>
          <a:p>
            <a:endParaRPr lang="en-US" sz="1961" dirty="0">
              <a:solidFill>
                <a:schemeClr val="accent1"/>
              </a:solidFill>
            </a:endParaRPr>
          </a:p>
        </p:txBody>
      </p:sp>
      <p:pic>
        <p:nvPicPr>
          <p:cNvPr id="4" name="Imagen 3">
            <a:extLst>
              <a:ext uri="{FF2B5EF4-FFF2-40B4-BE49-F238E27FC236}">
                <a16:creationId xmlns:a16="http://schemas.microsoft.com/office/drawing/2014/main" id="{5FF49F90-3375-454B-BA89-B5A69B09FF5E}"/>
              </a:ext>
            </a:extLst>
          </p:cNvPr>
          <p:cNvPicPr>
            <a:picLocks noChangeAspect="1"/>
          </p:cNvPicPr>
          <p:nvPr/>
        </p:nvPicPr>
        <p:blipFill>
          <a:blip r:embed="rId5"/>
          <a:stretch>
            <a:fillRect/>
          </a:stretch>
        </p:blipFill>
        <p:spPr>
          <a:xfrm>
            <a:off x="-1" y="1367757"/>
            <a:ext cx="5617029" cy="5617029"/>
          </a:xfrm>
          <a:prstGeom prst="rect">
            <a:avLst/>
          </a:prstGeom>
        </p:spPr>
      </p:pic>
    </p:spTree>
    <p:extLst>
      <p:ext uri="{BB962C8B-B14F-4D97-AF65-F5344CB8AC3E}">
        <p14:creationId xmlns:p14="http://schemas.microsoft.com/office/powerpoint/2010/main" val="30192387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a:t>Pros &amp; </a:t>
            </a:r>
            <a:r>
              <a:rPr lang="es-ES" dirty="0" err="1"/>
              <a:t>cons</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000" b="1" dirty="0"/>
              <a:t>Pros</a:t>
            </a:r>
          </a:p>
          <a:p>
            <a:r>
              <a:rPr lang="en-US" sz="2000" dirty="0"/>
              <a:t>Simple to create. No platform-specific knowledge required; everything is built using the .NET MAUI abstraction.</a:t>
            </a:r>
          </a:p>
          <a:p>
            <a:r>
              <a:rPr lang="en-US" sz="2000" dirty="0"/>
              <a:t>Define the control only once for all platforms.</a:t>
            </a:r>
          </a:p>
          <a:p>
            <a:r>
              <a:rPr lang="en-US" sz="2000" dirty="0"/>
              <a:t>It allows not only to customize the control via properties, but also to access the template and modify anything!</a:t>
            </a:r>
          </a:p>
          <a:p>
            <a:endParaRPr lang="en-US" sz="2000" dirty="0"/>
          </a:p>
          <a:p>
            <a:r>
              <a:rPr lang="en-US" sz="2000" b="1" dirty="0"/>
              <a:t>Cons</a:t>
            </a:r>
          </a:p>
          <a:p>
            <a:r>
              <a:rPr lang="en-US" sz="2000" dirty="0"/>
              <a:t>If to define a control, we create it via composition using 5 .NET MAUI views, it is required to instantiate those 5 views with a performance impact.</a:t>
            </a:r>
            <a:endParaRPr lang="es-ES" sz="2000" dirty="0"/>
          </a:p>
        </p:txBody>
      </p:sp>
    </p:spTree>
    <p:extLst>
      <p:ext uri="{BB962C8B-B14F-4D97-AF65-F5344CB8AC3E}">
        <p14:creationId xmlns:p14="http://schemas.microsoft.com/office/powerpoint/2010/main" val="4182087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sz="5295" dirty="0" err="1">
                <a:solidFill>
                  <a:schemeClr val="bg1"/>
                </a:solidFill>
              </a:rPr>
              <a:t>Using</a:t>
            </a:r>
            <a:r>
              <a:rPr lang="es-ES" sz="5295" dirty="0">
                <a:solidFill>
                  <a:schemeClr val="bg1"/>
                </a:solidFill>
              </a:rPr>
              <a:t> </a:t>
            </a:r>
            <a:r>
              <a:rPr lang="es-ES" sz="5295" dirty="0" err="1">
                <a:solidFill>
                  <a:schemeClr val="bg1"/>
                </a:solidFill>
              </a:rPr>
              <a:t>TemplatedView</a:t>
            </a:r>
            <a:endParaRPr lang="es-ES" sz="5295" dirty="0">
              <a:solidFill>
                <a:schemeClr val="bg1"/>
              </a:solidFill>
            </a:endParaRPr>
          </a:p>
        </p:txBody>
      </p:sp>
      <p:sp>
        <p:nvSpPr>
          <p:cNvPr id="5" name="Marcador de texto 4"/>
          <p:cNvSpPr>
            <a:spLocks noGrp="1"/>
          </p:cNvSpPr>
          <p:nvPr>
            <p:ph type="subTitle" idx="1"/>
          </p:nvPr>
        </p:nvSpPr>
        <p:spPr>
          <a:xfrm>
            <a:off x="415589" y="3729567"/>
            <a:ext cx="12094371" cy="595069"/>
          </a:xfrm>
        </p:spPr>
        <p:txBody>
          <a:bodyPr/>
          <a:lstStyle/>
          <a:p>
            <a:r>
              <a:rPr lang="es-ES" sz="2667" dirty="0">
                <a:solidFill>
                  <a:schemeClr val="bg1"/>
                </a:solidFill>
              </a:rPr>
              <a:t>DEMO</a:t>
            </a:r>
          </a:p>
        </p:txBody>
      </p:sp>
    </p:spTree>
    <p:extLst>
      <p:ext uri="{BB962C8B-B14F-4D97-AF65-F5344CB8AC3E}">
        <p14:creationId xmlns:p14="http://schemas.microsoft.com/office/powerpoint/2010/main" val="1410662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sz="5295" dirty="0" err="1">
                <a:solidFill>
                  <a:schemeClr val="bg1"/>
                </a:solidFill>
              </a:rPr>
              <a:t>Using</a:t>
            </a:r>
            <a:r>
              <a:rPr lang="es-ES" sz="5295" dirty="0">
                <a:solidFill>
                  <a:schemeClr val="bg1"/>
                </a:solidFill>
              </a:rPr>
              <a:t> </a:t>
            </a:r>
            <a:r>
              <a:rPr lang="es-ES" sz="5295" dirty="0" err="1">
                <a:solidFill>
                  <a:schemeClr val="bg1"/>
                </a:solidFill>
              </a:rPr>
              <a:t>GraphicsView</a:t>
            </a:r>
            <a:endParaRPr lang="es-ES" sz="5295" dirty="0">
              <a:solidFill>
                <a:schemeClr val="bg1"/>
              </a:solidFill>
            </a:endParaRPr>
          </a:p>
        </p:txBody>
      </p:sp>
      <p:sp>
        <p:nvSpPr>
          <p:cNvPr id="5" name="Marcador de texto 4"/>
          <p:cNvSpPr>
            <a:spLocks noGrp="1"/>
          </p:cNvSpPr>
          <p:nvPr>
            <p:ph type="subTitle" idx="1"/>
          </p:nvPr>
        </p:nvSpPr>
        <p:spPr>
          <a:xfrm>
            <a:off x="415589" y="3729567"/>
            <a:ext cx="12094371" cy="595069"/>
          </a:xfrm>
        </p:spPr>
        <p:txBody>
          <a:bodyPr/>
          <a:lstStyle/>
          <a:p>
            <a:r>
              <a:rPr lang="es-ES" sz="2667" dirty="0" err="1">
                <a:solidFill>
                  <a:schemeClr val="bg1"/>
                </a:solidFill>
              </a:rPr>
              <a:t>Drawn</a:t>
            </a:r>
            <a:r>
              <a:rPr lang="es-ES" sz="2667" dirty="0">
                <a:solidFill>
                  <a:schemeClr val="bg1"/>
                </a:solidFill>
              </a:rPr>
              <a:t> </a:t>
            </a:r>
            <a:r>
              <a:rPr lang="es-ES" sz="2667" dirty="0" err="1">
                <a:solidFill>
                  <a:schemeClr val="bg1"/>
                </a:solidFill>
              </a:rPr>
              <a:t>Controls</a:t>
            </a:r>
            <a:endParaRPr lang="es-ES" sz="2667" dirty="0">
              <a:solidFill>
                <a:schemeClr val="bg1"/>
              </a:solidFill>
            </a:endParaRPr>
          </a:p>
        </p:txBody>
      </p:sp>
    </p:spTree>
    <p:extLst>
      <p:ext uri="{BB962C8B-B14F-4D97-AF65-F5344CB8AC3E}">
        <p14:creationId xmlns:p14="http://schemas.microsoft.com/office/powerpoint/2010/main" val="4026508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Microsoft.Maui.Graphics</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000" dirty="0" err="1"/>
              <a:t>Microsoft.</a:t>
            </a:r>
            <a:r>
              <a:rPr lang="en-US" sz="2000" b="1" dirty="0" err="1"/>
              <a:t>Maui.Graphics</a:t>
            </a:r>
            <a:r>
              <a:rPr lang="en-US" sz="2000" b="1" dirty="0"/>
              <a:t> </a:t>
            </a:r>
            <a:r>
              <a:rPr lang="en-US" sz="2000" dirty="0"/>
              <a:t>is a cross-platform graphics library for iOS, Android, Windows, macOS, Tizen and Linux written completely in C#. With this library you can use a common API to target multiple abstractions allowing you to share your drawing code between platforms or mix and match graphics implementations within a singular application.</a:t>
            </a:r>
          </a:p>
          <a:p>
            <a:endParaRPr lang="en-US" sz="2000" dirty="0"/>
          </a:p>
          <a:p>
            <a:r>
              <a:rPr lang="en-US" sz="2000" dirty="0"/>
              <a:t>In .NET MAUI a new control is included, </a:t>
            </a:r>
            <a:r>
              <a:rPr lang="en-US" sz="2000" b="1" dirty="0" err="1"/>
              <a:t>GraphicsView</a:t>
            </a:r>
            <a:r>
              <a:rPr lang="en-US" sz="2000" dirty="0"/>
              <a:t>, which exposes a Canvas where we can draw using MAUI Graphics.</a:t>
            </a:r>
          </a:p>
        </p:txBody>
      </p:sp>
    </p:spTree>
    <p:extLst>
      <p:ext uri="{BB962C8B-B14F-4D97-AF65-F5344CB8AC3E}">
        <p14:creationId xmlns:p14="http://schemas.microsoft.com/office/powerpoint/2010/main" val="3372789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a:t>Use </a:t>
            </a:r>
            <a:r>
              <a:rPr lang="es-ES" dirty="0" err="1"/>
              <a:t>GraphicsView</a:t>
            </a:r>
            <a:r>
              <a:rPr lang="es-ES" dirty="0"/>
              <a:t>: </a:t>
            </a:r>
            <a:r>
              <a:rPr lang="es-ES" dirty="0" err="1"/>
              <a:t>The</a:t>
            </a:r>
            <a:r>
              <a:rPr lang="es-ES" dirty="0"/>
              <a:t> </a:t>
            </a:r>
            <a:r>
              <a:rPr lang="es-ES" dirty="0" err="1"/>
              <a:t>Canvas</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a:xfrm>
            <a:off x="2070766" y="2506134"/>
            <a:ext cx="9282692" cy="922866"/>
          </a:xfrm>
        </p:spPr>
        <p:txBody>
          <a:bodyPr>
            <a:normAutofit/>
          </a:bodyPr>
          <a:lstStyle/>
          <a:p>
            <a:r>
              <a:rPr lang="en-US" sz="2000" dirty="0"/>
              <a:t>To start drawing, just call the drawable </a:t>
            </a:r>
            <a:r>
              <a:rPr lang="en-US" sz="2000" b="1" dirty="0"/>
              <a:t>Draw</a:t>
            </a:r>
            <a:r>
              <a:rPr lang="en-US" sz="2000" dirty="0"/>
              <a:t> method. </a:t>
            </a:r>
            <a:endParaRPr lang="es-ES" sz="2000" dirty="0"/>
          </a:p>
        </p:txBody>
      </p:sp>
      <p:sp>
        <p:nvSpPr>
          <p:cNvPr id="4" name="Rectángulo 3">
            <a:extLst>
              <a:ext uri="{FF2B5EF4-FFF2-40B4-BE49-F238E27FC236}">
                <a16:creationId xmlns:a16="http://schemas.microsoft.com/office/drawing/2014/main" id="{5504AB00-2F41-FD4E-9AC9-618AEC3B634B}"/>
              </a:ext>
            </a:extLst>
          </p:cNvPr>
          <p:cNvSpPr/>
          <p:nvPr/>
        </p:nvSpPr>
        <p:spPr>
          <a:xfrm>
            <a:off x="2070766" y="3429000"/>
            <a:ext cx="9100139" cy="1600438"/>
          </a:xfrm>
          <a:prstGeom prst="rect">
            <a:avLst/>
          </a:prstGeom>
          <a:solidFill>
            <a:srgbClr val="210140"/>
          </a:solidFill>
          <a:ln>
            <a:solidFill>
              <a:srgbClr val="210140"/>
            </a:solidFill>
          </a:ln>
        </p:spPr>
        <p:txBody>
          <a:bodyPr wrap="square">
            <a:spAutoFit/>
          </a:bodyPr>
          <a:lstStyle/>
          <a:p>
            <a:r>
              <a:rPr lang="es-ES" sz="1400" dirty="0" err="1">
                <a:solidFill>
                  <a:schemeClr val="bg1"/>
                </a:solidFill>
                <a:latin typeface="Consolas" panose="020B0609020204030204" pitchFamily="49" charset="0"/>
                <a:cs typeface="Consolas" panose="020B0609020204030204" pitchFamily="49" charset="0"/>
              </a:rPr>
              <a:t>public</a:t>
            </a:r>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class</a:t>
            </a:r>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CheckBoxDrawable</a:t>
            </a:r>
            <a:r>
              <a:rPr lang="es-ES" sz="1400" dirty="0">
                <a:solidFill>
                  <a:schemeClr val="bg1"/>
                </a:solidFill>
                <a:latin typeface="Consolas" panose="020B0609020204030204" pitchFamily="49" charset="0"/>
                <a:cs typeface="Consolas" panose="020B0609020204030204" pitchFamily="49" charset="0"/>
              </a:rPr>
              <a:t> : </a:t>
            </a:r>
            <a:r>
              <a:rPr lang="es-ES" sz="1400" dirty="0" err="1">
                <a:solidFill>
                  <a:schemeClr val="bg1"/>
                </a:solidFill>
                <a:latin typeface="Consolas" panose="020B0609020204030204" pitchFamily="49" charset="0"/>
                <a:cs typeface="Consolas" panose="020B0609020204030204" pitchFamily="49" charset="0"/>
              </a:rPr>
              <a:t>IDrawable</a:t>
            </a:r>
            <a:endParaRPr lang="es-ES" sz="1400" dirty="0">
              <a:solidFill>
                <a:schemeClr val="bg1"/>
              </a:solidFill>
              <a:latin typeface="Consolas" panose="020B0609020204030204" pitchFamily="49" charset="0"/>
              <a:cs typeface="Consolas" panose="020B0609020204030204" pitchFamily="49" charset="0"/>
            </a:endParaRPr>
          </a:p>
          <a:p>
            <a:r>
              <a:rPr lang="es-ES" sz="1400" dirty="0">
                <a:solidFill>
                  <a:schemeClr val="bg1"/>
                </a:solidFill>
                <a:latin typeface="Consolas" panose="020B0609020204030204" pitchFamily="49" charset="0"/>
                <a:cs typeface="Consolas" panose="020B0609020204030204" pitchFamily="49" charset="0"/>
              </a:rPr>
              <a:t>{</a:t>
            </a:r>
          </a:p>
          <a:p>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public</a:t>
            </a:r>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void</a:t>
            </a:r>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Draw</a:t>
            </a:r>
            <a:r>
              <a:rPr lang="es-ES" sz="1400" dirty="0">
                <a:solidFill>
                  <a:schemeClr val="bg1"/>
                </a:solidFill>
                <a:latin typeface="Consolas" panose="020B0609020204030204" pitchFamily="49" charset="0"/>
                <a:cs typeface="Consolas" panose="020B0609020204030204" pitchFamily="49" charset="0"/>
              </a:rPr>
              <a:t>(</a:t>
            </a:r>
            <a:r>
              <a:rPr lang="es-ES" sz="1400" dirty="0" err="1">
                <a:solidFill>
                  <a:schemeClr val="bg1"/>
                </a:solidFill>
                <a:latin typeface="Consolas" panose="020B0609020204030204" pitchFamily="49" charset="0"/>
                <a:cs typeface="Consolas" panose="020B0609020204030204" pitchFamily="49" charset="0"/>
              </a:rPr>
              <a:t>ICanvas</a:t>
            </a:r>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canvas</a:t>
            </a:r>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RectF</a:t>
            </a:r>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dirtyRect</a:t>
            </a:r>
            <a:r>
              <a:rPr lang="es-ES" sz="1400" dirty="0">
                <a:solidFill>
                  <a:schemeClr val="bg1"/>
                </a:solidFill>
                <a:latin typeface="Consolas" panose="020B0609020204030204" pitchFamily="49" charset="0"/>
                <a:cs typeface="Consolas" panose="020B0609020204030204" pitchFamily="49" charset="0"/>
              </a:rPr>
              <a:t>)</a:t>
            </a:r>
          </a:p>
          <a:p>
            <a:r>
              <a:rPr lang="es-ES" sz="1400" dirty="0">
                <a:solidFill>
                  <a:schemeClr val="bg1"/>
                </a:solidFill>
                <a:latin typeface="Consolas" panose="020B0609020204030204" pitchFamily="49" charset="0"/>
                <a:cs typeface="Consolas" panose="020B0609020204030204" pitchFamily="49" charset="0"/>
              </a:rPr>
              <a:t>     {</a:t>
            </a:r>
          </a:p>
          <a:p>
            <a:endParaRPr lang="es-ES" sz="1400" dirty="0">
              <a:solidFill>
                <a:schemeClr val="bg1"/>
              </a:solidFill>
              <a:latin typeface="Consolas" panose="020B0609020204030204" pitchFamily="49" charset="0"/>
              <a:cs typeface="Consolas" panose="020B0609020204030204" pitchFamily="49" charset="0"/>
            </a:endParaRPr>
          </a:p>
          <a:p>
            <a:r>
              <a:rPr lang="es-ES" sz="1400" dirty="0">
                <a:solidFill>
                  <a:schemeClr val="bg1"/>
                </a:solidFill>
                <a:latin typeface="Consolas" panose="020B0609020204030204" pitchFamily="49" charset="0"/>
                <a:cs typeface="Consolas" panose="020B0609020204030204" pitchFamily="49" charset="0"/>
              </a:rPr>
              <a:t>     }</a:t>
            </a:r>
          </a:p>
          <a:p>
            <a:r>
              <a:rPr lang="es-ES" sz="1400" dirty="0">
                <a:solidFill>
                  <a:schemeClr val="bg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699216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a:t>Use </a:t>
            </a:r>
            <a:r>
              <a:rPr lang="es-ES" dirty="0" err="1"/>
              <a:t>GraphicsView</a:t>
            </a:r>
            <a:r>
              <a:rPr lang="es-ES" dirty="0"/>
              <a:t>: </a:t>
            </a:r>
            <a:r>
              <a:rPr lang="es-ES" dirty="0" err="1"/>
              <a:t>Draw</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a:xfrm>
            <a:off x="2070766" y="2506134"/>
            <a:ext cx="9282692" cy="1073408"/>
          </a:xfrm>
        </p:spPr>
        <p:txBody>
          <a:bodyPr>
            <a:normAutofit/>
          </a:bodyPr>
          <a:lstStyle/>
          <a:p>
            <a:r>
              <a:rPr lang="en-US" sz="2000" dirty="0"/>
              <a:t>To draw something, we can directly add a point, line, rectangle, circle, rounded rectangle, text or image to the canvas. </a:t>
            </a:r>
            <a:endParaRPr lang="es-ES" sz="2000" dirty="0"/>
          </a:p>
        </p:txBody>
      </p:sp>
      <p:sp>
        <p:nvSpPr>
          <p:cNvPr id="4" name="Rectángulo 3">
            <a:extLst>
              <a:ext uri="{FF2B5EF4-FFF2-40B4-BE49-F238E27FC236}">
                <a16:creationId xmlns:a16="http://schemas.microsoft.com/office/drawing/2014/main" id="{B68175D7-2066-A84C-A573-E28F064301B9}"/>
              </a:ext>
            </a:extLst>
          </p:cNvPr>
          <p:cNvSpPr/>
          <p:nvPr/>
        </p:nvSpPr>
        <p:spPr>
          <a:xfrm>
            <a:off x="2070766" y="3573966"/>
            <a:ext cx="8668256" cy="307777"/>
          </a:xfrm>
          <a:prstGeom prst="rect">
            <a:avLst/>
          </a:prstGeom>
          <a:solidFill>
            <a:srgbClr val="210140"/>
          </a:solidFill>
          <a:ln>
            <a:solidFill>
              <a:srgbClr val="210140"/>
            </a:solidFill>
          </a:ln>
        </p:spPr>
        <p:txBody>
          <a:bodyPr wrap="square">
            <a:spAutoFit/>
          </a:bodyPr>
          <a:lstStyle/>
          <a:p>
            <a:r>
              <a:rPr lang="en-US" sz="1400" dirty="0" err="1">
                <a:solidFill>
                  <a:schemeClr val="bg1"/>
                </a:solidFill>
                <a:latin typeface="Consolas" panose="020B0609020204030204" pitchFamily="49" charset="0"/>
                <a:cs typeface="Consolas" panose="020B0609020204030204" pitchFamily="49" charset="0"/>
              </a:rPr>
              <a:t>canvas.DrawRoundedRectangle</a:t>
            </a:r>
            <a:r>
              <a:rPr lang="en-US" sz="1400" dirty="0">
                <a:solidFill>
                  <a:schemeClr val="bg1"/>
                </a:solidFill>
                <a:latin typeface="Consolas" panose="020B0609020204030204" pitchFamily="49" charset="0"/>
                <a:cs typeface="Consolas" panose="020B0609020204030204" pitchFamily="49" charset="0"/>
              </a:rPr>
              <a:t>(0, 0, 24, 24, 6);</a:t>
            </a:r>
            <a:endParaRPr lang="es-ES" sz="14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78822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a:t>Use </a:t>
            </a:r>
            <a:r>
              <a:rPr lang="es-ES" dirty="0" err="1"/>
              <a:t>GraphicsView</a:t>
            </a:r>
            <a:r>
              <a:rPr lang="es-ES" dirty="0"/>
              <a:t> : User Input</a:t>
            </a:r>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a:xfrm>
            <a:off x="2070766" y="2506134"/>
            <a:ext cx="9282692" cy="1073408"/>
          </a:xfrm>
        </p:spPr>
        <p:txBody>
          <a:bodyPr>
            <a:normAutofit/>
          </a:bodyPr>
          <a:lstStyle/>
          <a:p>
            <a:r>
              <a:rPr lang="en-US" sz="2000" dirty="0"/>
              <a:t>Controls typically receive some input from the user. To make our control interactive, we can use .NET MAUI gestures, native gestures, or </a:t>
            </a:r>
            <a:r>
              <a:rPr lang="en-US" sz="2000" dirty="0" err="1"/>
              <a:t>GraphicsView</a:t>
            </a:r>
            <a:r>
              <a:rPr lang="en-US" sz="2000" dirty="0"/>
              <a:t> Touch events.</a:t>
            </a:r>
            <a:endParaRPr lang="es-ES" sz="2000" dirty="0"/>
          </a:p>
        </p:txBody>
      </p:sp>
      <p:sp>
        <p:nvSpPr>
          <p:cNvPr id="4" name="Rectángulo 3">
            <a:extLst>
              <a:ext uri="{FF2B5EF4-FFF2-40B4-BE49-F238E27FC236}">
                <a16:creationId xmlns:a16="http://schemas.microsoft.com/office/drawing/2014/main" id="{B68175D7-2066-A84C-A573-E28F064301B9}"/>
              </a:ext>
            </a:extLst>
          </p:cNvPr>
          <p:cNvSpPr/>
          <p:nvPr/>
        </p:nvSpPr>
        <p:spPr>
          <a:xfrm>
            <a:off x="2070766" y="3573966"/>
            <a:ext cx="8668256" cy="1384995"/>
          </a:xfrm>
          <a:prstGeom prst="rect">
            <a:avLst/>
          </a:prstGeom>
          <a:solidFill>
            <a:srgbClr val="210140"/>
          </a:solidFill>
          <a:ln>
            <a:solidFill>
              <a:srgbClr val="210140"/>
            </a:solidFill>
          </a:ln>
        </p:spPr>
        <p:txBody>
          <a:bodyPr wrap="square">
            <a:spAutoFit/>
          </a:bodyPr>
          <a:lstStyle/>
          <a:p>
            <a:r>
              <a:rPr lang="es-ES" sz="1400" dirty="0" err="1">
                <a:solidFill>
                  <a:schemeClr val="bg1"/>
                </a:solidFill>
                <a:latin typeface="Consolas" panose="020B0609020204030204" pitchFamily="49" charset="0"/>
                <a:cs typeface="Consolas" panose="020B0609020204030204" pitchFamily="49" charset="0"/>
              </a:rPr>
              <a:t>StartInteraction</a:t>
            </a:r>
            <a:r>
              <a:rPr lang="es-ES" sz="1400" dirty="0">
                <a:solidFill>
                  <a:schemeClr val="bg1"/>
                </a:solidFill>
                <a:latin typeface="Consolas" panose="020B0609020204030204" pitchFamily="49" charset="0"/>
                <a:cs typeface="Consolas" panose="020B0609020204030204" pitchFamily="49" charset="0"/>
              </a:rPr>
              <a:t> += </a:t>
            </a:r>
            <a:r>
              <a:rPr lang="es-ES" sz="1400" dirty="0" err="1">
                <a:solidFill>
                  <a:schemeClr val="bg1"/>
                </a:solidFill>
                <a:latin typeface="Consolas" panose="020B0609020204030204" pitchFamily="49" charset="0"/>
                <a:cs typeface="Consolas" panose="020B0609020204030204" pitchFamily="49" charset="0"/>
              </a:rPr>
              <a:t>OnCheckBoxStartInteraction</a:t>
            </a:r>
            <a:r>
              <a:rPr lang="es-ES" sz="1400" dirty="0">
                <a:solidFill>
                  <a:schemeClr val="bg1"/>
                </a:solidFill>
                <a:latin typeface="Consolas" panose="020B0609020204030204" pitchFamily="49" charset="0"/>
                <a:cs typeface="Consolas" panose="020B0609020204030204" pitchFamily="49" charset="0"/>
              </a:rPr>
              <a:t>;</a:t>
            </a:r>
          </a:p>
          <a:p>
            <a:endParaRPr lang="es-ES" sz="1400" dirty="0">
              <a:solidFill>
                <a:schemeClr val="bg1"/>
              </a:solidFill>
              <a:latin typeface="Consolas" panose="020B0609020204030204" pitchFamily="49" charset="0"/>
              <a:cs typeface="Consolas" panose="020B0609020204030204" pitchFamily="49" charset="0"/>
            </a:endParaRPr>
          </a:p>
          <a:p>
            <a:r>
              <a:rPr lang="es-ES" sz="1400" dirty="0" err="1">
                <a:solidFill>
                  <a:schemeClr val="bg1"/>
                </a:solidFill>
                <a:latin typeface="Consolas" panose="020B0609020204030204" pitchFamily="49" charset="0"/>
                <a:cs typeface="Consolas" panose="020B0609020204030204" pitchFamily="49" charset="0"/>
              </a:rPr>
              <a:t>void</a:t>
            </a:r>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OnCheckBoxStartInteraction</a:t>
            </a:r>
            <a:r>
              <a:rPr lang="es-ES" sz="1400" dirty="0">
                <a:solidFill>
                  <a:schemeClr val="bg1"/>
                </a:solidFill>
                <a:latin typeface="Consolas" panose="020B0609020204030204" pitchFamily="49" charset="0"/>
                <a:cs typeface="Consolas" panose="020B0609020204030204" pitchFamily="49" charset="0"/>
              </a:rPr>
              <a:t>(</a:t>
            </a:r>
            <a:r>
              <a:rPr lang="es-ES" sz="1400" dirty="0" err="1">
                <a:solidFill>
                  <a:schemeClr val="bg1"/>
                </a:solidFill>
                <a:latin typeface="Consolas" panose="020B0609020204030204" pitchFamily="49" charset="0"/>
                <a:cs typeface="Consolas" panose="020B0609020204030204" pitchFamily="49" charset="0"/>
              </a:rPr>
              <a:t>object</a:t>
            </a:r>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sender</a:t>
            </a:r>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TouchEventArgs</a:t>
            </a:r>
            <a:r>
              <a:rPr lang="es-ES" sz="1400" dirty="0">
                <a:solidFill>
                  <a:schemeClr val="bg1"/>
                </a:solidFill>
                <a:latin typeface="Consolas" panose="020B0609020204030204" pitchFamily="49" charset="0"/>
                <a:cs typeface="Consolas" panose="020B0609020204030204" pitchFamily="49" charset="0"/>
              </a:rPr>
              <a:t> e)</a:t>
            </a:r>
          </a:p>
          <a:p>
            <a:r>
              <a:rPr lang="es-ES" sz="1400" dirty="0">
                <a:solidFill>
                  <a:schemeClr val="bg1"/>
                </a:solidFill>
                <a:latin typeface="Consolas" panose="020B0609020204030204" pitchFamily="49" charset="0"/>
                <a:cs typeface="Consolas" panose="020B0609020204030204" pitchFamily="49" charset="0"/>
              </a:rPr>
              <a:t>{</a:t>
            </a:r>
          </a:p>
          <a:p>
            <a:endParaRPr lang="es-ES" sz="1400" dirty="0">
              <a:solidFill>
                <a:schemeClr val="bg1"/>
              </a:solidFill>
              <a:latin typeface="Consolas" panose="020B0609020204030204" pitchFamily="49" charset="0"/>
              <a:cs typeface="Consolas" panose="020B0609020204030204" pitchFamily="49" charset="0"/>
            </a:endParaRPr>
          </a:p>
          <a:p>
            <a:r>
              <a:rPr lang="es-ES" sz="1400" dirty="0">
                <a:solidFill>
                  <a:schemeClr val="bg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288226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Create</a:t>
            </a:r>
            <a:r>
              <a:rPr lang="es-ES" dirty="0"/>
              <a:t> </a:t>
            </a:r>
            <a:r>
              <a:rPr lang="es-ES" dirty="0" err="1"/>
              <a:t>controls</a:t>
            </a:r>
            <a:r>
              <a:rPr lang="es-ES" dirty="0"/>
              <a:t> </a:t>
            </a:r>
            <a:r>
              <a:rPr lang="es-ES" dirty="0" err="1"/>
              <a:t>with</a:t>
            </a:r>
            <a:r>
              <a:rPr lang="es-ES" dirty="0"/>
              <a:t> MAUI </a:t>
            </a:r>
            <a:r>
              <a:rPr lang="es-ES" dirty="0" err="1"/>
              <a:t>Graphics</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700" dirty="0"/>
              <a:t>We will mainly make use of a Canvas where we will draw most of the control. MAUI Graphics, as we have seen, also allows us to manage user interaction, etc. To allow customization we rely on the use of </a:t>
            </a:r>
            <a:r>
              <a:rPr lang="en-US" sz="2700" dirty="0" err="1"/>
              <a:t>BindableProperties</a:t>
            </a:r>
            <a:r>
              <a:rPr lang="en-US" sz="2700" dirty="0"/>
              <a:t>.</a:t>
            </a:r>
            <a:endParaRPr lang="es-ES" sz="2700" dirty="0"/>
          </a:p>
        </p:txBody>
      </p:sp>
    </p:spTree>
    <p:extLst>
      <p:ext uri="{BB962C8B-B14F-4D97-AF65-F5344CB8AC3E}">
        <p14:creationId xmlns:p14="http://schemas.microsoft.com/office/powerpoint/2010/main" val="2986524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Rememer</a:t>
            </a:r>
            <a:r>
              <a:rPr lang="es-ES" dirty="0"/>
              <a:t> </a:t>
            </a:r>
            <a:r>
              <a:rPr lang="es-ES" dirty="0" err="1"/>
              <a:t>to</a:t>
            </a:r>
            <a:r>
              <a:rPr lang="es-ES" dirty="0"/>
              <a:t> </a:t>
            </a:r>
            <a:r>
              <a:rPr lang="es-ES" dirty="0" err="1"/>
              <a:t>consider</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700" dirty="0"/>
              <a:t>For the best possible performance:</a:t>
            </a:r>
          </a:p>
          <a:p>
            <a:pPr marL="514350" indent="-514350">
              <a:buFont typeface="+mj-lt"/>
              <a:buAutoNum type="arabicPeriod"/>
            </a:pPr>
            <a:r>
              <a:rPr lang="en-US" sz="2700" dirty="0"/>
              <a:t>Avoid using multiple Canvas and draw as much as possible on a single Canvas.</a:t>
            </a:r>
          </a:p>
          <a:p>
            <a:pPr marL="514350" indent="-514350">
              <a:buFont typeface="+mj-lt"/>
              <a:buAutoNum type="arabicPeriod"/>
            </a:pPr>
            <a:r>
              <a:rPr lang="en-US" sz="2700" dirty="0"/>
              <a:t>When creating controls, you can use a </a:t>
            </a:r>
            <a:r>
              <a:rPr lang="en-US" sz="2700" dirty="0" err="1"/>
              <a:t>GraphicsView</a:t>
            </a:r>
            <a:r>
              <a:rPr lang="en-US" sz="2700" dirty="0"/>
              <a:t> as a base element instead of a </a:t>
            </a:r>
            <a:r>
              <a:rPr lang="en-US" sz="2700" dirty="0" err="1"/>
              <a:t>ContentView</a:t>
            </a:r>
            <a:r>
              <a:rPr lang="en-US" sz="2700" dirty="0"/>
              <a:t> if you don't need to compose (add other elements) besides the Canvas.</a:t>
            </a:r>
            <a:endParaRPr lang="es-ES" sz="2700" dirty="0"/>
          </a:p>
        </p:txBody>
      </p:sp>
    </p:spTree>
    <p:extLst>
      <p:ext uri="{BB962C8B-B14F-4D97-AF65-F5344CB8AC3E}">
        <p14:creationId xmlns:p14="http://schemas.microsoft.com/office/powerpoint/2010/main" val="2307984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a:t>Pros &amp; </a:t>
            </a:r>
            <a:r>
              <a:rPr lang="es-ES" dirty="0" err="1"/>
              <a:t>cons</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000" b="1" dirty="0"/>
              <a:t>Pros</a:t>
            </a:r>
          </a:p>
          <a:p>
            <a:pPr marL="342900" indent="-342900">
              <a:buFont typeface="Arial" panose="020B0604020202020204" pitchFamily="34" charset="0"/>
              <a:buChar char="•"/>
            </a:pPr>
            <a:r>
              <a:rPr lang="en-US" sz="2000" dirty="0"/>
              <a:t>Drawing directly on a Canvas and even with the possibility of using GPU, very high performance.</a:t>
            </a:r>
          </a:p>
          <a:p>
            <a:pPr marL="342900" indent="-342900">
              <a:buFont typeface="Arial" panose="020B0604020202020204" pitchFamily="34" charset="0"/>
              <a:buChar char="•"/>
            </a:pPr>
            <a:r>
              <a:rPr lang="en-US" sz="2000" dirty="0"/>
              <a:t>Define the control only once for all platforms.</a:t>
            </a:r>
          </a:p>
          <a:p>
            <a:endParaRPr lang="en-US" sz="2000" dirty="0"/>
          </a:p>
          <a:p>
            <a:r>
              <a:rPr lang="en-US" sz="2000" b="1" dirty="0"/>
              <a:t>Cons</a:t>
            </a:r>
          </a:p>
          <a:p>
            <a:pPr marL="342900" indent="-342900">
              <a:buFont typeface="Arial" panose="020B0604020202020204" pitchFamily="34" charset="0"/>
              <a:buChar char="•"/>
            </a:pPr>
            <a:r>
              <a:rPr lang="en-US" sz="2000" i="1" dirty="0"/>
              <a:t>“We are not using native elements; we are drawing on a canvas.”</a:t>
            </a:r>
          </a:p>
          <a:p>
            <a:pPr marL="342900" indent="-342900">
              <a:buFont typeface="Arial" panose="020B0604020202020204" pitchFamily="34" charset="0"/>
              <a:buChar char="•"/>
            </a:pPr>
            <a:r>
              <a:rPr lang="en-US" sz="2000" dirty="0"/>
              <a:t>Requires knowledge of </a:t>
            </a:r>
            <a:r>
              <a:rPr lang="en-US" sz="2000" dirty="0" err="1"/>
              <a:t>SkiaSharp</a:t>
            </a:r>
            <a:r>
              <a:rPr lang="en-US" sz="2000" dirty="0"/>
              <a:t> APIs.</a:t>
            </a:r>
            <a:endParaRPr lang="es-ES" sz="2000" dirty="0"/>
          </a:p>
        </p:txBody>
      </p:sp>
    </p:spTree>
    <p:extLst>
      <p:ext uri="{BB962C8B-B14F-4D97-AF65-F5344CB8AC3E}">
        <p14:creationId xmlns:p14="http://schemas.microsoft.com/office/powerpoint/2010/main" val="2146021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solidFill>
                  <a:schemeClr val="accent2"/>
                </a:solidFill>
              </a:rPr>
              <a:t>The</a:t>
            </a:r>
            <a:r>
              <a:rPr lang="es-ES" dirty="0">
                <a:solidFill>
                  <a:schemeClr val="accent2"/>
                </a:solidFill>
              </a:rPr>
              <a:t> agenda</a:t>
            </a:r>
          </a:p>
        </p:txBody>
      </p:sp>
      <p:sp>
        <p:nvSpPr>
          <p:cNvPr id="3" name="Text Placeholder 2"/>
          <p:cNvSpPr>
            <a:spLocks noGrp="1"/>
          </p:cNvSpPr>
          <p:nvPr>
            <p:ph type="body" sz="quarter" idx="11"/>
          </p:nvPr>
        </p:nvSpPr>
        <p:spPr>
          <a:xfrm>
            <a:off x="269240" y="1403351"/>
            <a:ext cx="11647496" cy="5262144"/>
          </a:xfrm>
        </p:spPr>
        <p:txBody>
          <a:bodyPr/>
          <a:lstStyle/>
          <a:p>
            <a:pPr marL="514350" indent="-514350">
              <a:buFont typeface="+mj-lt"/>
              <a:buAutoNum type="arabicPeriod"/>
            </a:pPr>
            <a:r>
              <a:rPr lang="en-US" sz="2800" dirty="0"/>
              <a:t>Using Custom Renderers (</a:t>
            </a:r>
            <a:r>
              <a:rPr lang="en-US" sz="2800" dirty="0" err="1"/>
              <a:t>Xamarin.Forms</a:t>
            </a:r>
            <a:r>
              <a:rPr lang="en-US" sz="2800" dirty="0"/>
              <a:t> Architecture).</a:t>
            </a:r>
          </a:p>
          <a:p>
            <a:pPr marL="514350" indent="-514350">
              <a:buFont typeface="+mj-lt"/>
              <a:buAutoNum type="arabicPeriod"/>
            </a:pPr>
            <a:r>
              <a:rPr lang="es-ES" sz="2800" dirty="0" err="1"/>
              <a:t>Using</a:t>
            </a:r>
            <a:r>
              <a:rPr lang="es-ES" sz="2800" dirty="0"/>
              <a:t> </a:t>
            </a:r>
            <a:r>
              <a:rPr lang="es-ES" sz="2800" dirty="0" err="1"/>
              <a:t>existing</a:t>
            </a:r>
            <a:r>
              <a:rPr lang="es-ES" sz="2800" dirty="0"/>
              <a:t> </a:t>
            </a:r>
            <a:r>
              <a:rPr lang="es-ES" sz="2800" dirty="0" err="1"/>
              <a:t>Handlers</a:t>
            </a:r>
            <a:r>
              <a:rPr lang="es-ES" sz="2800" dirty="0"/>
              <a:t>.</a:t>
            </a:r>
          </a:p>
          <a:p>
            <a:pPr marL="514350" indent="-514350">
              <a:buFont typeface="+mj-lt"/>
              <a:buAutoNum type="arabicPeriod"/>
            </a:pPr>
            <a:r>
              <a:rPr lang="es-ES" sz="2800" dirty="0" err="1"/>
              <a:t>Using</a:t>
            </a:r>
            <a:r>
              <a:rPr lang="es-ES" sz="2800" dirty="0"/>
              <a:t> </a:t>
            </a:r>
            <a:r>
              <a:rPr lang="es-ES" sz="2800" dirty="0" err="1"/>
              <a:t>Custom</a:t>
            </a:r>
            <a:r>
              <a:rPr lang="es-ES" sz="2800" dirty="0"/>
              <a:t> </a:t>
            </a:r>
            <a:r>
              <a:rPr lang="es-ES" sz="2800" dirty="0" err="1"/>
              <a:t>Handlers</a:t>
            </a:r>
            <a:r>
              <a:rPr lang="es-ES" sz="2800" dirty="0"/>
              <a:t>.</a:t>
            </a:r>
          </a:p>
          <a:p>
            <a:pPr marL="514350" indent="-514350">
              <a:buFont typeface="+mj-lt"/>
              <a:buAutoNum type="arabicPeriod"/>
            </a:pPr>
            <a:r>
              <a:rPr lang="es-ES" sz="2800" dirty="0" err="1"/>
              <a:t>Using</a:t>
            </a:r>
            <a:r>
              <a:rPr lang="es-ES" sz="2800" dirty="0"/>
              <a:t> </a:t>
            </a:r>
            <a:r>
              <a:rPr lang="es-ES" sz="2800" dirty="0" err="1"/>
              <a:t>ContentView</a:t>
            </a:r>
            <a:r>
              <a:rPr lang="es-ES" sz="2800" dirty="0"/>
              <a:t>.</a:t>
            </a:r>
          </a:p>
          <a:p>
            <a:pPr marL="514350" indent="-514350">
              <a:buFont typeface="+mj-lt"/>
              <a:buAutoNum type="arabicPeriod"/>
            </a:pPr>
            <a:r>
              <a:rPr lang="es-ES" sz="2800" dirty="0" err="1"/>
              <a:t>Using</a:t>
            </a:r>
            <a:r>
              <a:rPr lang="es-ES" sz="2800" dirty="0"/>
              <a:t> </a:t>
            </a:r>
            <a:r>
              <a:rPr lang="es-ES" sz="2800" dirty="0" err="1"/>
              <a:t>TemplatedView</a:t>
            </a:r>
            <a:r>
              <a:rPr lang="es-ES" sz="2800" dirty="0"/>
              <a:t> (</a:t>
            </a:r>
            <a:r>
              <a:rPr lang="es-ES" sz="2800" dirty="0" err="1"/>
              <a:t>Templated</a:t>
            </a:r>
            <a:r>
              <a:rPr lang="es-ES" sz="2800" dirty="0"/>
              <a:t> </a:t>
            </a:r>
            <a:r>
              <a:rPr lang="es-ES" sz="2800" dirty="0" err="1"/>
              <a:t>Controls</a:t>
            </a:r>
            <a:r>
              <a:rPr lang="es-ES" sz="2800" dirty="0"/>
              <a:t>).</a:t>
            </a:r>
          </a:p>
          <a:p>
            <a:pPr marL="514350" indent="-514350">
              <a:buFont typeface="+mj-lt"/>
              <a:buAutoNum type="arabicPeriod"/>
            </a:pPr>
            <a:r>
              <a:rPr lang="es-ES" sz="2800" dirty="0" err="1"/>
              <a:t>Using</a:t>
            </a:r>
            <a:r>
              <a:rPr lang="es-ES" sz="2800" dirty="0"/>
              <a:t> </a:t>
            </a:r>
            <a:r>
              <a:rPr lang="es-ES" sz="2800" dirty="0" err="1"/>
              <a:t>GraphicsView</a:t>
            </a:r>
            <a:r>
              <a:rPr lang="es-ES" sz="2800" dirty="0"/>
              <a:t> (</a:t>
            </a:r>
            <a:r>
              <a:rPr lang="es-ES" sz="2800" dirty="0" err="1"/>
              <a:t>Drawn</a:t>
            </a:r>
            <a:r>
              <a:rPr lang="es-ES" sz="2800" dirty="0"/>
              <a:t> </a:t>
            </a:r>
            <a:r>
              <a:rPr lang="es-ES" sz="2800" dirty="0" err="1"/>
              <a:t>controls</a:t>
            </a:r>
            <a:r>
              <a:rPr lang="es-ES" sz="2800" dirty="0"/>
              <a:t>).</a:t>
            </a:r>
          </a:p>
          <a:p>
            <a:pPr marL="514350" indent="-514350">
              <a:buFont typeface="+mj-lt"/>
              <a:buAutoNum type="arabicPeriod"/>
            </a:pPr>
            <a:r>
              <a:rPr lang="es-ES" sz="2800" dirty="0" err="1"/>
              <a:t>Questions</a:t>
            </a:r>
            <a:r>
              <a:rPr lang="es-ES" sz="2800" dirty="0"/>
              <a:t> &amp; </a:t>
            </a:r>
            <a:r>
              <a:rPr lang="es-ES" sz="2800" dirty="0" err="1"/>
              <a:t>Answers</a:t>
            </a:r>
            <a:r>
              <a:rPr lang="es-ES" sz="2800" dirty="0"/>
              <a:t>.</a:t>
            </a:r>
          </a:p>
        </p:txBody>
      </p:sp>
    </p:spTree>
    <p:extLst>
      <p:ext uri="{BB962C8B-B14F-4D97-AF65-F5344CB8AC3E}">
        <p14:creationId xmlns:p14="http://schemas.microsoft.com/office/powerpoint/2010/main" val="220144521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279187" y="405856"/>
            <a:ext cx="11531543" cy="480709"/>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a:lstStyle>
          <a:p>
            <a:r>
              <a:rPr lang="en-US" sz="3200" dirty="0">
                <a:solidFill>
                  <a:schemeClr val="tx1">
                    <a:lumMod val="50000"/>
                  </a:schemeClr>
                </a:solidFill>
                <a:latin typeface="Segoe UI" panose="020B0502040204020203" pitchFamily="34" charset="0"/>
                <a:cs typeface="Segoe UI" panose="020B0502040204020203" pitchFamily="34" charset="0"/>
              </a:rPr>
              <a:t>Questions and answers</a:t>
            </a:r>
            <a:endParaRPr lang="ru-RU" sz="3200" dirty="0">
              <a:solidFill>
                <a:schemeClr val="tx1">
                  <a:lumMod val="50000"/>
                </a:schemeClr>
              </a:solidFill>
              <a:latin typeface="Segoe UI" panose="020B0502040204020203" pitchFamily="34" charset="0"/>
              <a:cs typeface="Segoe UI" panose="020B0502040204020203" pitchFamily="34" charset="0"/>
            </a:endParaRPr>
          </a:p>
        </p:txBody>
      </p:sp>
      <p:sp>
        <p:nvSpPr>
          <p:cNvPr id="3" name="Text Placeholder 1"/>
          <p:cNvSpPr>
            <a:spLocks noGrp="1"/>
          </p:cNvSpPr>
          <p:nvPr>
            <p:ph type="body" sz="quarter" idx="20"/>
          </p:nvPr>
        </p:nvSpPr>
        <p:spPr>
          <a:xfrm>
            <a:off x="336180" y="1435386"/>
            <a:ext cx="11459569" cy="841652"/>
          </a:xfrm>
        </p:spPr>
        <p:txBody>
          <a:bodyPr/>
          <a:lstStyle/>
          <a:p>
            <a:r>
              <a:rPr lang="en-US" sz="3733" dirty="0">
                <a:solidFill>
                  <a:srgbClr val="FFC000"/>
                </a:solidFill>
                <a:latin typeface="Segoe UI" panose="020B0502040204020203" pitchFamily="34" charset="0"/>
                <a:cs typeface="Segoe UI" panose="020B0502040204020203" pitchFamily="34" charset="0"/>
              </a:rPr>
              <a:t>Questions?</a:t>
            </a:r>
            <a:endParaRPr lang="ru-RU" sz="3733" dirty="0">
              <a:solidFill>
                <a:srgbClr val="FFC000"/>
              </a:solidFill>
              <a:latin typeface="Segoe UI" panose="020B0502040204020203" pitchFamily="34" charset="0"/>
              <a:cs typeface="Segoe UI" panose="020B0502040204020203" pitchFamily="34" charset="0"/>
            </a:endParaRPr>
          </a:p>
        </p:txBody>
      </p:sp>
      <p:sp>
        <p:nvSpPr>
          <p:cNvPr id="4" name="Text Placeholder 1"/>
          <p:cNvSpPr txBox="1">
            <a:spLocks/>
          </p:cNvSpPr>
          <p:nvPr/>
        </p:nvSpPr>
        <p:spPr>
          <a:xfrm>
            <a:off x="432175" y="2085041"/>
            <a:ext cx="11260075" cy="3071907"/>
          </a:xfrm>
          <a:prstGeom prst="rect">
            <a:avLst/>
          </a:prstGeom>
        </p:spPr>
        <p:txBody>
          <a:bodyPr vert="horz" lIns="121903" tIns="0" rIns="121903" bIns="60952"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2129" dirty="0">
                <a:solidFill>
                  <a:schemeClr val="accent5"/>
                </a:solidFill>
                <a:latin typeface="Segoe UI" panose="020B0502040204020203" pitchFamily="34" charset="0"/>
                <a:cs typeface="Segoe UI" panose="020B0502040204020203" pitchFamily="34" charset="0"/>
              </a:rPr>
              <a:t>Q</a:t>
            </a:r>
            <a:r>
              <a:rPr lang="en-US" sz="11730" dirty="0">
                <a:solidFill>
                  <a:schemeClr val="accent5"/>
                </a:solidFill>
                <a:latin typeface="Segoe UI" panose="020B0502040204020203" pitchFamily="34" charset="0"/>
                <a:cs typeface="Segoe UI" panose="020B0502040204020203" pitchFamily="34" charset="0"/>
              </a:rPr>
              <a:t>&amp;</a:t>
            </a:r>
            <a:r>
              <a:rPr lang="en-US" sz="22129" dirty="0">
                <a:solidFill>
                  <a:schemeClr val="accent5"/>
                </a:solidFill>
                <a:latin typeface="Segoe UI" panose="020B0502040204020203" pitchFamily="34" charset="0"/>
                <a:cs typeface="Segoe UI" panose="020B0502040204020203" pitchFamily="34" charset="0"/>
              </a:rPr>
              <a:t>A</a:t>
            </a:r>
            <a:endParaRPr lang="ru-RU" sz="22129" dirty="0">
              <a:solidFill>
                <a:schemeClr val="accent5"/>
              </a:solidFill>
              <a:latin typeface="Segoe UI" panose="020B0502040204020203" pitchFamily="34" charset="0"/>
              <a:cs typeface="Segoe UI" panose="020B0502040204020203" pitchFamily="34" charset="0"/>
            </a:endParaRPr>
          </a:p>
        </p:txBody>
      </p:sp>
      <p:pic>
        <p:nvPicPr>
          <p:cNvPr id="5" name="Picture 3">
            <a:extLst>
              <a:ext uri="{FF2B5EF4-FFF2-40B4-BE49-F238E27FC236}">
                <a16:creationId xmlns:a16="http://schemas.microsoft.com/office/drawing/2014/main" id="{74B8F011-F536-449F-9037-C8BAD5335B07}"/>
              </a:ext>
            </a:extLst>
          </p:cNvPr>
          <p:cNvPicPr>
            <a:picLocks noChangeAspect="1"/>
          </p:cNvPicPr>
          <p:nvPr/>
        </p:nvPicPr>
        <p:blipFill>
          <a:blip r:embed="rId3"/>
          <a:stretch>
            <a:fillRect/>
          </a:stretch>
        </p:blipFill>
        <p:spPr>
          <a:xfrm>
            <a:off x="0" y="3524250"/>
            <a:ext cx="5715000" cy="3333750"/>
          </a:xfrm>
          <a:prstGeom prst="rect">
            <a:avLst/>
          </a:prstGeom>
        </p:spPr>
      </p:pic>
    </p:spTree>
    <p:extLst>
      <p:ext uri="{BB962C8B-B14F-4D97-AF65-F5344CB8AC3E}">
        <p14:creationId xmlns:p14="http://schemas.microsoft.com/office/powerpoint/2010/main" val="944819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315128" y="2228671"/>
            <a:ext cx="6461271" cy="2400657"/>
          </a:xfrm>
        </p:spPr>
        <p:txBody>
          <a:bodyPr/>
          <a:lstStyle/>
          <a:p>
            <a:r>
              <a:rPr lang="es-ES" sz="8000" dirty="0">
                <a:latin typeface="Segoe UI "/>
              </a:rPr>
              <a:t>¡</a:t>
            </a:r>
            <a:r>
              <a:rPr lang="es-ES" sz="8000" b="1" dirty="0">
                <a:latin typeface="Segoe UI "/>
              </a:rPr>
              <a:t> </a:t>
            </a:r>
            <a:r>
              <a:rPr lang="es-ES" sz="8000" b="1" dirty="0" err="1">
                <a:latin typeface="Segoe UI "/>
              </a:rPr>
              <a:t>Thank</a:t>
            </a:r>
            <a:r>
              <a:rPr lang="es-ES" sz="8000" b="1" dirty="0">
                <a:latin typeface="Segoe UI "/>
              </a:rPr>
              <a:t> </a:t>
            </a:r>
            <a:r>
              <a:rPr lang="es-ES" sz="8000" b="1" dirty="0" err="1">
                <a:latin typeface="Segoe UI "/>
              </a:rPr>
              <a:t>you</a:t>
            </a:r>
            <a:r>
              <a:rPr lang="es-ES" sz="8000" b="1" dirty="0">
                <a:latin typeface="Segoe UI "/>
              </a:rPr>
              <a:t> </a:t>
            </a:r>
            <a:r>
              <a:rPr lang="es-ES" sz="8000" b="1" dirty="0" err="1">
                <a:latin typeface="Segoe UI "/>
              </a:rPr>
              <a:t>all</a:t>
            </a:r>
            <a:r>
              <a:rPr lang="es-ES" sz="8000" dirty="0">
                <a:latin typeface="Segoe UI "/>
              </a:rPr>
              <a:t>!</a:t>
            </a:r>
          </a:p>
        </p:txBody>
      </p:sp>
      <p:pic>
        <p:nvPicPr>
          <p:cNvPr id="4" name="Imagen 3">
            <a:extLst>
              <a:ext uri="{FF2B5EF4-FFF2-40B4-BE49-F238E27FC236}">
                <a16:creationId xmlns:a16="http://schemas.microsoft.com/office/drawing/2014/main" id="{5FF49F90-3375-454B-BA89-B5A69B09FF5E}"/>
              </a:ext>
            </a:extLst>
          </p:cNvPr>
          <p:cNvPicPr>
            <a:picLocks noChangeAspect="1"/>
          </p:cNvPicPr>
          <p:nvPr/>
        </p:nvPicPr>
        <p:blipFill>
          <a:blip r:embed="rId2"/>
          <a:stretch>
            <a:fillRect/>
          </a:stretch>
        </p:blipFill>
        <p:spPr>
          <a:xfrm>
            <a:off x="415601" y="1367758"/>
            <a:ext cx="4716188" cy="4716188"/>
          </a:xfrm>
          <a:prstGeom prst="rect">
            <a:avLst/>
          </a:prstGeom>
        </p:spPr>
      </p:pic>
    </p:spTree>
    <p:extLst>
      <p:ext uri="{BB962C8B-B14F-4D97-AF65-F5344CB8AC3E}">
        <p14:creationId xmlns:p14="http://schemas.microsoft.com/office/powerpoint/2010/main" val="33239461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1936" y="845883"/>
            <a:ext cx="4385012" cy="6023967"/>
          </a:xfrm>
          <a:prstGeom prst="rect">
            <a:avLst/>
          </a:prstGeom>
        </p:spPr>
      </p:pic>
      <p:sp>
        <p:nvSpPr>
          <p:cNvPr id="5" name="Rectangle 2"/>
          <p:cNvSpPr/>
          <p:nvPr/>
        </p:nvSpPr>
        <p:spPr>
          <a:xfrm>
            <a:off x="2023408" y="1868821"/>
            <a:ext cx="5088528" cy="1938992"/>
          </a:xfrm>
          <a:prstGeom prst="rect">
            <a:avLst/>
          </a:prstGeom>
        </p:spPr>
        <p:txBody>
          <a:bodyPr wrap="square">
            <a:spAutoFit/>
          </a:bodyPr>
          <a:lstStyle/>
          <a:p>
            <a:r>
              <a:rPr lang="en-US" sz="2400" dirty="0">
                <a:solidFill>
                  <a:schemeClr val="bg2">
                    <a:lumMod val="25000"/>
                  </a:schemeClr>
                </a:solidFill>
                <a:latin typeface="Segoe UI (Body)"/>
                <a:cs typeface="Calibri" panose="020F0502020204030204" pitchFamily="34" charset="0"/>
              </a:rPr>
              <a:t>.NET MAUI uses </a:t>
            </a:r>
            <a:r>
              <a:rPr lang="en-US" sz="2400" b="1" dirty="0">
                <a:solidFill>
                  <a:schemeClr val="bg2">
                    <a:lumMod val="25000"/>
                  </a:schemeClr>
                </a:solidFill>
                <a:latin typeface="Segoe UI (Body)"/>
                <a:cs typeface="Calibri" panose="020F0502020204030204" pitchFamily="34" charset="0"/>
              </a:rPr>
              <a:t>abstractions</a:t>
            </a:r>
            <a:r>
              <a:rPr lang="en-US" sz="2400" dirty="0">
                <a:solidFill>
                  <a:schemeClr val="bg2">
                    <a:lumMod val="25000"/>
                  </a:schemeClr>
                </a:solidFill>
                <a:latin typeface="Segoe UI (Body)"/>
                <a:cs typeface="Calibri" panose="020F0502020204030204" pitchFamily="34" charset="0"/>
              </a:rPr>
              <a:t> to define the elements. Subsequently, each abstraction is transformed, offering an implementation and mechanisms on each platform.</a:t>
            </a:r>
          </a:p>
        </p:txBody>
      </p:sp>
      <p:sp>
        <p:nvSpPr>
          <p:cNvPr id="8" name="Title 1">
            <a:extLst>
              <a:ext uri="{FF2B5EF4-FFF2-40B4-BE49-F238E27FC236}">
                <a16:creationId xmlns:a16="http://schemas.microsoft.com/office/drawing/2014/main" id="{5E5DFFB3-9468-2141-99C9-57E77C882027}"/>
              </a:ext>
            </a:extLst>
          </p:cNvPr>
          <p:cNvSpPr txBox="1">
            <a:spLocks/>
          </p:cNvSpPr>
          <p:nvPr/>
        </p:nvSpPr>
        <p:spPr>
          <a:xfrm>
            <a:off x="2070766" y="1081218"/>
            <a:ext cx="9282692" cy="787604"/>
          </a:xfrm>
          <a:prstGeom prst="rect">
            <a:avLst/>
          </a:prstGeom>
        </p:spPr>
        <p:txBody>
          <a:bodyPr vert="horz" wrap="square" lIns="45720" tIns="22860" rIns="45720" bIns="22860" rtlCol="0" anchor="t" anchorCtr="0">
            <a:normAutofit/>
          </a:bodyPr>
          <a:lstStyle>
            <a:lvl1pPr algn="l" defTabSz="1828709" rtl="0" eaLnBrk="1" latinLnBrk="0" hangingPunct="1">
              <a:lnSpc>
                <a:spcPct val="90000"/>
              </a:lnSpc>
              <a:spcBef>
                <a:spcPct val="0"/>
              </a:spcBef>
              <a:buNone/>
              <a:defRPr sz="7466" b="1" kern="1200">
                <a:solidFill>
                  <a:schemeClr val="tx1">
                    <a:lumMod val="85000"/>
                    <a:lumOff val="15000"/>
                  </a:schemeClr>
                </a:solidFill>
                <a:latin typeface="Exo" pitchFamily="50" charset="0"/>
                <a:ea typeface="Gulim" pitchFamily="34" charset="-127"/>
                <a:cs typeface="+mj-cs"/>
              </a:defRPr>
            </a:lvl1pPr>
          </a:lstStyle>
          <a:p>
            <a:r>
              <a:rPr lang="es-ES" sz="3733" dirty="0" err="1">
                <a:latin typeface="Segoe UI Light (Headings)"/>
              </a:rPr>
              <a:t>Abstractions</a:t>
            </a:r>
            <a:endParaRPr lang="es-ES" sz="3733" dirty="0">
              <a:latin typeface="Segoe UI Light (Headings)"/>
            </a:endParaRPr>
          </a:p>
        </p:txBody>
      </p:sp>
    </p:spTree>
    <p:extLst>
      <p:ext uri="{BB962C8B-B14F-4D97-AF65-F5344CB8AC3E}">
        <p14:creationId xmlns:p14="http://schemas.microsoft.com/office/powerpoint/2010/main" val="10893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sz="5295" dirty="0">
                <a:solidFill>
                  <a:schemeClr val="bg1"/>
                </a:solidFill>
              </a:rPr>
              <a:t>1. </a:t>
            </a:r>
            <a:r>
              <a:rPr lang="en-US" sz="5295" dirty="0">
                <a:solidFill>
                  <a:schemeClr val="bg1"/>
                </a:solidFill>
              </a:rPr>
              <a:t>Using Custom Renderers (</a:t>
            </a:r>
            <a:r>
              <a:rPr lang="en-US" sz="5295" dirty="0" err="1">
                <a:solidFill>
                  <a:schemeClr val="bg1"/>
                </a:solidFill>
              </a:rPr>
              <a:t>Xamarin.Forms</a:t>
            </a:r>
            <a:r>
              <a:rPr lang="en-US" sz="5295" dirty="0">
                <a:solidFill>
                  <a:schemeClr val="bg1"/>
                </a:solidFill>
              </a:rPr>
              <a:t> Architecture)</a:t>
            </a:r>
            <a:endParaRPr lang="es-ES" sz="5295" dirty="0">
              <a:solidFill>
                <a:schemeClr val="bg1"/>
              </a:solidFill>
            </a:endParaRPr>
          </a:p>
        </p:txBody>
      </p:sp>
      <p:sp>
        <p:nvSpPr>
          <p:cNvPr id="5" name="Marcador de texto 4"/>
          <p:cNvSpPr>
            <a:spLocks noGrp="1"/>
          </p:cNvSpPr>
          <p:nvPr>
            <p:ph type="subTitle" idx="1"/>
          </p:nvPr>
        </p:nvSpPr>
        <p:spPr>
          <a:xfrm>
            <a:off x="415589" y="3729567"/>
            <a:ext cx="12094371" cy="595069"/>
          </a:xfrm>
        </p:spPr>
        <p:txBody>
          <a:bodyPr/>
          <a:lstStyle/>
          <a:p>
            <a:endParaRPr lang="es-ES" sz="2667" dirty="0">
              <a:solidFill>
                <a:schemeClr val="bg1"/>
              </a:solidFill>
            </a:endParaRPr>
          </a:p>
        </p:txBody>
      </p:sp>
    </p:spTree>
    <p:extLst>
      <p:ext uri="{BB962C8B-B14F-4D97-AF65-F5344CB8AC3E}">
        <p14:creationId xmlns:p14="http://schemas.microsoft.com/office/powerpoint/2010/main" val="2506189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sz="5295" dirty="0">
                <a:solidFill>
                  <a:schemeClr val="bg1"/>
                </a:solidFill>
              </a:rPr>
              <a:t>2. </a:t>
            </a:r>
            <a:r>
              <a:rPr lang="es-ES" sz="5295" dirty="0" err="1">
                <a:solidFill>
                  <a:schemeClr val="bg1"/>
                </a:solidFill>
              </a:rPr>
              <a:t>Using</a:t>
            </a:r>
            <a:r>
              <a:rPr lang="es-ES" sz="5295" dirty="0">
                <a:solidFill>
                  <a:schemeClr val="bg1"/>
                </a:solidFill>
              </a:rPr>
              <a:t> </a:t>
            </a:r>
            <a:r>
              <a:rPr lang="es-ES" sz="5295" dirty="0" err="1">
                <a:solidFill>
                  <a:schemeClr val="bg1"/>
                </a:solidFill>
              </a:rPr>
              <a:t>existing</a:t>
            </a:r>
            <a:r>
              <a:rPr lang="es-ES" sz="5295" dirty="0">
                <a:solidFill>
                  <a:schemeClr val="bg1"/>
                </a:solidFill>
              </a:rPr>
              <a:t> </a:t>
            </a:r>
            <a:r>
              <a:rPr lang="es-ES" sz="5295" dirty="0" err="1">
                <a:solidFill>
                  <a:schemeClr val="bg1"/>
                </a:solidFill>
              </a:rPr>
              <a:t>Handlers</a:t>
            </a:r>
            <a:endParaRPr lang="es-ES" sz="5295" dirty="0">
              <a:solidFill>
                <a:schemeClr val="bg1"/>
              </a:solidFill>
            </a:endParaRPr>
          </a:p>
        </p:txBody>
      </p:sp>
      <p:sp>
        <p:nvSpPr>
          <p:cNvPr id="5" name="Marcador de texto 4"/>
          <p:cNvSpPr>
            <a:spLocks noGrp="1"/>
          </p:cNvSpPr>
          <p:nvPr>
            <p:ph type="subTitle" idx="1"/>
          </p:nvPr>
        </p:nvSpPr>
        <p:spPr>
          <a:xfrm>
            <a:off x="415589" y="3729567"/>
            <a:ext cx="12094371" cy="595069"/>
          </a:xfrm>
        </p:spPr>
        <p:txBody>
          <a:bodyPr/>
          <a:lstStyle/>
          <a:p>
            <a:endParaRPr lang="es-ES" sz="2667" dirty="0">
              <a:solidFill>
                <a:schemeClr val="bg1"/>
              </a:solidFill>
            </a:endParaRPr>
          </a:p>
        </p:txBody>
      </p:sp>
    </p:spTree>
    <p:extLst>
      <p:ext uri="{BB962C8B-B14F-4D97-AF65-F5344CB8AC3E}">
        <p14:creationId xmlns:p14="http://schemas.microsoft.com/office/powerpoint/2010/main" val="1388534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sz="5295" dirty="0">
                <a:solidFill>
                  <a:schemeClr val="bg1"/>
                </a:solidFill>
              </a:rPr>
              <a:t>3. </a:t>
            </a:r>
            <a:r>
              <a:rPr lang="es-ES" sz="5295" dirty="0" err="1">
                <a:solidFill>
                  <a:schemeClr val="bg1"/>
                </a:solidFill>
              </a:rPr>
              <a:t>Using</a:t>
            </a:r>
            <a:r>
              <a:rPr lang="es-ES" sz="5295" dirty="0">
                <a:solidFill>
                  <a:schemeClr val="bg1"/>
                </a:solidFill>
              </a:rPr>
              <a:t> </a:t>
            </a:r>
            <a:r>
              <a:rPr lang="es-ES" sz="5295" dirty="0" err="1">
                <a:solidFill>
                  <a:schemeClr val="bg1"/>
                </a:solidFill>
              </a:rPr>
              <a:t>Custom</a:t>
            </a:r>
            <a:r>
              <a:rPr lang="es-ES" sz="5295" dirty="0">
                <a:solidFill>
                  <a:schemeClr val="bg1"/>
                </a:solidFill>
              </a:rPr>
              <a:t> </a:t>
            </a:r>
            <a:r>
              <a:rPr lang="es-ES" sz="5295" dirty="0" err="1">
                <a:solidFill>
                  <a:schemeClr val="bg1"/>
                </a:solidFill>
              </a:rPr>
              <a:t>Handlers</a:t>
            </a:r>
            <a:endParaRPr lang="es-ES" sz="5295" dirty="0">
              <a:solidFill>
                <a:schemeClr val="bg1"/>
              </a:solidFill>
            </a:endParaRPr>
          </a:p>
        </p:txBody>
      </p:sp>
      <p:sp>
        <p:nvSpPr>
          <p:cNvPr id="5" name="Marcador de texto 4"/>
          <p:cNvSpPr>
            <a:spLocks noGrp="1"/>
          </p:cNvSpPr>
          <p:nvPr>
            <p:ph type="subTitle" idx="1"/>
          </p:nvPr>
        </p:nvSpPr>
        <p:spPr>
          <a:xfrm>
            <a:off x="415589" y="3729567"/>
            <a:ext cx="12094371" cy="595069"/>
          </a:xfrm>
        </p:spPr>
        <p:txBody>
          <a:bodyPr/>
          <a:lstStyle/>
          <a:p>
            <a:endParaRPr lang="es-ES" sz="2667" dirty="0">
              <a:solidFill>
                <a:schemeClr val="bg1"/>
              </a:solidFill>
            </a:endParaRPr>
          </a:p>
        </p:txBody>
      </p:sp>
    </p:spTree>
    <p:extLst>
      <p:ext uri="{BB962C8B-B14F-4D97-AF65-F5344CB8AC3E}">
        <p14:creationId xmlns:p14="http://schemas.microsoft.com/office/powerpoint/2010/main" val="589128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E2283"/>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sz="5295" dirty="0">
                <a:solidFill>
                  <a:schemeClr val="bg1"/>
                </a:solidFill>
              </a:rPr>
              <a:t>4. </a:t>
            </a:r>
            <a:r>
              <a:rPr lang="es-ES" sz="5295" dirty="0" err="1">
                <a:solidFill>
                  <a:schemeClr val="bg1"/>
                </a:solidFill>
              </a:rPr>
              <a:t>Using</a:t>
            </a:r>
            <a:r>
              <a:rPr lang="es-ES" sz="5295" dirty="0">
                <a:solidFill>
                  <a:schemeClr val="bg1"/>
                </a:solidFill>
              </a:rPr>
              <a:t> </a:t>
            </a:r>
            <a:r>
              <a:rPr lang="es-ES" sz="5295" dirty="0" err="1">
                <a:solidFill>
                  <a:schemeClr val="bg1"/>
                </a:solidFill>
              </a:rPr>
              <a:t>ContentView</a:t>
            </a:r>
            <a:endParaRPr lang="es-ES" sz="5295" dirty="0">
              <a:solidFill>
                <a:schemeClr val="bg1"/>
              </a:solidFill>
            </a:endParaRPr>
          </a:p>
        </p:txBody>
      </p:sp>
      <p:sp>
        <p:nvSpPr>
          <p:cNvPr id="5" name="Marcador de texto 4"/>
          <p:cNvSpPr>
            <a:spLocks noGrp="1"/>
          </p:cNvSpPr>
          <p:nvPr>
            <p:ph type="subTitle" idx="1"/>
          </p:nvPr>
        </p:nvSpPr>
        <p:spPr>
          <a:xfrm>
            <a:off x="415589" y="3729567"/>
            <a:ext cx="12094371" cy="595069"/>
          </a:xfrm>
        </p:spPr>
        <p:txBody>
          <a:bodyPr/>
          <a:lstStyle/>
          <a:p>
            <a:endParaRPr lang="es-ES" sz="2667" dirty="0">
              <a:solidFill>
                <a:schemeClr val="bg1"/>
              </a:solidFill>
            </a:endParaRPr>
          </a:p>
        </p:txBody>
      </p:sp>
    </p:spTree>
    <p:extLst>
      <p:ext uri="{BB962C8B-B14F-4D97-AF65-F5344CB8AC3E}">
        <p14:creationId xmlns:p14="http://schemas.microsoft.com/office/powerpoint/2010/main" val="2986934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Create</a:t>
            </a:r>
            <a:r>
              <a:rPr lang="es-ES" dirty="0"/>
              <a:t> </a:t>
            </a:r>
            <a:r>
              <a:rPr lang="es-ES" dirty="0" err="1"/>
              <a:t>custom</a:t>
            </a:r>
            <a:r>
              <a:rPr lang="es-ES" dirty="0"/>
              <a:t> </a:t>
            </a:r>
            <a:r>
              <a:rPr lang="es-ES" dirty="0" err="1"/>
              <a:t>controls</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700" b="1" dirty="0" err="1"/>
              <a:t>ContentView</a:t>
            </a:r>
            <a:r>
              <a:rPr lang="en-US" sz="2700" dirty="0"/>
              <a:t> is a type of Layout that contains a single child element and is typically used to create custom, reusable controls.</a:t>
            </a:r>
          </a:p>
          <a:p>
            <a:endParaRPr lang="en-US" sz="2700" dirty="0"/>
          </a:p>
          <a:p>
            <a:r>
              <a:rPr lang="en-US" sz="2700" dirty="0"/>
              <a:t>The process for creating a custom control is:</a:t>
            </a:r>
          </a:p>
          <a:p>
            <a:pPr marL="514350" indent="-514350">
              <a:buFont typeface="+mj-lt"/>
              <a:buAutoNum type="arabicPeriod"/>
            </a:pPr>
            <a:r>
              <a:rPr lang="en-US" sz="2700" dirty="0"/>
              <a:t>Create a new class that inherits from </a:t>
            </a:r>
            <a:r>
              <a:rPr lang="en-US" sz="2700" dirty="0" err="1"/>
              <a:t>ContentView</a:t>
            </a:r>
            <a:r>
              <a:rPr lang="en-US" sz="2700" dirty="0"/>
              <a:t>.</a:t>
            </a:r>
          </a:p>
          <a:p>
            <a:pPr marL="514350" indent="-514350">
              <a:buFont typeface="+mj-lt"/>
              <a:buAutoNum type="arabicPeriod"/>
            </a:pPr>
            <a:r>
              <a:rPr lang="en-US" sz="2700" dirty="0"/>
              <a:t>Define properties (</a:t>
            </a:r>
            <a:r>
              <a:rPr lang="en-US" sz="2700" dirty="0" err="1"/>
              <a:t>BindableProperty</a:t>
            </a:r>
            <a:r>
              <a:rPr lang="en-US" sz="2700" dirty="0"/>
              <a:t>) or events.</a:t>
            </a:r>
          </a:p>
          <a:p>
            <a:pPr marL="514350" indent="-514350">
              <a:buFont typeface="+mj-lt"/>
              <a:buAutoNum type="arabicPeriod"/>
            </a:pPr>
            <a:r>
              <a:rPr lang="en-US" sz="2700" dirty="0"/>
              <a:t>Create the user interface.</a:t>
            </a:r>
            <a:endParaRPr lang="es-ES" sz="2700" dirty="0"/>
          </a:p>
        </p:txBody>
      </p:sp>
    </p:spTree>
    <p:extLst>
      <p:ext uri="{BB962C8B-B14F-4D97-AF65-F5344CB8AC3E}">
        <p14:creationId xmlns:p14="http://schemas.microsoft.com/office/powerpoint/2010/main" val="2508248862"/>
      </p:ext>
    </p:extLst>
  </p:cSld>
  <p:clrMapOvr>
    <a:masterClrMapping/>
  </p:clrMapOvr>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5378</TotalTime>
  <Words>1240</Words>
  <Application>Microsoft Office PowerPoint</Application>
  <PresentationFormat>Widescreen</PresentationFormat>
  <Paragraphs>145</Paragraphs>
  <Slides>31</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Calibri</vt:lpstr>
      <vt:lpstr>Consolas</vt:lpstr>
      <vt:lpstr>Exo</vt:lpstr>
      <vt:lpstr>Segoe UI</vt:lpstr>
      <vt:lpstr>Segoe UI </vt:lpstr>
      <vt:lpstr>Segoe UI (Body)</vt:lpstr>
      <vt:lpstr>Segoe UI Light</vt:lpstr>
      <vt:lpstr>Segoe UI Light (Headings)</vt:lpstr>
      <vt:lpstr>XamarinTemplate</vt:lpstr>
      <vt:lpstr>PowerPoint Presentation</vt:lpstr>
      <vt:lpstr>Javier Suárez Ruiz</vt:lpstr>
      <vt:lpstr>The agenda</vt:lpstr>
      <vt:lpstr>PowerPoint Presentation</vt:lpstr>
      <vt:lpstr>1. Using Custom Renderers (Xamarin.Forms Architecture)</vt:lpstr>
      <vt:lpstr>2. Using existing Handlers</vt:lpstr>
      <vt:lpstr>3. Using Custom Handlers</vt:lpstr>
      <vt:lpstr>4. Using ContentView</vt:lpstr>
      <vt:lpstr>Create custom controls</vt:lpstr>
      <vt:lpstr>Rememer to consider</vt:lpstr>
      <vt:lpstr>Pros &amp; cons</vt:lpstr>
      <vt:lpstr>Using ContentView</vt:lpstr>
      <vt:lpstr>5. Using TemplatedView</vt:lpstr>
      <vt:lpstr>Allow customize everything?</vt:lpstr>
      <vt:lpstr>ControlTemplate</vt:lpstr>
      <vt:lpstr>Many possibilities</vt:lpstr>
      <vt:lpstr>Templated Control</vt:lpstr>
      <vt:lpstr>Templated Control</vt:lpstr>
      <vt:lpstr>Rememer to consider</vt:lpstr>
      <vt:lpstr>Pros &amp; cons</vt:lpstr>
      <vt:lpstr>Using TemplatedView</vt:lpstr>
      <vt:lpstr>Using GraphicsView</vt:lpstr>
      <vt:lpstr>Microsoft.Maui.Graphics</vt:lpstr>
      <vt:lpstr>Use GraphicsView: The Canvas</vt:lpstr>
      <vt:lpstr>Use GraphicsView: Draw</vt:lpstr>
      <vt:lpstr>Use GraphicsView : User Input</vt:lpstr>
      <vt:lpstr>Create controls with MAUI Graphics</vt:lpstr>
      <vt:lpstr>Rememer to consider</vt:lpstr>
      <vt:lpstr>Pros &amp; cons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Montemagno</dc:creator>
  <cp:lastModifiedBy>Javier Suárez Ruiz</cp:lastModifiedBy>
  <cp:revision>249</cp:revision>
  <dcterms:created xsi:type="dcterms:W3CDTF">2015-05-05T21:43:30Z</dcterms:created>
  <dcterms:modified xsi:type="dcterms:W3CDTF">2022-06-26T17:19:58Z</dcterms:modified>
</cp:coreProperties>
</file>