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7" r:id="rId4"/>
    <p:sldId id="259" r:id="rId5"/>
    <p:sldId id="270" r:id="rId6"/>
    <p:sldId id="268" r:id="rId7"/>
    <p:sldId id="269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469" autoAdjust="0"/>
  </p:normalViewPr>
  <p:slideViewPr>
    <p:cSldViewPr snapToGrid="0" snapToObjects="1">
      <p:cViewPr>
        <p:scale>
          <a:sx n="66" d="100"/>
          <a:sy n="66" d="100"/>
        </p:scale>
        <p:origin x="79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19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4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Procedures and 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update_patient_email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Procedure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Updates the email address for a specific patient in the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ZZ_Patients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table, identified by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patient_id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, and outputs a success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retrieve_patient_information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Procedure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Retrieves and displays detailed information for a specific patient from the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ZZ_Patients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get_medical_record_count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Returns the count of medical records for a given patient, identified by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patient_id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get_total_billing_amount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Calculates and returns the total billing amount for a given patient, consolidating entries from the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ZZ_Billing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Package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health_pkg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Contains the aforementioned procedures and functions.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Includes a constant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clinicID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representing the clinic's identification number.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The package body provides the implementation details for the declared procedures and functions.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Test Script for Package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Executes the procedures and functions within the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health_pkg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to demonstrate their functionality, specifically: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Retrieving the medical record count for a patient.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Updating a patient's email.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Getting the total billing amount for a patient.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Retrieving patient information.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Displaying the clinic's ID using the package's global variable.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Triggers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ZZ_BILLING_TRG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Trigger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Automatically inserts a billing record for new patients added to the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ZZ_Patients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table. It sets a default billing amount and marks the payment status as 'Unpaid'.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ZZ_staffidchg_trg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Trigger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 Ensures referential integrity by updating the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staff_id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in the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ZZ_Medical_Record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table when it is changed in the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Söhne Mono"/>
              </a:rPr>
              <a:t>ZZ_Medical_Staff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table, thereby maintaining consistency across related records.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79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66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9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CA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492812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Healthcare Data Management System</a:t>
            </a:r>
            <a:endParaRPr lang="en-US" sz="6036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745141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CA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198076" cy="874514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667256" y="427673"/>
            <a:ext cx="3888462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Objective</a:t>
            </a:r>
            <a:endParaRPr lang="en-US" sz="3062" dirty="0"/>
          </a:p>
        </p:txBody>
      </p:sp>
      <p:sp>
        <p:nvSpPr>
          <p:cNvPr id="9" name="Shape 6"/>
          <p:cNvSpPr/>
          <p:nvPr/>
        </p:nvSpPr>
        <p:spPr>
          <a:xfrm>
            <a:off x="5781675" y="1146929"/>
            <a:ext cx="8420099" cy="6520696"/>
          </a:xfrm>
          <a:prstGeom prst="roundRect">
            <a:avLst>
              <a:gd name="adj" fmla="val 1373"/>
            </a:avLst>
          </a:prstGeom>
          <a:solidFill>
            <a:srgbClr val="363A4A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11" name="Text 8"/>
          <p:cNvSpPr/>
          <p:nvPr/>
        </p:nvSpPr>
        <p:spPr>
          <a:xfrm>
            <a:off x="6324600" y="1638657"/>
            <a:ext cx="7496175" cy="37308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To create a robust, relational database that captures the essential components of healthcare operations.</a:t>
            </a:r>
          </a:p>
          <a:p>
            <a:pPr>
              <a:lnSpc>
                <a:spcPct val="150000"/>
              </a:lnSpc>
            </a:pPr>
            <a:endParaRPr lang="en-US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This includes: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Efficient patient management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Detailed treatment records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Comprehensive billing information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745141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CA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8357425-7F55-2EBE-2370-E59C50AF2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" y="2504460"/>
            <a:ext cx="4211405" cy="280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534616-4D4E-1128-189C-8427A2CA1391}"/>
              </a:ext>
            </a:extLst>
          </p:cNvPr>
          <p:cNvSpPr txBox="1"/>
          <p:nvPr/>
        </p:nvSpPr>
        <p:spPr>
          <a:xfrm>
            <a:off x="1236615" y="5430274"/>
            <a:ext cx="2394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</a:rPr>
              <a:t>ORACLE SQL DEVELOPER</a:t>
            </a:r>
          </a:p>
        </p:txBody>
      </p:sp>
      <p:pic>
        <p:nvPicPr>
          <p:cNvPr id="8" name="Picture 4" descr="Oracle PL/SQL Course - Engineering Science Institute for Training &amp;  Development">
            <a:extLst>
              <a:ext uri="{FF2B5EF4-FFF2-40B4-BE49-F238E27FC236}">
                <a16:creationId xmlns:a16="http://schemas.microsoft.com/office/drawing/2014/main" id="{94DBC002-3AE1-7701-6AC7-98D45B7E0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520" y="3003066"/>
            <a:ext cx="3545880" cy="181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est practices for building React applications using Node.js | by MD Jamil  Kashem Porosh | Medium">
            <a:extLst>
              <a:ext uri="{FF2B5EF4-FFF2-40B4-BE49-F238E27FC236}">
                <a16:creationId xmlns:a16="http://schemas.microsoft.com/office/drawing/2014/main" id="{5543A1AE-AF96-90F4-2028-2DA85B2A8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147" y="2817872"/>
            <a:ext cx="4150557" cy="233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F54EFB-A1D4-FB89-20CF-E61E5C312517}"/>
              </a:ext>
            </a:extLst>
          </p:cNvPr>
          <p:cNvSpPr txBox="1"/>
          <p:nvPr/>
        </p:nvSpPr>
        <p:spPr>
          <a:xfrm>
            <a:off x="5758920" y="5430274"/>
            <a:ext cx="2394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</a:rPr>
              <a:t>PLSQL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4EE0FD-9373-20B1-F0F4-B4311B126875}"/>
              </a:ext>
            </a:extLst>
          </p:cNvPr>
          <p:cNvSpPr txBox="1"/>
          <p:nvPr/>
        </p:nvSpPr>
        <p:spPr>
          <a:xfrm>
            <a:off x="9651209" y="5379437"/>
            <a:ext cx="3602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</a:rPr>
              <a:t>NODE JS &amp; REACT</a:t>
            </a:r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A90C839B-30DE-5DE5-CB60-2049CAF489A0}"/>
              </a:ext>
            </a:extLst>
          </p:cNvPr>
          <p:cNvSpPr/>
          <p:nvPr/>
        </p:nvSpPr>
        <p:spPr>
          <a:xfrm>
            <a:off x="260191" y="547092"/>
            <a:ext cx="4347329" cy="5432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279"/>
              </a:lnSpc>
            </a:pPr>
            <a:r>
              <a:rPr lang="en-US" sz="342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Technology Stack</a:t>
            </a:r>
            <a:endParaRPr lang="en-US" sz="3423" dirty="0"/>
          </a:p>
        </p:txBody>
      </p:sp>
    </p:spTree>
    <p:extLst>
      <p:ext uri="{BB962C8B-B14F-4D97-AF65-F5344CB8AC3E}">
        <p14:creationId xmlns:p14="http://schemas.microsoft.com/office/powerpoint/2010/main" val="120833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4" name="Text 2"/>
          <p:cNvSpPr/>
          <p:nvPr/>
        </p:nvSpPr>
        <p:spPr>
          <a:xfrm>
            <a:off x="599242" y="206633"/>
            <a:ext cx="4347329" cy="5432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79"/>
              </a:lnSpc>
              <a:buNone/>
            </a:pPr>
            <a:r>
              <a:rPr lang="en-US" sz="342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Database Structure</a:t>
            </a:r>
            <a:endParaRPr lang="en-US" sz="3423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9C4821B-B777-D640-2236-DD28ACB51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697" y="942996"/>
            <a:ext cx="11993006" cy="69895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CA" dirty="0"/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264C41FC-7D1F-CBFB-C4F2-7CB109DD3260}"/>
              </a:ext>
            </a:extLst>
          </p:cNvPr>
          <p:cNvSpPr/>
          <p:nvPr/>
        </p:nvSpPr>
        <p:spPr>
          <a:xfrm>
            <a:off x="318424" y="1465773"/>
            <a:ext cx="6186548" cy="2192013"/>
          </a:xfrm>
          <a:prstGeom prst="roundRect">
            <a:avLst>
              <a:gd name="adj" fmla="val 1373"/>
            </a:avLst>
          </a:prstGeom>
          <a:solidFill>
            <a:srgbClr val="363A4A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4" name="Text 2"/>
          <p:cNvSpPr/>
          <p:nvPr/>
        </p:nvSpPr>
        <p:spPr>
          <a:xfrm>
            <a:off x="599242" y="206633"/>
            <a:ext cx="4347329" cy="5432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79"/>
              </a:lnSpc>
              <a:buNone/>
            </a:pPr>
            <a:r>
              <a:rPr lang="en-US" sz="342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PLSQL Objects</a:t>
            </a:r>
            <a:endParaRPr lang="en-US" sz="342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33857-3033-753D-FF8C-A1FF394BD819}"/>
              </a:ext>
            </a:extLst>
          </p:cNvPr>
          <p:cNvSpPr txBox="1"/>
          <p:nvPr/>
        </p:nvSpPr>
        <p:spPr>
          <a:xfrm>
            <a:off x="599242" y="1734149"/>
            <a:ext cx="65281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600" dirty="0">
                <a:solidFill>
                  <a:schemeClr val="bg1"/>
                </a:solidFill>
              </a:rPr>
              <a:t>Procedures</a:t>
            </a:r>
          </a:p>
          <a:p>
            <a:r>
              <a:rPr lang="en-CA" sz="2600" dirty="0">
                <a:solidFill>
                  <a:schemeClr val="bg1"/>
                </a:solidFill>
              </a:rPr>
              <a:t>	1. </a:t>
            </a:r>
            <a:r>
              <a:rPr lang="en-CA" sz="2600" dirty="0" err="1">
                <a:solidFill>
                  <a:schemeClr val="bg1"/>
                </a:solidFill>
              </a:rPr>
              <a:t>Update_patient_email</a:t>
            </a:r>
            <a:endParaRPr lang="en-CA" sz="2600" dirty="0">
              <a:solidFill>
                <a:schemeClr val="bg1"/>
              </a:solidFill>
            </a:endParaRPr>
          </a:p>
          <a:p>
            <a:r>
              <a:rPr lang="en-CA" sz="2600" dirty="0">
                <a:solidFill>
                  <a:schemeClr val="bg1"/>
                </a:solidFill>
              </a:rPr>
              <a:t>	2. </a:t>
            </a:r>
            <a:r>
              <a:rPr lang="en-CA" sz="2600" dirty="0" err="1">
                <a:solidFill>
                  <a:schemeClr val="bg1"/>
                </a:solidFill>
              </a:rPr>
              <a:t>retrieve_patient_information</a:t>
            </a:r>
            <a:endParaRPr lang="en-CA" sz="2600" dirty="0">
              <a:solidFill>
                <a:schemeClr val="bg1"/>
              </a:solidFill>
            </a:endParaRPr>
          </a:p>
        </p:txBody>
      </p:sp>
      <p:sp>
        <p:nvSpPr>
          <p:cNvPr id="12" name="Shape 6">
            <a:extLst>
              <a:ext uri="{FF2B5EF4-FFF2-40B4-BE49-F238E27FC236}">
                <a16:creationId xmlns:a16="http://schemas.microsoft.com/office/drawing/2014/main" id="{BE2AE460-1692-4AA4-3E82-12CFD3485CF1}"/>
              </a:ext>
            </a:extLst>
          </p:cNvPr>
          <p:cNvSpPr/>
          <p:nvPr/>
        </p:nvSpPr>
        <p:spPr>
          <a:xfrm>
            <a:off x="318424" y="4373645"/>
            <a:ext cx="6186548" cy="2192013"/>
          </a:xfrm>
          <a:prstGeom prst="roundRect">
            <a:avLst>
              <a:gd name="adj" fmla="val 1373"/>
            </a:avLst>
          </a:prstGeom>
          <a:solidFill>
            <a:srgbClr val="363A4A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DC8960-1D56-4283-13B7-9342863AA1DD}"/>
              </a:ext>
            </a:extLst>
          </p:cNvPr>
          <p:cNvSpPr txBox="1"/>
          <p:nvPr/>
        </p:nvSpPr>
        <p:spPr>
          <a:xfrm>
            <a:off x="599242" y="4642021"/>
            <a:ext cx="65281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600" dirty="0">
                <a:solidFill>
                  <a:schemeClr val="bg1"/>
                </a:solidFill>
              </a:rPr>
              <a:t>Functions</a:t>
            </a:r>
          </a:p>
          <a:p>
            <a:r>
              <a:rPr lang="en-CA" sz="2600" dirty="0">
                <a:solidFill>
                  <a:schemeClr val="bg1"/>
                </a:solidFill>
              </a:rPr>
              <a:t>	1. </a:t>
            </a:r>
            <a:r>
              <a:rPr lang="en-CA" sz="2600" dirty="0" err="1">
                <a:solidFill>
                  <a:schemeClr val="bg1"/>
                </a:solidFill>
              </a:rPr>
              <a:t>get_medical_record_count</a:t>
            </a:r>
            <a:endParaRPr lang="en-CA" sz="2600" dirty="0">
              <a:solidFill>
                <a:schemeClr val="bg1"/>
              </a:solidFill>
            </a:endParaRPr>
          </a:p>
          <a:p>
            <a:r>
              <a:rPr lang="en-CA" sz="2600" dirty="0">
                <a:solidFill>
                  <a:schemeClr val="bg1"/>
                </a:solidFill>
              </a:rPr>
              <a:t>	2.get_total_billing_amount</a:t>
            </a:r>
          </a:p>
        </p:txBody>
      </p:sp>
      <p:sp>
        <p:nvSpPr>
          <p:cNvPr id="14" name="Shape 6">
            <a:extLst>
              <a:ext uri="{FF2B5EF4-FFF2-40B4-BE49-F238E27FC236}">
                <a16:creationId xmlns:a16="http://schemas.microsoft.com/office/drawing/2014/main" id="{2DBC1723-74E8-B04F-92CE-53EC9509B6B0}"/>
              </a:ext>
            </a:extLst>
          </p:cNvPr>
          <p:cNvSpPr/>
          <p:nvPr/>
        </p:nvSpPr>
        <p:spPr>
          <a:xfrm>
            <a:off x="7503038" y="1465773"/>
            <a:ext cx="6186548" cy="2192013"/>
          </a:xfrm>
          <a:prstGeom prst="roundRect">
            <a:avLst>
              <a:gd name="adj" fmla="val 1373"/>
            </a:avLst>
          </a:prstGeom>
          <a:solidFill>
            <a:srgbClr val="363A4A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649D3-1A67-8786-AEBE-9246819874D7}"/>
              </a:ext>
            </a:extLst>
          </p:cNvPr>
          <p:cNvSpPr txBox="1"/>
          <p:nvPr/>
        </p:nvSpPr>
        <p:spPr>
          <a:xfrm>
            <a:off x="7783856" y="1734149"/>
            <a:ext cx="65281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600" dirty="0">
                <a:solidFill>
                  <a:schemeClr val="bg1"/>
                </a:solidFill>
              </a:rPr>
              <a:t>Triggers</a:t>
            </a:r>
          </a:p>
          <a:p>
            <a:r>
              <a:rPr lang="en-CA" sz="2600" dirty="0">
                <a:solidFill>
                  <a:schemeClr val="bg1"/>
                </a:solidFill>
              </a:rPr>
              <a:t>	1. </a:t>
            </a:r>
            <a:r>
              <a:rPr lang="en-CA" sz="2600" dirty="0" err="1">
                <a:solidFill>
                  <a:schemeClr val="bg1"/>
                </a:solidFill>
              </a:rPr>
              <a:t>ZZ_billing_trg</a:t>
            </a:r>
            <a:endParaRPr lang="en-CA" sz="2600" dirty="0">
              <a:solidFill>
                <a:schemeClr val="bg1"/>
              </a:solidFill>
            </a:endParaRPr>
          </a:p>
          <a:p>
            <a:r>
              <a:rPr lang="en-CA" sz="2600" dirty="0">
                <a:solidFill>
                  <a:schemeClr val="bg1"/>
                </a:solidFill>
              </a:rPr>
              <a:t>	2. </a:t>
            </a:r>
            <a:r>
              <a:rPr lang="en-CA" sz="2600" dirty="0" err="1">
                <a:solidFill>
                  <a:schemeClr val="bg1"/>
                </a:solidFill>
              </a:rPr>
              <a:t>ZZ_staffidchg_trg</a:t>
            </a:r>
            <a:endParaRPr lang="en-CA" sz="2600" dirty="0">
              <a:solidFill>
                <a:schemeClr val="bg1"/>
              </a:solidFill>
            </a:endParaRPr>
          </a:p>
        </p:txBody>
      </p:sp>
      <p:sp>
        <p:nvSpPr>
          <p:cNvPr id="17" name="Shape 6">
            <a:extLst>
              <a:ext uri="{FF2B5EF4-FFF2-40B4-BE49-F238E27FC236}">
                <a16:creationId xmlns:a16="http://schemas.microsoft.com/office/drawing/2014/main" id="{CAB62255-AF5D-08F2-2C44-7BD8DA1BDA03}"/>
              </a:ext>
            </a:extLst>
          </p:cNvPr>
          <p:cNvSpPr/>
          <p:nvPr/>
        </p:nvSpPr>
        <p:spPr>
          <a:xfrm>
            <a:off x="7503038" y="4338348"/>
            <a:ext cx="6186548" cy="2192013"/>
          </a:xfrm>
          <a:prstGeom prst="roundRect">
            <a:avLst>
              <a:gd name="adj" fmla="val 1373"/>
            </a:avLst>
          </a:prstGeom>
          <a:solidFill>
            <a:srgbClr val="363A4A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77F60-5A2F-7835-EA04-28965BC5F619}"/>
              </a:ext>
            </a:extLst>
          </p:cNvPr>
          <p:cNvSpPr txBox="1"/>
          <p:nvPr/>
        </p:nvSpPr>
        <p:spPr>
          <a:xfrm>
            <a:off x="7783856" y="4606724"/>
            <a:ext cx="65281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600" dirty="0">
                <a:solidFill>
                  <a:schemeClr val="bg1"/>
                </a:solidFill>
              </a:rPr>
              <a:t>Packages</a:t>
            </a:r>
          </a:p>
          <a:p>
            <a:r>
              <a:rPr lang="en-CA" sz="2600" dirty="0">
                <a:solidFill>
                  <a:schemeClr val="bg1"/>
                </a:solidFill>
              </a:rPr>
              <a:t>	1. </a:t>
            </a:r>
            <a:r>
              <a:rPr lang="en-CA" sz="2600" dirty="0" err="1">
                <a:solidFill>
                  <a:schemeClr val="bg1"/>
                </a:solidFill>
              </a:rPr>
              <a:t>health_pkg</a:t>
            </a:r>
            <a:endParaRPr lang="en-CA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6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3" grpId="0"/>
      <p:bldP spid="14" grpId="0" animBg="1"/>
      <p:bldP spid="15" grpId="0"/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4" name="Text 2"/>
          <p:cNvSpPr/>
          <p:nvPr/>
        </p:nvSpPr>
        <p:spPr>
          <a:xfrm>
            <a:off x="3585556" y="3843159"/>
            <a:ext cx="7459289" cy="5432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279"/>
              </a:lnSpc>
              <a:buNone/>
            </a:pPr>
            <a:r>
              <a:rPr lang="en-US" sz="480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LIVE SCRIPT EXECUTION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4698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4" name="Text 2"/>
          <p:cNvSpPr/>
          <p:nvPr/>
        </p:nvSpPr>
        <p:spPr>
          <a:xfrm>
            <a:off x="3139930" y="3843159"/>
            <a:ext cx="8350540" cy="5432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279"/>
              </a:lnSpc>
              <a:buNone/>
            </a:pPr>
            <a:r>
              <a:rPr lang="en-US" sz="480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WEB APP DEMONSTRATION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8231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413</Words>
  <Application>Microsoft Office PowerPoint</Application>
  <PresentationFormat>Custom</PresentationFormat>
  <Paragraphs>56</Paragraphs>
  <Slides>7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Lora</vt:lpstr>
      <vt:lpstr>Söhne</vt:lpstr>
      <vt:lpstr>Söhne Mono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Joan Suaverdez</cp:lastModifiedBy>
  <cp:revision>6</cp:revision>
  <dcterms:created xsi:type="dcterms:W3CDTF">2024-04-07T22:26:13Z</dcterms:created>
  <dcterms:modified xsi:type="dcterms:W3CDTF">2024-04-11T04:47:15Z</dcterms:modified>
</cp:coreProperties>
</file>