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4.xml"/><Relationship Id="rId22" Type="http://schemas.openxmlformats.org/officeDocument/2006/relationships/font" Target="fonts/Lato-italic.fntdata"/><Relationship Id="rId10" Type="http://schemas.openxmlformats.org/officeDocument/2006/relationships/slide" Target="slides/slide3.xml"/><Relationship Id="rId21" Type="http://schemas.openxmlformats.org/officeDocument/2006/relationships/font" Target="fonts/La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aleway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aleway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6bd13ce72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76bd13ce7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6bd13ce7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6bd13ce7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6bd13ce72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6bd13ce72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6bd13ce72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6bd13ce72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6bd13ce7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6bd13ce7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6bd13ce72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6bd13ce72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6bd13ce72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6bd13ce72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6bd13ce72_0_3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76bd13ce7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7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0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2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2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2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2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2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2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2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2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2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2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2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2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3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3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3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3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33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3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3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3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3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35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hautuankien.medium.com/skip-connection-and-explanation-of-resnet-afabe792346c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0" y="1672100"/>
            <a:ext cx="45720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 sz="3500">
                <a:solidFill>
                  <a:srgbClr val="B4A7D6"/>
                </a:solidFill>
              </a:rPr>
              <a:t>Detección</a:t>
            </a:r>
            <a:r>
              <a:rPr lang="es-419" sz="3500">
                <a:solidFill>
                  <a:srgbClr val="B4A7D6"/>
                </a:solidFill>
              </a:rPr>
              <a:t> de plaga en la hoja de papa</a:t>
            </a:r>
            <a:endParaRPr sz="3500">
              <a:solidFill>
                <a:srgbClr val="B4A7D6"/>
              </a:solidFill>
            </a:endParaRPr>
          </a:p>
        </p:txBody>
      </p:sp>
      <p:sp>
        <p:nvSpPr>
          <p:cNvPr id="181" name="Google Shape;181;p3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7"/>
          <p:cNvSpPr txBox="1"/>
          <p:nvPr>
            <p:ph idx="2" type="body"/>
          </p:nvPr>
        </p:nvSpPr>
        <p:spPr>
          <a:xfrm>
            <a:off x="4572000" y="4202525"/>
            <a:ext cx="42045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s-419"/>
              <a:t>Visión</a:t>
            </a:r>
            <a:r>
              <a:rPr b="1" lang="es-419"/>
              <a:t> Artificial</a:t>
            </a:r>
            <a:endParaRPr sz="1500"/>
          </a:p>
        </p:txBody>
      </p:sp>
      <p:cxnSp>
        <p:nvCxnSpPr>
          <p:cNvPr id="183" name="Google Shape;183;p37"/>
          <p:cNvCxnSpPr/>
          <p:nvPr/>
        </p:nvCxnSpPr>
        <p:spPr>
          <a:xfrm flipH="1" rot="10800000">
            <a:off x="4973700" y="4598600"/>
            <a:ext cx="714600" cy="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4" name="Google Shape;1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0" y="4419425"/>
            <a:ext cx="637800" cy="6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300" y="788800"/>
            <a:ext cx="2038325" cy="20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1675" y="1750800"/>
            <a:ext cx="1848400" cy="18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2700" y="1081650"/>
            <a:ext cx="637800" cy="6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38"/>
          <p:cNvCxnSpPr/>
          <p:nvPr/>
        </p:nvCxnSpPr>
        <p:spPr>
          <a:xfrm>
            <a:off x="453775" y="392625"/>
            <a:ext cx="51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38"/>
          <p:cNvSpPr txBox="1"/>
          <p:nvPr/>
        </p:nvSpPr>
        <p:spPr>
          <a:xfrm>
            <a:off x="1091275" y="95375"/>
            <a:ext cx="21543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latin typeface="Raleway"/>
                <a:ea typeface="Raleway"/>
                <a:cs typeface="Raleway"/>
                <a:sym typeface="Raleway"/>
              </a:rPr>
              <a:t>Integrantes</a:t>
            </a:r>
            <a:endParaRPr b="1" sz="2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388525" y="2022300"/>
            <a:ext cx="4047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-"/>
            </a:pPr>
            <a:r>
              <a:rPr lang="es-419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Suca, Jonathan</a:t>
            </a:r>
            <a:endParaRPr b="1" sz="3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5" name="Google Shape;1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250" y="4419425"/>
            <a:ext cx="637800" cy="6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400" y="1423050"/>
            <a:ext cx="2297400" cy="22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39"/>
          <p:cNvCxnSpPr/>
          <p:nvPr/>
        </p:nvCxnSpPr>
        <p:spPr>
          <a:xfrm>
            <a:off x="453775" y="392625"/>
            <a:ext cx="51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39"/>
          <p:cNvSpPr txBox="1"/>
          <p:nvPr/>
        </p:nvSpPr>
        <p:spPr>
          <a:xfrm>
            <a:off x="1411200" y="74925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latin typeface="Raleway"/>
                <a:ea typeface="Raleway"/>
                <a:cs typeface="Raleway"/>
                <a:sym typeface="Raleway"/>
              </a:rPr>
              <a:t>Contexto</a:t>
            </a:r>
            <a:endParaRPr b="1"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p39"/>
          <p:cNvSpPr txBox="1"/>
          <p:nvPr/>
        </p:nvSpPr>
        <p:spPr>
          <a:xfrm>
            <a:off x="284950" y="834025"/>
            <a:ext cx="4643700" cy="3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>
                <a:latin typeface="Lato"/>
                <a:ea typeface="Lato"/>
                <a:cs typeface="Lato"/>
                <a:sym typeface="Lato"/>
              </a:rPr>
              <a:t>Se presenta la necesidad de identificar la plagas en las hojas de papa para aplicar las medidas respectivas. Mejorar la </a:t>
            </a:r>
            <a:r>
              <a:rPr lang="es-419" sz="1800">
                <a:latin typeface="Lato"/>
                <a:ea typeface="Lato"/>
                <a:cs typeface="Lato"/>
                <a:sym typeface="Lato"/>
              </a:rPr>
              <a:t>producción</a:t>
            </a:r>
            <a:r>
              <a:rPr lang="es-419" sz="1800">
                <a:latin typeface="Lato"/>
                <a:ea typeface="Lato"/>
                <a:cs typeface="Lato"/>
                <a:sym typeface="Lato"/>
              </a:rPr>
              <a:t> del cultivo y disminuir el proceso de </a:t>
            </a:r>
            <a:r>
              <a:rPr lang="es-419" sz="1800">
                <a:latin typeface="Lato"/>
                <a:ea typeface="Lato"/>
                <a:cs typeface="Lato"/>
                <a:sym typeface="Lato"/>
              </a:rPr>
              <a:t>revisión</a:t>
            </a:r>
            <a:r>
              <a:rPr lang="es-419" sz="1800">
                <a:latin typeface="Lato"/>
                <a:ea typeface="Lato"/>
                <a:cs typeface="Lato"/>
                <a:sym typeface="Lato"/>
              </a:rPr>
              <a:t> manual.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250" y="4419425"/>
            <a:ext cx="637800" cy="6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350" y="11889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40"/>
          <p:cNvCxnSpPr/>
          <p:nvPr/>
        </p:nvCxnSpPr>
        <p:spPr>
          <a:xfrm>
            <a:off x="453775" y="392625"/>
            <a:ext cx="51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40"/>
          <p:cNvSpPr txBox="1"/>
          <p:nvPr/>
        </p:nvSpPr>
        <p:spPr>
          <a:xfrm>
            <a:off x="1411200" y="74925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latin typeface="Raleway"/>
                <a:ea typeface="Raleway"/>
                <a:cs typeface="Raleway"/>
                <a:sym typeface="Raleway"/>
              </a:rPr>
              <a:t>Datos</a:t>
            </a:r>
            <a:endParaRPr b="1"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2" name="Google Shape;212;p40"/>
          <p:cNvSpPr txBox="1"/>
          <p:nvPr/>
        </p:nvSpPr>
        <p:spPr>
          <a:xfrm>
            <a:off x="0" y="848375"/>
            <a:ext cx="88080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Lato"/>
                <a:ea typeface="Lato"/>
                <a:cs typeface="Lato"/>
                <a:sym typeface="Lato"/>
              </a:rPr>
              <a:t>Hoja Sana				Plaga Temprana				Plaga avanzada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250" y="4419425"/>
            <a:ext cx="637800" cy="6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875" y="1938200"/>
            <a:ext cx="3048324" cy="18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2863" y="1861812"/>
            <a:ext cx="2489950" cy="19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675" y="1458175"/>
            <a:ext cx="1663750" cy="27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0"/>
          <p:cNvSpPr txBox="1"/>
          <p:nvPr/>
        </p:nvSpPr>
        <p:spPr>
          <a:xfrm>
            <a:off x="0" y="4595700"/>
            <a:ext cx="8808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latin typeface="Lato"/>
                <a:ea typeface="Lato"/>
                <a:cs typeface="Lato"/>
                <a:sym typeface="Lato"/>
              </a:rPr>
              <a:t>     Fuente: Dataset Kaggle Potato Disease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41"/>
          <p:cNvCxnSpPr/>
          <p:nvPr/>
        </p:nvCxnSpPr>
        <p:spPr>
          <a:xfrm>
            <a:off x="453775" y="392625"/>
            <a:ext cx="51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41"/>
          <p:cNvSpPr txBox="1"/>
          <p:nvPr/>
        </p:nvSpPr>
        <p:spPr>
          <a:xfrm>
            <a:off x="1411200" y="74925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latin typeface="Raleway"/>
                <a:ea typeface="Raleway"/>
                <a:cs typeface="Raleway"/>
                <a:sym typeface="Raleway"/>
              </a:rPr>
              <a:t>Arquitecturas - VGG</a:t>
            </a:r>
            <a:endParaRPr b="1"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4" name="Google Shape;2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250" y="4419425"/>
            <a:ext cx="637800" cy="6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4425" y="862375"/>
            <a:ext cx="5653200" cy="32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1"/>
          <p:cNvSpPr txBox="1"/>
          <p:nvPr/>
        </p:nvSpPr>
        <p:spPr>
          <a:xfrm>
            <a:off x="1067875" y="4255625"/>
            <a:ext cx="6546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Lato"/>
                <a:ea typeface="Lato"/>
                <a:cs typeface="Lato"/>
                <a:sym typeface="Lato"/>
              </a:rPr>
              <a:t>19 layers (16 convolutional y 3 fully connected), filtros de 3x3</a:t>
            </a:r>
            <a:br>
              <a:rPr lang="es-419" sz="1800">
                <a:latin typeface="Lato"/>
                <a:ea typeface="Lato"/>
                <a:cs typeface="Lato"/>
                <a:sym typeface="Lato"/>
              </a:rPr>
            </a:br>
            <a:r>
              <a:rPr lang="es-419" sz="1800">
                <a:latin typeface="Lato"/>
                <a:ea typeface="Lato"/>
                <a:cs typeface="Lato"/>
                <a:sym typeface="Lato"/>
              </a:rPr>
              <a:t>max-pooling layers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42"/>
          <p:cNvCxnSpPr/>
          <p:nvPr/>
        </p:nvCxnSpPr>
        <p:spPr>
          <a:xfrm>
            <a:off x="453775" y="392625"/>
            <a:ext cx="51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42"/>
          <p:cNvSpPr txBox="1"/>
          <p:nvPr/>
        </p:nvSpPr>
        <p:spPr>
          <a:xfrm>
            <a:off x="1411200" y="74925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latin typeface="Raleway"/>
                <a:ea typeface="Raleway"/>
                <a:cs typeface="Raleway"/>
                <a:sym typeface="Raleway"/>
              </a:rPr>
              <a:t>Arquitecturas - ResNet</a:t>
            </a:r>
            <a:endParaRPr b="1"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3" name="Google Shape;2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250" y="4419425"/>
            <a:ext cx="637800" cy="6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200" y="710316"/>
            <a:ext cx="6321600" cy="365398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2"/>
          <p:cNvSpPr txBox="1"/>
          <p:nvPr/>
        </p:nvSpPr>
        <p:spPr>
          <a:xfrm>
            <a:off x="1067875" y="4255625"/>
            <a:ext cx="6546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Lato"/>
                <a:ea typeface="Lato"/>
                <a:cs typeface="Lato"/>
                <a:sym typeface="Lato"/>
              </a:rPr>
              <a:t>18 layers, filtros de 3x3, residual learning blocks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43"/>
          <p:cNvCxnSpPr/>
          <p:nvPr/>
        </p:nvCxnSpPr>
        <p:spPr>
          <a:xfrm>
            <a:off x="453775" y="392625"/>
            <a:ext cx="51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43"/>
          <p:cNvSpPr txBox="1"/>
          <p:nvPr/>
        </p:nvSpPr>
        <p:spPr>
          <a:xfrm>
            <a:off x="1091275" y="95375"/>
            <a:ext cx="56313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latin typeface="Raleway"/>
                <a:ea typeface="Raleway"/>
                <a:cs typeface="Raleway"/>
                <a:sym typeface="Raleway"/>
              </a:rPr>
              <a:t>Referencias </a:t>
            </a:r>
            <a:r>
              <a:rPr b="1" lang="es-419" sz="2700">
                <a:latin typeface="Raleway"/>
                <a:ea typeface="Raleway"/>
                <a:cs typeface="Raleway"/>
                <a:sym typeface="Raleway"/>
              </a:rPr>
              <a:t>bibliográficas</a:t>
            </a:r>
            <a:endParaRPr b="1" sz="2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388525" y="1036925"/>
            <a:ext cx="75519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es-419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Altawi, A et al. (2022). </a:t>
            </a:r>
            <a:r>
              <a:rPr i="1" lang="es-419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Plant Disease Detection using AI based VGG-16 Model.</a:t>
            </a:r>
            <a:r>
              <a:rPr lang="es-419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International Journal of Advanced Computer Science and Applications.</a:t>
            </a:r>
            <a:br>
              <a:rPr lang="es-419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es-419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Shaheed, K et al. (2023), </a:t>
            </a:r>
            <a:r>
              <a:rPr i="1" lang="es-419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 Efficient ResNet-50 and Vision Transformers Approach for Classifying Potato Plant Leaf Diseases</a:t>
            </a:r>
            <a:r>
              <a:rPr lang="es-419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Multidisciplinary Digital Publishing Institute.</a:t>
            </a:r>
            <a:br>
              <a:rPr lang="es-419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Char char="-"/>
            </a:pPr>
            <a:r>
              <a:rPr lang="es-419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Tuan, C. (2022). </a:t>
            </a:r>
            <a:r>
              <a:rPr i="1" lang="es-419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Skip Connection and Explanation of ResNet</a:t>
            </a:r>
            <a:r>
              <a:rPr lang="es-419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Medium. </a:t>
            </a:r>
            <a:r>
              <a:rPr lang="es-419" sz="15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https://chautuankien.medium.com/skip-connection-and-explanation-of-resnet-afabe792346c</a:t>
            </a:r>
            <a:endParaRPr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43" name="Google Shape;24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2250" y="4419425"/>
            <a:ext cx="637800" cy="6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