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56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31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018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1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912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162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622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08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48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9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71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39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06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84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83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1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CFDF-A2DB-DBE3-3E8C-892767704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48B7C-50DC-6164-460C-E0A9EBEF2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2800" dirty="0"/>
              <a:t>Exploratory Data Analysis</a:t>
            </a:r>
          </a:p>
          <a:p>
            <a:r>
              <a:rPr lang="en-IN" dirty="0"/>
              <a:t>By</a:t>
            </a:r>
          </a:p>
          <a:p>
            <a:r>
              <a:rPr lang="en-IN" dirty="0"/>
              <a:t>Jyothsna Devi</a:t>
            </a:r>
          </a:p>
          <a:p>
            <a:r>
              <a:rPr lang="en-IN" dirty="0" err="1"/>
              <a:t>Sujai</a:t>
            </a:r>
            <a:r>
              <a:rPr lang="en-IN" dirty="0"/>
              <a:t> Jain</a:t>
            </a:r>
          </a:p>
        </p:txBody>
      </p:sp>
    </p:spTree>
    <p:extLst>
      <p:ext uri="{BB962C8B-B14F-4D97-AF65-F5344CB8AC3E}">
        <p14:creationId xmlns:p14="http://schemas.microsoft.com/office/powerpoint/2010/main" val="87204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9AB0-B603-FC95-A1C7-831FAC29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Bankruptcies VS Charged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EB3B1-355D-7E40-A68D-313010551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Bankruptcies with 2 is having high impact on loan defaults </a:t>
            </a:r>
          </a:p>
          <a:p>
            <a:r>
              <a:rPr lang="en-US" dirty="0"/>
              <a:t>Bankruptcies Record with 0 is low impact on loan defaults </a:t>
            </a:r>
          </a:p>
          <a:p>
            <a:r>
              <a:rPr lang="en-US" dirty="0"/>
              <a:t>Lower the Bankruptcies lower the risk.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4CCA7-01CC-403D-4C14-D87A270A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74" y="3264309"/>
            <a:ext cx="4603156" cy="37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3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4D99-7E32-8752-253E-212DF60C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 Year Vs Charged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E152-BC79-97B6-F583-E837928B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Loans issued in 2007 has highest loan defaults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DA60E-956D-D548-FAD8-25D5449E4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06" y="2507226"/>
            <a:ext cx="5061936" cy="405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2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8855-229F-F421-F1BA-8D71B209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Grade Vs Charged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1B048-54FA-E451-DAEC-CAAC213F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Applicants with grade G has highest loan defaults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B0221-7DC6-F363-1BBC-4F0C89CF1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13" y="2593257"/>
            <a:ext cx="5717524" cy="401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7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0DA7-E069-4054-596B-CF57E8AC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2D45-77CC-CE40-1988-D1D40DB3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Applicants whose income range is between 0-20000 has high chances of charged off.</a:t>
            </a:r>
          </a:p>
          <a:p>
            <a:r>
              <a:rPr lang="en-IN" dirty="0"/>
              <a:t>Interest rate more than 16% has high chances of charged off.</a:t>
            </a:r>
          </a:p>
          <a:p>
            <a:r>
              <a:rPr lang="en-IN" dirty="0"/>
              <a:t>Applicants who are on rent or mortgage has high chances of defaulters.</a:t>
            </a:r>
          </a:p>
          <a:p>
            <a:r>
              <a:rPr lang="en-IN" dirty="0"/>
              <a:t>Applicants who has bankruptcy record has high chances of defaulters.</a:t>
            </a:r>
          </a:p>
          <a:p>
            <a:r>
              <a:rPr lang="en-IN" dirty="0"/>
              <a:t>Loan applicants who got loan in 2007 has high chances of charged off.</a:t>
            </a:r>
          </a:p>
          <a:p>
            <a:r>
              <a:rPr lang="en-IN" dirty="0"/>
              <a:t>Loan applicants with Grade G has high chances of charged off.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61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D37B-CE41-3985-574D-796B2B9F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68640-C5BC-DE32-61AF-5742752A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0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It helps developing basic understanding of risk analytics in banking and financial services and understand how data is used </a:t>
            </a:r>
            <a:r>
              <a:rPr lang="en-US" sz="2400" b="0" i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to minimize </a:t>
            </a:r>
            <a:r>
              <a:rPr lang="en-US" sz="2400" b="0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the risk of losing money while lending to customers.</a:t>
            </a:r>
            <a:endParaRPr lang="en-US" sz="2400" dirty="0"/>
          </a:p>
          <a:p>
            <a:endParaRPr lang="en-US" sz="2400" dirty="0">
              <a:solidFill>
                <a:srgbClr val="091E42"/>
              </a:solidFill>
              <a:highlight>
                <a:srgbClr val="F4F5F7"/>
              </a:highlight>
              <a:latin typeface="freight-text-pro"/>
            </a:endParaRPr>
          </a:p>
          <a:p>
            <a:r>
              <a:rPr lang="en-US" sz="2400" dirty="0">
                <a:solidFill>
                  <a:srgbClr val="091E42"/>
                </a:solidFill>
                <a:highlight>
                  <a:srgbClr val="F4F5F7"/>
                </a:highlight>
                <a:latin typeface="freight-text-pro"/>
              </a:rPr>
              <a:t>It helps a Bank to make a decision for loan approval based on the applicant’s profile.</a:t>
            </a:r>
            <a:endParaRPr lang="en-IN" sz="2400" dirty="0">
              <a:solidFill>
                <a:srgbClr val="091E42"/>
              </a:solidFill>
              <a:highlight>
                <a:srgbClr val="F4F5F7"/>
              </a:highlight>
              <a:latin typeface="freight-text-pro"/>
            </a:endParaRPr>
          </a:p>
          <a:p>
            <a:endParaRPr lang="en-US" sz="2400" dirty="0">
              <a:solidFill>
                <a:srgbClr val="091E42"/>
              </a:solidFill>
              <a:highlight>
                <a:srgbClr val="F4F5F7"/>
              </a:highlight>
              <a:latin typeface="freight-text-pro"/>
            </a:endParaRPr>
          </a:p>
          <a:p>
            <a:endParaRPr lang="en-US" sz="2400" dirty="0">
              <a:solidFill>
                <a:srgbClr val="091E42"/>
              </a:solidFill>
              <a:highlight>
                <a:srgbClr val="F4F5F7"/>
              </a:highlight>
              <a:latin typeface="freight-text-pro"/>
            </a:endParaRPr>
          </a:p>
          <a:p>
            <a:r>
              <a:rPr lang="en-US" sz="2400" dirty="0">
                <a:solidFill>
                  <a:srgbClr val="091E42"/>
                </a:solidFill>
                <a:highlight>
                  <a:srgbClr val="F4F5F7"/>
                </a:highlight>
                <a:latin typeface="freight-text-pro"/>
              </a:rPr>
              <a:t>Using EDA  we can understand how consumer attributes and loan attributes influence the tendency of default.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856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7A17-F45D-8322-9EC8-18CBA9A6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A915-74F6-C477-0954-2B059A35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person applies for a loan, there are two types of decisions that could be taken by the company: </a:t>
            </a:r>
          </a:p>
          <a:p>
            <a:r>
              <a:rPr lang="en-US" dirty="0"/>
              <a:t> Loan accepted: If the company approves the loan, based on 3 possible scenarios described below:</a:t>
            </a:r>
          </a:p>
          <a:p>
            <a:pPr lvl="1"/>
            <a:r>
              <a:rPr lang="en-US" dirty="0"/>
              <a:t> Fully paid: Applicant has fully paid the loan (the principal and the interest rate) </a:t>
            </a:r>
          </a:p>
          <a:p>
            <a:pPr lvl="1"/>
            <a:r>
              <a:rPr lang="en-US" dirty="0"/>
              <a:t>Current: Applicant is in the process of paying the instalments, i.e. the tenure of the loan is not yet completed. These candidates are not labelled as ‘defaulted’. </a:t>
            </a:r>
          </a:p>
          <a:p>
            <a:pPr lvl="1"/>
            <a:r>
              <a:rPr lang="en-US" dirty="0"/>
              <a:t>Charged-off: Applicant has not paid the instalments in due time for a long period of time, i.e. he/she has defaulted on the loan </a:t>
            </a:r>
          </a:p>
          <a:p>
            <a:r>
              <a:rPr lang="en-US" sz="1800" dirty="0"/>
              <a:t>Loan rejected: The company had rejected the loan because the candidate does not meet their requirements etc.,</a:t>
            </a:r>
            <a:endParaRPr lang="en-IN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0B12-5089-9D39-AF9F-9A4AF3E5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Preparation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3946-47D4-4B98-E76B-1E00F605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Import Data from csv</a:t>
            </a:r>
          </a:p>
          <a:p>
            <a:r>
              <a:rPr lang="en-IN" sz="2400" dirty="0"/>
              <a:t>Data cleaning is the process of removing data which are not contributing for analysis</a:t>
            </a:r>
          </a:p>
          <a:p>
            <a:pPr lvl="1"/>
            <a:r>
              <a:rPr lang="en-IN" sz="1800" dirty="0"/>
              <a:t>Removing null , NA values</a:t>
            </a:r>
          </a:p>
          <a:p>
            <a:pPr lvl="1"/>
            <a:r>
              <a:rPr lang="en-IN" sz="1800" dirty="0"/>
              <a:t>Remove loan status with value ‘Current’</a:t>
            </a:r>
          </a:p>
          <a:p>
            <a:pPr lvl="1"/>
            <a:r>
              <a:rPr lang="en-IN" sz="1800" dirty="0"/>
              <a:t>Remove unique values</a:t>
            </a:r>
          </a:p>
          <a:p>
            <a:pPr lvl="1"/>
            <a:r>
              <a:rPr lang="en-IN" sz="1800" dirty="0"/>
              <a:t>Remove behavioural columns</a:t>
            </a:r>
          </a:p>
          <a:p>
            <a:pPr marL="457200" lvl="1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961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4204-3693-52B7-C60B-F31FF24B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999F-417E-5A2F-5BD4-40F478BF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Most of the loan amount applied was in range of 5000-14000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3EFD2-0352-CF96-E283-5ECFBA810C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Annual income of most of the applicants is in the range of 40000 – 750000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BEB9B-9BF5-0FB7-C17A-13143DF5B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97" y="2981506"/>
            <a:ext cx="4184034" cy="3005512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56557AA-F20D-BB28-8550-BCB31B84C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72" y="2855161"/>
            <a:ext cx="4412262" cy="284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91E1-A62E-32F1-766A-65CB596F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C152-148F-2893-68D4-9474D1C1E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in annual income decrease Charged Off proportion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72AB3-215E-B960-E4F9-A9B584D7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51" y="2599020"/>
            <a:ext cx="6323234" cy="390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5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5235-11BE-5852-B220-98B7943B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Interest Rate Vs Charged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9F2B-67B8-C18F-D0A8-B0852479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Charged off proportion is increasing with higher interest rates</a:t>
            </a:r>
          </a:p>
          <a:p>
            <a:r>
              <a:rPr lang="en-US" dirty="0"/>
              <a:t>Interest rate less than 10% has very less chances of charged off.</a:t>
            </a:r>
          </a:p>
          <a:p>
            <a:r>
              <a:rPr lang="en-US" dirty="0"/>
              <a:t>Interest rate more than 16% has high chances of charged proportion.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51D61-E399-B114-D58C-EFECB8418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15" y="3326402"/>
            <a:ext cx="5831621" cy="363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9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885C-CF68-9028-9F9C-57C22951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Ownership Vs Charged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163A-4CFB-6E63-9553-CFEC2B22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Those who are not owning home have high chances of loan defaulter.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C9A7D-116B-175E-E594-67E366EC5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76" y="2536723"/>
            <a:ext cx="7270938" cy="449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6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7354-DA75-1633-F052-8988A0BD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Type Vs Charged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6BAC-104D-31F4-6733-113A523D7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Applicants who is having home loan is having low chances of charged off.</a:t>
            </a:r>
          </a:p>
          <a:p>
            <a:r>
              <a:rPr lang="en-US" dirty="0"/>
              <a:t> Those who took loan for small business is having high chances of charged off.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C6FE7-45E6-1E63-8019-D001AE6AB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61" y="2841523"/>
            <a:ext cx="4928941" cy="369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204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530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freight-text-pro</vt:lpstr>
      <vt:lpstr>Trebuchet MS</vt:lpstr>
      <vt:lpstr>Wingdings 3</vt:lpstr>
      <vt:lpstr>Facet</vt:lpstr>
      <vt:lpstr>Lending Club Case Study</vt:lpstr>
      <vt:lpstr>Objective</vt:lpstr>
      <vt:lpstr>Constraints</vt:lpstr>
      <vt:lpstr>Data Cleaning and Preparation Process</vt:lpstr>
      <vt:lpstr>Univariate Analysis</vt:lpstr>
      <vt:lpstr>Bivariate Analysis</vt:lpstr>
      <vt:lpstr>Interest Rate Vs Charged Off</vt:lpstr>
      <vt:lpstr>Home Ownership Vs Charged Off</vt:lpstr>
      <vt:lpstr>Loan Type Vs Charged Off</vt:lpstr>
      <vt:lpstr>Bankruptcies VS Charged Off</vt:lpstr>
      <vt:lpstr>Issue Year Vs Charged Off</vt:lpstr>
      <vt:lpstr>Grade Vs Charged Off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Jyothsna Devi Duggasani</dc:creator>
  <cp:lastModifiedBy>Jyothsna Devi Duggasani</cp:lastModifiedBy>
  <cp:revision>18</cp:revision>
  <dcterms:created xsi:type="dcterms:W3CDTF">2024-08-21T04:28:15Z</dcterms:created>
  <dcterms:modified xsi:type="dcterms:W3CDTF">2024-08-21T06:23:56Z</dcterms:modified>
</cp:coreProperties>
</file>