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9"/>
  </p:notesMasterIdLst>
  <p:handoutMasterIdLst>
    <p:handoutMasterId r:id="rId130"/>
  </p:handoutMasterIdLst>
  <p:sldIdLst>
    <p:sldId id="256" r:id="rId2"/>
    <p:sldId id="565" r:id="rId3"/>
    <p:sldId id="342" r:id="rId4"/>
    <p:sldId id="464" r:id="rId5"/>
    <p:sldId id="469" r:id="rId6"/>
    <p:sldId id="470" r:id="rId7"/>
    <p:sldId id="472" r:id="rId8"/>
    <p:sldId id="473" r:id="rId9"/>
    <p:sldId id="474" r:id="rId10"/>
    <p:sldId id="475" r:id="rId11"/>
    <p:sldId id="476" r:id="rId12"/>
    <p:sldId id="478" r:id="rId13"/>
    <p:sldId id="477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514" r:id="rId50"/>
    <p:sldId id="515" r:id="rId51"/>
    <p:sldId id="516" r:id="rId52"/>
    <p:sldId id="517" r:id="rId53"/>
    <p:sldId id="518" r:id="rId54"/>
    <p:sldId id="519" r:id="rId55"/>
    <p:sldId id="520" r:id="rId56"/>
    <p:sldId id="521" r:id="rId57"/>
    <p:sldId id="522" r:id="rId58"/>
    <p:sldId id="523" r:id="rId59"/>
    <p:sldId id="524" r:id="rId60"/>
    <p:sldId id="525" r:id="rId61"/>
    <p:sldId id="526" r:id="rId62"/>
    <p:sldId id="530" r:id="rId63"/>
    <p:sldId id="531" r:id="rId64"/>
    <p:sldId id="532" r:id="rId65"/>
    <p:sldId id="529" r:id="rId66"/>
    <p:sldId id="527" r:id="rId67"/>
    <p:sldId id="534" r:id="rId68"/>
    <p:sldId id="535" r:id="rId69"/>
    <p:sldId id="536" r:id="rId70"/>
    <p:sldId id="537" r:id="rId71"/>
    <p:sldId id="538" r:id="rId72"/>
    <p:sldId id="539" r:id="rId73"/>
    <p:sldId id="540" r:id="rId74"/>
    <p:sldId id="541" r:id="rId75"/>
    <p:sldId id="542" r:id="rId76"/>
    <p:sldId id="543" r:id="rId77"/>
    <p:sldId id="544" r:id="rId78"/>
    <p:sldId id="545" r:id="rId79"/>
    <p:sldId id="546" r:id="rId80"/>
    <p:sldId id="547" r:id="rId81"/>
    <p:sldId id="549" r:id="rId82"/>
    <p:sldId id="548" r:id="rId83"/>
    <p:sldId id="550" r:id="rId84"/>
    <p:sldId id="551" r:id="rId85"/>
    <p:sldId id="552" r:id="rId86"/>
    <p:sldId id="553" r:id="rId87"/>
    <p:sldId id="554" r:id="rId88"/>
    <p:sldId id="555" r:id="rId89"/>
    <p:sldId id="556" r:id="rId90"/>
    <p:sldId id="557" r:id="rId91"/>
    <p:sldId id="558" r:id="rId92"/>
    <p:sldId id="559" r:id="rId93"/>
    <p:sldId id="561" r:id="rId94"/>
    <p:sldId id="560" r:id="rId95"/>
    <p:sldId id="562" r:id="rId96"/>
    <p:sldId id="563" r:id="rId97"/>
    <p:sldId id="564" r:id="rId98"/>
    <p:sldId id="566" r:id="rId99"/>
    <p:sldId id="567" r:id="rId100"/>
    <p:sldId id="568" r:id="rId101"/>
    <p:sldId id="569" r:id="rId102"/>
    <p:sldId id="570" r:id="rId103"/>
    <p:sldId id="571" r:id="rId104"/>
    <p:sldId id="572" r:id="rId105"/>
    <p:sldId id="573" r:id="rId106"/>
    <p:sldId id="574" r:id="rId107"/>
    <p:sldId id="575" r:id="rId108"/>
    <p:sldId id="577" r:id="rId109"/>
    <p:sldId id="578" r:id="rId110"/>
    <p:sldId id="579" r:id="rId111"/>
    <p:sldId id="576" r:id="rId112"/>
    <p:sldId id="580" r:id="rId113"/>
    <p:sldId id="581" r:id="rId114"/>
    <p:sldId id="582" r:id="rId115"/>
    <p:sldId id="583" r:id="rId116"/>
    <p:sldId id="584" r:id="rId117"/>
    <p:sldId id="585" r:id="rId118"/>
    <p:sldId id="586" r:id="rId119"/>
    <p:sldId id="587" r:id="rId120"/>
    <p:sldId id="588" r:id="rId121"/>
    <p:sldId id="589" r:id="rId122"/>
    <p:sldId id="590" r:id="rId123"/>
    <p:sldId id="591" r:id="rId124"/>
    <p:sldId id="592" r:id="rId125"/>
    <p:sldId id="593" r:id="rId126"/>
    <p:sldId id="594" r:id="rId127"/>
    <p:sldId id="454" r:id="rId128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344EB"/>
    <a:srgbClr val="C0504D"/>
    <a:srgbClr val="FE300E"/>
    <a:srgbClr val="000099"/>
    <a:srgbClr val="00FF00"/>
    <a:srgbClr val="0000FF"/>
    <a:srgbClr val="10FC59"/>
    <a:srgbClr val="4F81B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0" autoAdjust="0"/>
    <p:restoredTop sz="86650" autoAdjust="0"/>
  </p:normalViewPr>
  <p:slideViewPr>
    <p:cSldViewPr>
      <p:cViewPr varScale="1">
        <p:scale>
          <a:sx n="77" d="100"/>
          <a:sy n="77" d="100"/>
        </p:scale>
        <p:origin x="183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2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0A561-A35E-4C07-B113-AEE55C239B70}" type="datetimeFigureOut">
              <a:rPr lang="ko-KR" altLang="en-US" smtClean="0"/>
              <a:pPr/>
              <a:t>2016-03-31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AC8F-0E65-4E4A-93C2-8CDD5D76D4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872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2016-03-31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02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42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8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2618" y="1302668"/>
            <a:ext cx="6912768" cy="93610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soft" dir="tl">
                <a:rot lat="0" lon="0" rev="0"/>
              </a:lightRig>
            </a:scene3d>
            <a:sp3d prstMaterial="matte">
              <a:contourClr>
                <a:schemeClr val="bg1"/>
              </a:contourClr>
            </a:sp3d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800" b="0" i="0" kern="1200" cap="none" spc="50" dirty="0">
                <a:ln w="11430"/>
                <a:solidFill>
                  <a:srgbClr val="C8C3BC"/>
                </a:solidFill>
                <a:effectLst/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91927" y="2634297"/>
            <a:ext cx="6912768" cy="93871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5500" b="0" i="0" kern="1200" cap="none" spc="0" dirty="0">
                <a:ln w="3175">
                  <a:noFill/>
                </a:ln>
                <a:solidFill>
                  <a:srgbClr val="AF1133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36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838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C:\Users\msk\Desktop\12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1941" y="3058643"/>
            <a:ext cx="538291" cy="461392"/>
          </a:xfrm>
          <a:prstGeom prst="rect">
            <a:avLst/>
          </a:prstGeom>
          <a:noFill/>
        </p:spPr>
      </p:pic>
      <p:pic>
        <p:nvPicPr>
          <p:cNvPr id="12" name="Picture 8" descr="C:\Users\msk\Desktop\234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009939"/>
            <a:ext cx="609600" cy="5588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83967" y="2996952"/>
            <a:ext cx="2903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kern="1200" dirty="0" smtClean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Y견고딕" pitchFamily="18" charset="-127"/>
                <a:ea typeface="HY견고딕" pitchFamily="18" charset="-127"/>
                <a:cs typeface="+mj-cs"/>
              </a:rPr>
              <a:t>THANK YOU</a:t>
            </a:r>
            <a:endParaRPr lang="ko-KR" altLang="en-US" sz="3200" kern="1200" dirty="0" smtClean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110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05018" y="6021288"/>
            <a:ext cx="2610798" cy="452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5536" y="376089"/>
            <a:ext cx="8640960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280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5536" y="6399235"/>
            <a:ext cx="1595239" cy="253449"/>
          </a:xfrm>
          <a:prstGeom prst="rect">
            <a:avLst/>
          </a:prstGeom>
        </p:spPr>
      </p:pic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395536" y="1412776"/>
            <a:ext cx="8424936" cy="5112568"/>
          </a:xfrm>
          <a:prstGeom prst="rect">
            <a:avLst/>
          </a:prstGeom>
        </p:spPr>
        <p:txBody>
          <a:bodyPr/>
          <a:lstStyle>
            <a:lvl1pPr latinLnBrk="0">
              <a:buFont typeface="Arial"/>
              <a:buChar char="•"/>
              <a:defRPr sz="2200">
                <a:solidFill>
                  <a:schemeClr val="tx1"/>
                </a:solidFill>
                <a:latin typeface="Franklin Gothic Demi" panose="020B0703020102020204" pitchFamily="34" charset="0"/>
                <a:ea typeface="Adobe 고딕 Std B" panose="020B0800000000000000" pitchFamily="34" charset="-127"/>
              </a:defRPr>
            </a:lvl1pPr>
            <a:lvl2pPr marL="742950" indent="-285750" latinLnBrk="0">
              <a:buFont typeface="Wingdings" charset="2"/>
              <a:buChar char="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defRPr>
            </a:lvl2pPr>
            <a:lvl3pPr marL="1200150" indent="-285750" latinLnBrk="0">
              <a:buFont typeface="Courier New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" panose="020B0703020102020204" pitchFamily="34" charset="0"/>
                <a:ea typeface="Adobe Heiti Std R" panose="020B0400000000000000" pitchFamily="34" charset="-128"/>
              </a:defRPr>
            </a:lvl3pPr>
            <a:lvl4pPr latinLnBrk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defRPr>
            </a:lvl4pPr>
            <a:lvl5pPr latinLnBrk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716" y="6636238"/>
            <a:ext cx="1554615" cy="2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1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2016-03-31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67544" y="2492896"/>
            <a:ext cx="6912768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 prstMaterial="metal">
              <a:contourClr>
                <a:schemeClr val="bg2"/>
              </a:contourClr>
            </a:sp3d>
          </a:bodyPr>
          <a:lstStyle>
            <a:lvl1pPr algn="l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kumimoji="1" lang="ko-KR" altLang="en-US" sz="7500" b="0" i="0" kern="1200" cap="none" spc="0" dirty="0">
                <a:ln w="3175">
                  <a:noFill/>
                </a:ln>
                <a:solidFill>
                  <a:srgbClr val="C00000"/>
                </a:solidFill>
                <a:effectLst/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17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3288" y="2"/>
            <a:ext cx="7772400" cy="83661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0" y="1125538"/>
            <a:ext cx="8208963" cy="5183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 6 장 팀웍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81963" y="6464300"/>
            <a:ext cx="1062037" cy="393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/>
            </a:lvl1pPr>
          </a:lstStyle>
          <a:p>
            <a:fld id="{0FC22586-887E-4889-B676-79DFF62B53F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0474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97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18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486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44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2016-03-31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357158" y="-24"/>
            <a:ext cx="8158162" cy="8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2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base" latinLnBrk="1" hangingPunct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buNone/>
        <a:defRPr kumimoji="1" lang="ko-KR" altLang="en-US" sz="3500" kern="1200" dirty="0">
          <a:solidFill>
            <a:schemeClr val="bg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755576" y="1124744"/>
            <a:ext cx="8208912" cy="2088232"/>
          </a:xfrm>
        </p:spPr>
        <p:txBody>
          <a:bodyPr/>
          <a:lstStyle/>
          <a:p>
            <a:pPr algn="r"/>
            <a:r>
              <a:rPr lang="en-US" sz="2400" dirty="0" smtClean="0"/>
              <a:t>Python Study</a:t>
            </a:r>
          </a:p>
          <a:p>
            <a:pPr algn="r"/>
            <a:r>
              <a:rPr lang="en-US" sz="2400" dirty="0" smtClean="0"/>
              <a:t>- Fundamental of Python Language</a:t>
            </a: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2051720" y="2564904"/>
            <a:ext cx="6912768" cy="523220"/>
          </a:xfrm>
        </p:spPr>
        <p:txBody>
          <a:bodyPr/>
          <a:lstStyle/>
          <a:p>
            <a:pPr algn="r"/>
            <a:r>
              <a:rPr lang="en-US" sz="2800" dirty="0" smtClean="0">
                <a:solidFill>
                  <a:schemeClr val="tx1"/>
                </a:solidFill>
                <a:latin typeface="Franklin Gothic Demi" panose="020B0703020102020204" pitchFamily="34" charset="0"/>
              </a:rPr>
              <a:t> </a:t>
            </a:r>
            <a:endParaRPr lang="en-US" sz="2800" dirty="0"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5445224"/>
            <a:ext cx="8784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9512" y="4437112"/>
            <a:ext cx="878497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2016.03.31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ko-KR" sz="2400" dirty="0" err="1" smtClean="0">
                <a:solidFill>
                  <a:schemeClr val="tx2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Sejong</a:t>
            </a:r>
            <a:r>
              <a:rPr lang="en-US" altLang="ko-KR" sz="2400" dirty="0" smtClean="0">
                <a:solidFill>
                  <a:schemeClr val="tx2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Navigation System Laboratory</a:t>
            </a:r>
          </a:p>
          <a:p>
            <a:pPr algn="r">
              <a:lnSpc>
                <a:spcPct val="120000"/>
              </a:lnSpc>
              <a:defRPr/>
            </a:pPr>
            <a:r>
              <a:rPr lang="en-US" altLang="ko-KR" sz="2400" u="sng" dirty="0" smtClean="0">
                <a:solidFill>
                  <a:schemeClr val="tx2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Tutor : </a:t>
            </a:r>
            <a:r>
              <a:rPr lang="en-US" altLang="ko-KR" sz="2400" u="sng" dirty="0" err="1" smtClean="0">
                <a:solidFill>
                  <a:schemeClr val="tx2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Donghwan</a:t>
            </a:r>
            <a:r>
              <a:rPr lang="en-US" altLang="ko-KR" sz="2400" u="sng" dirty="0" smtClean="0">
                <a:solidFill>
                  <a:schemeClr val="tx2">
                    <a:lumMod val="50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Yoon</a:t>
            </a:r>
            <a:endParaRPr lang="en-US" altLang="ko-KR" sz="2400" dirty="0" smtClean="0">
              <a:solidFill>
                <a:schemeClr val="tx2">
                  <a:lumMod val="50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38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Install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Python IDLE</a:t>
            </a:r>
          </a:p>
          <a:p>
            <a:pPr lvl="1"/>
            <a:r>
              <a:rPr kumimoji="1" lang="en-US" altLang="ko-KR" dirty="0" smtClean="0"/>
              <a:t>Main Terminal Script</a:t>
            </a:r>
          </a:p>
          <a:p>
            <a:pPr lvl="1"/>
            <a:r>
              <a:rPr kumimoji="1" lang="en-US" altLang="ko-KR" dirty="0" smtClean="0"/>
              <a:t>For Interactive Coding</a:t>
            </a:r>
          </a:p>
          <a:p>
            <a:pPr lvl="1"/>
            <a:r>
              <a:rPr kumimoji="1" lang="en-US" altLang="ko-KR" dirty="0" smtClean="0"/>
              <a:t>Like </a:t>
            </a:r>
            <a:r>
              <a:rPr kumimoji="1" lang="en-US" altLang="ko-KR" dirty="0" err="1" smtClean="0"/>
              <a:t>Matlab</a:t>
            </a:r>
            <a:r>
              <a:rPr kumimoji="1" lang="en-US" altLang="ko-KR" dirty="0" smtClean="0"/>
              <a:t> Command</a:t>
            </a:r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29071"/>
            <a:ext cx="4602986" cy="50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en-US" altLang="ko-KR" dirty="0" smtClean="0"/>
              <a:t>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 smtClean="0"/>
              <a:t>클래스 기본 개념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만약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개의 계산기가 필요하다면</a:t>
            </a:r>
            <a:r>
              <a:rPr kumimoji="1" lang="en-US" altLang="ko-KR" dirty="0" smtClean="0"/>
              <a:t>?</a:t>
            </a:r>
          </a:p>
          <a:p>
            <a:pPr lvl="1"/>
            <a:endParaRPr kumimoji="1"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67544" y="2996952"/>
            <a:ext cx="41764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class Calculator: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__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init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__(self):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self.result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0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adder(self,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self.result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+=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num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return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self.result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cal1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Calculator()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cal2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Calculator()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728567" y="2965524"/>
            <a:ext cx="3011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print(cal1.adder(3))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print(cal1.adder(4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))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print(cal2.adder(3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))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print(cal2.adder(7))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3 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7 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3 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10 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endParaRPr lang="en-US" altLang="ko-KR" b="1" dirty="0">
              <a:solidFill>
                <a:schemeClr val="tx2"/>
              </a:solidFill>
              <a:latin typeface="Arial Rounded MT Bold" panose="020F0704030504030204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54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 smtClean="0"/>
              <a:t>클래스 함수</a:t>
            </a:r>
            <a:endParaRPr kumimoji="1" lang="en-US" altLang="ko-KR" dirty="0" smtClean="0"/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class Service: 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secret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"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영구는 배꼽이 두 개다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sum(self, a, b):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result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a + b</a:t>
            </a:r>
            <a:b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print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("%s + %s = %s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입니다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." % (a, b, result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))</a:t>
            </a:r>
          </a:p>
          <a:p>
            <a:pPr marL="0" indent="0">
              <a:buNone/>
            </a:pP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tr-TR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pey = Service() </a:t>
            </a:r>
          </a:p>
          <a:p>
            <a:pPr marL="0" indent="0">
              <a:buNone/>
            </a:pPr>
            <a:r>
              <a:rPr lang="tr-TR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lang="tr-TR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pey.sum</a:t>
            </a:r>
            <a:r>
              <a:rPr lang="tr-TR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(1,1) </a:t>
            </a: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 </a:t>
            </a:r>
            <a:r>
              <a:rPr lang="tr-TR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1 </a:t>
            </a:r>
            <a:r>
              <a:rPr lang="tr-TR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+ 1 = 2</a:t>
            </a:r>
            <a:r>
              <a:rPr lang="ko-KR" altLang="tr-T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입니다</a:t>
            </a:r>
            <a:r>
              <a:rPr lang="tr-TR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 </a:t>
            </a:r>
          </a:p>
          <a:p>
            <a:pPr marL="0" indent="0">
              <a:buNone/>
            </a:pP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549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en-US" altLang="ko-KR" dirty="0" smtClean="0"/>
              <a:t>Self (</a:t>
            </a:r>
            <a:r>
              <a:rPr kumimoji="1" lang="ko-KR" altLang="en-US" dirty="0" smtClean="0"/>
              <a:t>안전장치</a:t>
            </a:r>
            <a:r>
              <a:rPr kumimoji="1" lang="en-US" altLang="ko-KR" dirty="0" smtClean="0"/>
              <a:t>)</a:t>
            </a:r>
          </a:p>
          <a:p>
            <a:pPr lvl="3"/>
            <a:r>
              <a:rPr lang="en-US" altLang="ko-KR" dirty="0" err="1"/>
              <a:t>def</a:t>
            </a:r>
            <a:r>
              <a:rPr lang="en-US" altLang="ko-KR" dirty="0"/>
              <a:t> sum(self, a, </a:t>
            </a:r>
            <a:r>
              <a:rPr lang="en-US" altLang="ko-KR" dirty="0" smtClean="0"/>
              <a:t>b):</a:t>
            </a:r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	result </a:t>
            </a:r>
            <a:r>
              <a:rPr lang="en-US" altLang="ko-KR" dirty="0"/>
              <a:t>= a + </a:t>
            </a:r>
            <a:r>
              <a:rPr lang="en-US" altLang="ko-KR" dirty="0" smtClean="0"/>
              <a:t>b</a:t>
            </a:r>
            <a:endParaRPr lang="en-US" altLang="ko-KR" dirty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	print</a:t>
            </a:r>
            <a:r>
              <a:rPr lang="en-US" altLang="ko-KR" dirty="0"/>
              <a:t>("%s + %s = %s</a:t>
            </a:r>
            <a:r>
              <a:rPr lang="ko-KR" altLang="en-US" dirty="0"/>
              <a:t>입니다</a:t>
            </a:r>
            <a:r>
              <a:rPr lang="en-US" altLang="ko-KR" dirty="0"/>
              <a:t>." % (a, b, result)) </a:t>
            </a:r>
          </a:p>
          <a:p>
            <a:pPr lvl="3"/>
            <a:endParaRPr kumimoji="1" lang="en-US" altLang="ko-KR" dirty="0" smtClean="0"/>
          </a:p>
          <a:p>
            <a:pPr lvl="3"/>
            <a:r>
              <a:rPr lang="tr-TR" altLang="ko-KR" dirty="0"/>
              <a:t>&gt;&gt;&gt; pey = Service() </a:t>
            </a:r>
            <a:endParaRPr lang="tr-TR" altLang="ko-KR" dirty="0" smtClean="0"/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 err="1"/>
              <a:t>pey.sum</a:t>
            </a:r>
            <a:r>
              <a:rPr lang="tr-TR" altLang="ko-KR" dirty="0"/>
              <a:t>(1, 1) 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pey.sum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pey</a:t>
            </a:r>
            <a:r>
              <a:rPr lang="en-US" altLang="ko-KR" dirty="0" smtClean="0"/>
              <a:t>, a, b)</a:t>
            </a:r>
            <a:endParaRPr lang="tr-TR" altLang="ko-KR" dirty="0"/>
          </a:p>
          <a:p>
            <a:pPr lvl="3"/>
            <a:endParaRPr kumimoji="1" lang="en-US" altLang="ko-KR" dirty="0" smtClean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227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en-US" altLang="ko-KR" dirty="0" smtClean="0"/>
              <a:t>Self (</a:t>
            </a:r>
            <a:r>
              <a:rPr kumimoji="1" lang="ko-KR" altLang="en-US" dirty="0" smtClean="0"/>
              <a:t>안전장치</a:t>
            </a:r>
            <a:r>
              <a:rPr kumimoji="1"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class Service: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       	secret = “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영구는 배꼽이 두 개다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”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setname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(self, name):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self.name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= name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sum(self, a, b):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result = a + b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print("%s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%s + %s = %s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입니다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." %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, a, b, result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))</a:t>
            </a:r>
          </a:p>
          <a:p>
            <a:pPr marL="0" indent="0">
              <a:buNone/>
            </a:pPr>
            <a:r>
              <a:rPr lang="tr-TR" altLang="ko-KR" sz="1600" dirty="0"/>
              <a:t>&gt;&gt;&gt; pey = Service() </a:t>
            </a:r>
          </a:p>
          <a:p>
            <a:pPr marL="0" indent="0">
              <a:buNone/>
            </a:pPr>
            <a:r>
              <a:rPr lang="tr-TR" altLang="ko-KR" sz="1600" dirty="0"/>
              <a:t>&gt;&gt;&gt; </a:t>
            </a:r>
            <a:r>
              <a:rPr lang="tr-TR" altLang="ko-KR" sz="1600" dirty="0" err="1"/>
              <a:t>pey.setname</a:t>
            </a:r>
            <a:r>
              <a:rPr lang="tr-TR" altLang="ko-KR" sz="1600" dirty="0"/>
              <a:t>("</a:t>
            </a:r>
            <a:r>
              <a:rPr lang="ko-KR" altLang="tr-TR" sz="1600" dirty="0"/>
              <a:t>홍길동</a:t>
            </a:r>
            <a:r>
              <a:rPr lang="tr-TR" altLang="ko-KR" sz="1600" dirty="0"/>
              <a:t>") </a:t>
            </a:r>
          </a:p>
          <a:p>
            <a:pPr marL="0" indent="0">
              <a:buNone/>
            </a:pPr>
            <a:r>
              <a:rPr lang="tr-TR" altLang="ko-KR" sz="1600" dirty="0"/>
              <a:t>&gt;&gt;&gt; </a:t>
            </a:r>
            <a:r>
              <a:rPr lang="tr-TR" altLang="ko-KR" sz="1600" dirty="0" err="1"/>
              <a:t>pey.sum</a:t>
            </a:r>
            <a:r>
              <a:rPr lang="tr-TR" altLang="ko-KR" sz="1600" dirty="0"/>
              <a:t>(1, 1) </a:t>
            </a:r>
          </a:p>
          <a:p>
            <a:pPr marL="0" indent="0">
              <a:buNone/>
            </a:pPr>
            <a:r>
              <a:rPr lang="ko-KR" altLang="tr-TR" sz="1600" dirty="0"/>
              <a:t>홍길동님 </a:t>
            </a:r>
            <a:r>
              <a:rPr lang="tr-TR" altLang="ko-KR" sz="1600" dirty="0"/>
              <a:t>1 + 1 = 2</a:t>
            </a:r>
            <a:r>
              <a:rPr lang="ko-KR" altLang="tr-TR" sz="1600" dirty="0"/>
              <a:t>입니다</a:t>
            </a:r>
            <a:r>
              <a:rPr lang="tr-TR" altLang="ko-KR" sz="1600" dirty="0"/>
              <a:t>. 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5943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en-US" altLang="ko-KR" dirty="0" smtClean="0"/>
              <a:t>__</a:t>
            </a:r>
            <a:r>
              <a:rPr kumimoji="1" lang="en-US" altLang="ko-KR" dirty="0" err="1" smtClean="0"/>
              <a:t>init</a:t>
            </a:r>
            <a:r>
              <a:rPr kumimoji="1" lang="en-US" altLang="ko-KR" dirty="0" smtClean="0"/>
              <a:t>__</a:t>
            </a:r>
          </a:p>
          <a:p>
            <a:pPr lvl="2"/>
            <a:r>
              <a:rPr kumimoji="1" lang="ko-KR" altLang="en-US" dirty="0" smtClean="0"/>
              <a:t>인스턴스를 만들 때 항상 실행</a:t>
            </a:r>
            <a:r>
              <a:rPr kumimoji="1" lang="en-US" altLang="ko-KR" dirty="0" smtClean="0"/>
              <a:t>(C++ </a:t>
            </a:r>
            <a:r>
              <a:rPr kumimoji="1" lang="ko-KR" altLang="en-US" dirty="0" smtClean="0"/>
              <a:t>생성자</a:t>
            </a:r>
            <a:r>
              <a:rPr kumimoji="1"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class Service: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...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secret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영구는 배꼽이 두 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... 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__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init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__(self, name):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... 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self.name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name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...  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sum(self, a, b):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... 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result=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a+b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...  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print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("%s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%s + %s = %s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입니다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." %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, a, b, result)) ...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tr-TR" altLang="ko-KR" sz="1600" dirty="0"/>
              <a:t>&gt;&gt;&gt; pey = Service("</a:t>
            </a:r>
            <a:r>
              <a:rPr lang="ko-KR" altLang="tr-TR" sz="1600" dirty="0"/>
              <a:t>홍길동</a:t>
            </a:r>
            <a:r>
              <a:rPr lang="tr-TR" altLang="ko-KR" sz="1600" dirty="0"/>
              <a:t>") </a:t>
            </a:r>
          </a:p>
          <a:p>
            <a:pPr marL="0" indent="0">
              <a:buNone/>
            </a:pPr>
            <a:r>
              <a:rPr lang="tr-TR" altLang="ko-KR" sz="1600" dirty="0"/>
              <a:t>&gt;&gt;&gt; </a:t>
            </a:r>
            <a:r>
              <a:rPr lang="tr-TR" altLang="ko-KR" sz="1600" dirty="0" err="1"/>
              <a:t>pey.sum</a:t>
            </a:r>
            <a:r>
              <a:rPr lang="tr-TR" altLang="ko-KR" sz="1600" dirty="0"/>
              <a:t>(1, 1) </a:t>
            </a:r>
          </a:p>
        </p:txBody>
      </p:sp>
    </p:spTree>
    <p:extLst>
      <p:ext uri="{BB962C8B-B14F-4D97-AF65-F5344CB8AC3E}">
        <p14:creationId xmlns:p14="http://schemas.microsoft.com/office/powerpoint/2010/main" val="14440093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클래스</a:t>
            </a:r>
            <a:r>
              <a:rPr kumimoji="1" lang="en-US" altLang="ko-KR" dirty="0"/>
              <a:t>(Class)</a:t>
            </a:r>
          </a:p>
          <a:p>
            <a:pPr lvl="1"/>
            <a:r>
              <a:rPr kumimoji="1" lang="ko-KR" altLang="en-US" dirty="0" smtClean="0"/>
              <a:t>클래스의 구조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class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클래스이름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[(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상속 클래스명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)]: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&lt;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클래스 변수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1&gt;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&lt;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클래스 변수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2&gt;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...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/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클래스함수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1(self[,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인수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1,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인수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2,,,]):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&lt;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수행할 문장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1&gt;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&lt;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수행할 문장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2&gt; ...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클래스함수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2(self[,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인수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1,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인수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2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,,,]):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&lt;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수행할 문장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1&gt;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&lt;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수행할 문장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2&gt; 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20714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 smtClean="0"/>
              <a:t>윤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각자 성 이용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씨네 집 클래스 만들기 예제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클래스 구상</a:t>
            </a:r>
            <a:endParaRPr kumimoji="1" lang="en-US" altLang="ko-KR" dirty="0" smtClean="0"/>
          </a:p>
          <a:p>
            <a:pPr lvl="3"/>
            <a:r>
              <a:rPr kumimoji="1" lang="en-US" altLang="ko-KR" sz="1600" dirty="0" smtClean="0"/>
              <a:t>1. </a:t>
            </a:r>
            <a:r>
              <a:rPr kumimoji="1" lang="ko-KR" altLang="en-US" sz="1600" dirty="0" smtClean="0"/>
              <a:t>클래스 이름은 </a:t>
            </a:r>
            <a:r>
              <a:rPr kumimoji="1" lang="en-US" altLang="ko-KR" sz="1600" dirty="0" err="1" smtClean="0"/>
              <a:t>HouseYoon</a:t>
            </a:r>
            <a:endParaRPr kumimoji="1" lang="en-US" altLang="ko-KR" sz="1600" dirty="0" smtClean="0"/>
          </a:p>
          <a:p>
            <a:pPr lvl="3"/>
            <a:r>
              <a:rPr lang="en-US" altLang="ko-KR" sz="1600" dirty="0" smtClean="0"/>
              <a:t>	&gt;&gt;&gt; </a:t>
            </a:r>
            <a:r>
              <a:rPr lang="en-US" altLang="ko-KR" sz="1600" dirty="0" err="1"/>
              <a:t>pey</a:t>
            </a:r>
            <a:r>
              <a:rPr lang="en-US" altLang="ko-KR" sz="1600" dirty="0"/>
              <a:t> = </a:t>
            </a:r>
            <a:r>
              <a:rPr lang="en-US" altLang="ko-KR" sz="1600" dirty="0" err="1" smtClean="0"/>
              <a:t>HouseYoon</a:t>
            </a:r>
            <a:r>
              <a:rPr lang="en-US" altLang="ko-KR" sz="1600" dirty="0" smtClean="0"/>
              <a:t>() </a:t>
            </a:r>
            <a:endParaRPr lang="en-US" altLang="ko-KR" sz="1600" dirty="0"/>
          </a:p>
          <a:p>
            <a:pPr lvl="3"/>
            <a:r>
              <a:rPr kumimoji="1" lang="en-US" altLang="ko-KR" sz="1600" dirty="0" smtClean="0"/>
              <a:t>2. </a:t>
            </a:r>
            <a:r>
              <a:rPr kumimoji="1" lang="en-US" altLang="ko-KR" sz="1600" dirty="0" err="1" smtClean="0"/>
              <a:t>pey.lastname</a:t>
            </a:r>
            <a:r>
              <a:rPr kumimoji="1" lang="ko-KR" altLang="en-US" sz="1600" dirty="0" smtClean="0"/>
              <a:t>을 출력하면 박이라는 성을 출력하게</a:t>
            </a:r>
            <a:endParaRPr kumimoji="1" lang="en-US" altLang="ko-KR" sz="1600" dirty="0" smtClean="0"/>
          </a:p>
          <a:p>
            <a:pPr lvl="3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&gt;&gt;&gt;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print(</a:t>
            </a:r>
            <a:r>
              <a:rPr kumimoji="1" lang="en-US" altLang="ko-KR" sz="1600" dirty="0" err="1" smtClean="0"/>
              <a:t>pey.lastname</a:t>
            </a:r>
            <a:r>
              <a:rPr kumimoji="1" lang="en-US" altLang="ko-KR" sz="1600" dirty="0" smtClean="0"/>
              <a:t>)</a:t>
            </a:r>
          </a:p>
          <a:p>
            <a:pPr lvl="3"/>
            <a:r>
              <a:rPr kumimoji="1" lang="en-US" altLang="ko-KR" sz="1600" dirty="0" smtClean="0"/>
              <a:t>		</a:t>
            </a:r>
            <a:r>
              <a:rPr kumimoji="1" lang="ko-KR" altLang="en-US" sz="1600" dirty="0" smtClean="0"/>
              <a:t>윤</a:t>
            </a:r>
            <a:endParaRPr kumimoji="1" lang="en-US" altLang="ko-KR" sz="1600" dirty="0" smtClean="0"/>
          </a:p>
          <a:p>
            <a:pPr lvl="3"/>
            <a:r>
              <a:rPr kumimoji="1" lang="en-US" altLang="ko-KR" sz="1600" dirty="0" smtClean="0"/>
              <a:t>3.</a:t>
            </a:r>
            <a:r>
              <a:rPr kumimoji="1" lang="ko-KR" altLang="en-US" sz="1600" dirty="0" smtClean="0"/>
              <a:t> 이름을 설정하면 </a:t>
            </a:r>
            <a:r>
              <a:rPr kumimoji="1" lang="en-US" altLang="ko-KR" sz="1600" dirty="0" err="1" smtClean="0"/>
              <a:t>pey.fullname</a:t>
            </a:r>
            <a:r>
              <a:rPr kumimoji="1" lang="ko-KR" altLang="en-US" sz="1600" dirty="0" smtClean="0"/>
              <a:t>이 성을 포함한 값을 가지도록</a:t>
            </a:r>
            <a:endParaRPr kumimoji="1" lang="en-US" altLang="ko-KR" sz="1600" dirty="0" smtClean="0"/>
          </a:p>
          <a:p>
            <a:pPr lvl="3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&gt;&gt;&gt; </a:t>
            </a:r>
            <a:r>
              <a:rPr kumimoji="1" lang="en-US" altLang="ko-KR" sz="1600" dirty="0" err="1" smtClean="0"/>
              <a:t>pey.setname</a:t>
            </a:r>
            <a:r>
              <a:rPr kumimoji="1" lang="en-US" altLang="ko-KR" sz="1600" dirty="0" smtClean="0"/>
              <a:t>(“</a:t>
            </a:r>
            <a:r>
              <a:rPr kumimoji="1" lang="ko-KR" altLang="en-US" sz="1600" dirty="0" smtClean="0"/>
              <a:t>동환</a:t>
            </a:r>
            <a:r>
              <a:rPr kumimoji="1" lang="en-US" altLang="ko-KR" sz="1600" dirty="0" smtClean="0"/>
              <a:t>”)</a:t>
            </a:r>
          </a:p>
          <a:p>
            <a:pPr lvl="3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&gt;&gt;&gt; print(</a:t>
            </a:r>
            <a:r>
              <a:rPr kumimoji="1" lang="en-US" altLang="ko-KR" sz="1600" dirty="0" err="1" smtClean="0"/>
              <a:t>pey.fullname</a:t>
            </a:r>
            <a:r>
              <a:rPr kumimoji="1" lang="en-US" altLang="ko-KR" sz="1600" dirty="0" smtClean="0"/>
              <a:t>)</a:t>
            </a:r>
          </a:p>
          <a:p>
            <a:pPr lvl="3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	</a:t>
            </a:r>
            <a:r>
              <a:rPr kumimoji="1" lang="ko-KR" altLang="en-US" sz="1600" dirty="0" smtClean="0"/>
              <a:t>윤동환</a:t>
            </a:r>
            <a:endParaRPr kumimoji="1" lang="en-US" altLang="ko-KR" sz="1600" dirty="0" smtClean="0"/>
          </a:p>
          <a:p>
            <a:pPr lvl="3"/>
            <a:r>
              <a:rPr kumimoji="1" lang="en-US" altLang="ko-KR" sz="1600" dirty="0" smtClean="0"/>
              <a:t>4.</a:t>
            </a:r>
            <a:r>
              <a:rPr kumimoji="1" lang="ko-KR" altLang="en-US" sz="1600" dirty="0" smtClean="0"/>
              <a:t> 여행가고 싶은 장소를 입력으로 주면 다음과 같이 출력해주는 </a:t>
            </a:r>
            <a:r>
              <a:rPr kumimoji="1" lang="en-US" altLang="ko-KR" sz="1600" dirty="0" smtClean="0"/>
              <a:t>travel</a:t>
            </a:r>
            <a:r>
              <a:rPr kumimoji="1" lang="ko-KR" altLang="en-US" sz="1600" dirty="0" smtClean="0"/>
              <a:t> 함수</a:t>
            </a:r>
            <a:endParaRPr kumimoji="1" lang="en-US" altLang="ko-KR" sz="1600" dirty="0" smtClean="0"/>
          </a:p>
          <a:p>
            <a:pPr lvl="3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&gt;&gt;&gt;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err="1" smtClean="0"/>
              <a:t>pey.travel</a:t>
            </a:r>
            <a:r>
              <a:rPr kumimoji="1" lang="en-US" altLang="ko-KR" sz="1600" dirty="0" smtClean="0"/>
              <a:t>(“</a:t>
            </a:r>
            <a:r>
              <a:rPr kumimoji="1" lang="ko-KR" altLang="en-US" sz="1600" dirty="0" smtClean="0"/>
              <a:t>오사카</a:t>
            </a:r>
            <a:r>
              <a:rPr kumimoji="1" lang="en-US" altLang="ko-KR" sz="1600" dirty="0" smtClean="0"/>
              <a:t>”)</a:t>
            </a:r>
          </a:p>
          <a:p>
            <a:pPr lvl="3"/>
            <a:r>
              <a:rPr kumimoji="1" lang="en-US" altLang="ko-KR" sz="1600" dirty="0"/>
              <a:t>	</a:t>
            </a:r>
            <a:r>
              <a:rPr kumimoji="1" lang="ko-KR" altLang="en-US" sz="1600" dirty="0" smtClean="0"/>
              <a:t>윤동환</a:t>
            </a:r>
            <a:r>
              <a:rPr kumimoji="1" lang="en-US" altLang="ko-KR" sz="1600" dirty="0" smtClean="0"/>
              <a:t>,</a:t>
            </a:r>
            <a:r>
              <a:rPr kumimoji="1" lang="ko-KR" altLang="en-US" sz="1600" dirty="0" smtClean="0"/>
              <a:t> 오사카여행을 가다</a:t>
            </a:r>
            <a:r>
              <a:rPr kumimoji="1"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07554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/>
              <a:t>윤</a:t>
            </a:r>
            <a:r>
              <a:rPr kumimoji="1" lang="en-US" altLang="ko-KR" dirty="0"/>
              <a:t>(</a:t>
            </a:r>
            <a:r>
              <a:rPr kumimoji="1" lang="ko-KR" altLang="en-US" dirty="0"/>
              <a:t>각자 성 이용</a:t>
            </a:r>
            <a:r>
              <a:rPr kumimoji="1" lang="en-US" altLang="ko-KR" dirty="0"/>
              <a:t>)</a:t>
            </a:r>
            <a:r>
              <a:rPr kumimoji="1" lang="ko-KR" altLang="en-US" dirty="0"/>
              <a:t>씨네 집 클래스 만들기 </a:t>
            </a:r>
            <a:r>
              <a:rPr kumimoji="1" lang="ko-KR" altLang="en-US" dirty="0" smtClean="0"/>
              <a:t>예제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클래스 기능 만들기</a:t>
            </a:r>
            <a:endParaRPr kumimoji="1" lang="en-US" altLang="ko-KR" dirty="0" smtClean="0"/>
          </a:p>
          <a:p>
            <a:pPr marL="1714500" lvl="3" indent="-342900">
              <a:buAutoNum type="arabicPeriod"/>
            </a:pPr>
            <a:r>
              <a:rPr kumimoji="1" lang="ko-KR" altLang="en-US" sz="1600" dirty="0" smtClean="0"/>
              <a:t>단순히 객체만 생성하는 클래스</a:t>
            </a:r>
            <a:endParaRPr kumimoji="1" lang="en-US" altLang="ko-KR" sz="1600" dirty="0"/>
          </a:p>
          <a:p>
            <a:pPr marL="1371600" lvl="3" indent="0"/>
            <a:r>
              <a:rPr kumimoji="1" lang="en-US" altLang="ko-KR" sz="1600" dirty="0" smtClean="0"/>
              <a:t>	class </a:t>
            </a:r>
            <a:r>
              <a:rPr kumimoji="1" lang="en-US" altLang="ko-KR" sz="1600" dirty="0" err="1" smtClean="0"/>
              <a:t>HouseYoon</a:t>
            </a:r>
            <a:r>
              <a:rPr kumimoji="1" lang="en-US" altLang="ko-KR" sz="1600" dirty="0" smtClean="0"/>
              <a:t>:</a:t>
            </a:r>
          </a:p>
          <a:p>
            <a:pPr marL="1371600" lvl="3" indent="0"/>
            <a:r>
              <a:rPr kumimoji="1" lang="en-US" altLang="ko-KR" sz="1600" dirty="0"/>
              <a:t>		</a:t>
            </a:r>
            <a:r>
              <a:rPr kumimoji="1" lang="en-US" altLang="ko-KR" sz="1600" dirty="0" smtClean="0"/>
              <a:t>pass</a:t>
            </a:r>
          </a:p>
          <a:p>
            <a:pPr marL="1714500" lvl="3" indent="-342900">
              <a:buAutoNum type="arabicPeriod" startAt="2"/>
            </a:pPr>
            <a:r>
              <a:rPr kumimoji="1" lang="en-US" altLang="ko-KR" sz="1600" dirty="0" err="1" smtClean="0"/>
              <a:t>pey</a:t>
            </a:r>
            <a:r>
              <a:rPr kumimoji="1" lang="en-US" altLang="ko-KR" sz="1600" dirty="0" smtClean="0"/>
              <a:t> = </a:t>
            </a:r>
            <a:r>
              <a:rPr kumimoji="1" lang="en-US" altLang="ko-KR" sz="1600" dirty="0" err="1" smtClean="0"/>
              <a:t>HouseYoon</a:t>
            </a:r>
            <a:r>
              <a:rPr kumimoji="1" lang="en-US" altLang="ko-KR" sz="1600" dirty="0" smtClean="0"/>
              <a:t>() </a:t>
            </a:r>
            <a:r>
              <a:rPr kumimoji="1" lang="ko-KR" altLang="en-US" sz="1600" dirty="0" smtClean="0"/>
              <a:t>처럼 객체 생성 가능 </a:t>
            </a:r>
            <a:r>
              <a:rPr kumimoji="1" lang="en-US" altLang="ko-KR" sz="1600" dirty="0" smtClean="0"/>
              <a:t>/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err="1" smtClean="0"/>
              <a:t>pey.lastname</a:t>
            </a:r>
            <a:r>
              <a:rPr kumimoji="1" lang="ko-KR" altLang="en-US" sz="1600" dirty="0" smtClean="0"/>
              <a:t>을 수행하면 </a:t>
            </a:r>
            <a:r>
              <a:rPr kumimoji="1" lang="en-US" altLang="ko-KR" sz="1600" dirty="0" smtClean="0"/>
              <a:t>”</a:t>
            </a:r>
            <a:r>
              <a:rPr kumimoji="1" lang="ko-KR" altLang="en-US" sz="1600" dirty="0" smtClean="0"/>
              <a:t>윤</a:t>
            </a:r>
            <a:r>
              <a:rPr kumimoji="1" lang="en-US" altLang="ko-KR" sz="1600" dirty="0" smtClean="0"/>
              <a:t>”</a:t>
            </a:r>
            <a:r>
              <a:rPr kumimoji="1" lang="ko-KR" altLang="en-US" sz="1600" dirty="0" smtClean="0"/>
              <a:t>을 출력하기 위해 </a:t>
            </a:r>
            <a:r>
              <a:rPr kumimoji="1" lang="en-US" altLang="ko-KR" sz="1600" dirty="0" smtClean="0"/>
              <a:t>pass</a:t>
            </a:r>
            <a:r>
              <a:rPr kumimoji="1" lang="ko-KR" altLang="en-US" sz="1600" dirty="0" smtClean="0"/>
              <a:t> 삭제 후 다음과 같이 입력</a:t>
            </a:r>
            <a:endParaRPr kumimoji="1" lang="en-US" altLang="ko-KR" sz="1600" dirty="0" smtClean="0"/>
          </a:p>
          <a:p>
            <a:pPr marL="1371600" lvl="3" indent="0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class </a:t>
            </a:r>
            <a:r>
              <a:rPr kumimoji="1" lang="en-US" altLang="ko-KR" sz="1600" dirty="0" err="1" smtClean="0"/>
              <a:t>HouseYoon</a:t>
            </a:r>
            <a:r>
              <a:rPr kumimoji="1" lang="en-US" altLang="ko-KR" sz="1600" dirty="0" smtClean="0"/>
              <a:t>:</a:t>
            </a:r>
          </a:p>
          <a:p>
            <a:pPr marL="1371600" lvl="3" indent="0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	</a:t>
            </a:r>
            <a:r>
              <a:rPr kumimoji="1" lang="en-US" altLang="ko-KR" sz="1600" dirty="0" err="1" smtClean="0"/>
              <a:t>lastname</a:t>
            </a:r>
            <a:r>
              <a:rPr kumimoji="1" lang="en-US" altLang="ko-KR" sz="1600" dirty="0" smtClean="0"/>
              <a:t> = “</a:t>
            </a:r>
            <a:r>
              <a:rPr kumimoji="1" lang="ko-KR" altLang="en-US" sz="1600" dirty="0" smtClean="0"/>
              <a:t>윤</a:t>
            </a:r>
            <a:r>
              <a:rPr kumimoji="1" lang="en-US" altLang="ko-KR" sz="1600" dirty="0" smtClean="0"/>
              <a:t>”</a:t>
            </a:r>
          </a:p>
          <a:p>
            <a:pPr marL="1371600" lvl="3" indent="0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&gt;&gt;&gt;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err="1" smtClean="0"/>
              <a:t>pey</a:t>
            </a:r>
            <a:r>
              <a:rPr kumimoji="1" lang="en-US" altLang="ko-KR" sz="1600" dirty="0" smtClean="0"/>
              <a:t> = </a:t>
            </a:r>
            <a:r>
              <a:rPr kumimoji="1" lang="en-US" altLang="ko-KR" sz="1600" dirty="0" err="1" smtClean="0"/>
              <a:t>HouseYoon</a:t>
            </a:r>
            <a:r>
              <a:rPr kumimoji="1" lang="en-US" altLang="ko-KR" sz="1600" dirty="0" smtClean="0"/>
              <a:t>()</a:t>
            </a:r>
          </a:p>
          <a:p>
            <a:pPr marL="1371600" lvl="3" indent="0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&gt;&gt;&gt; pes = </a:t>
            </a:r>
            <a:r>
              <a:rPr kumimoji="1" lang="en-US" altLang="ko-KR" sz="1600" dirty="0" err="1" smtClean="0"/>
              <a:t>HouseYoon</a:t>
            </a:r>
            <a:r>
              <a:rPr kumimoji="1" lang="en-US" altLang="ko-KR" sz="1600" dirty="0" smtClean="0"/>
              <a:t>()</a:t>
            </a:r>
          </a:p>
          <a:p>
            <a:pPr marL="1371600" lvl="3" indent="0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&gt;&gt;&gt; print(</a:t>
            </a:r>
            <a:r>
              <a:rPr kumimoji="1" lang="en-US" altLang="ko-KR" sz="1600" dirty="0" err="1" smtClean="0"/>
              <a:t>pey.lastname</a:t>
            </a:r>
            <a:r>
              <a:rPr kumimoji="1" lang="en-US" altLang="ko-KR" sz="1600" dirty="0" smtClean="0"/>
              <a:t>)</a:t>
            </a:r>
          </a:p>
          <a:p>
            <a:pPr marL="1371600" lvl="3" indent="0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  </a:t>
            </a:r>
            <a:r>
              <a:rPr kumimoji="1" lang="ko-KR" altLang="en-US" sz="1600" dirty="0" smtClean="0"/>
              <a:t>윤</a:t>
            </a:r>
            <a:endParaRPr kumimoji="1" lang="en-US" altLang="ko-KR" sz="1600" dirty="0" smtClean="0"/>
          </a:p>
          <a:p>
            <a:pPr marL="1371600" lvl="3" indent="0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&gt;&gt;&gt;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print(</a:t>
            </a:r>
            <a:r>
              <a:rPr kumimoji="1" lang="en-US" altLang="ko-KR" sz="1600" dirty="0" err="1" smtClean="0"/>
              <a:t>pes.lastname</a:t>
            </a:r>
            <a:r>
              <a:rPr kumimoji="1" lang="en-US" altLang="ko-KR" sz="1600" dirty="0" smtClean="0"/>
              <a:t>)</a:t>
            </a:r>
          </a:p>
          <a:p>
            <a:pPr marL="1371600" lvl="3" indent="0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  </a:t>
            </a:r>
            <a:r>
              <a:rPr kumimoji="1" lang="ko-KR" altLang="en-US" sz="1600" dirty="0" smtClean="0"/>
              <a:t>윤</a:t>
            </a:r>
            <a:endParaRPr kumimoji="1" lang="en-US" altLang="ko-KR" sz="1600" dirty="0" smtClean="0"/>
          </a:p>
          <a:p>
            <a:pPr marL="1371600" lvl="3" indent="0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099050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/>
              <a:t>윤</a:t>
            </a:r>
            <a:r>
              <a:rPr kumimoji="1" lang="en-US" altLang="ko-KR" dirty="0"/>
              <a:t>(</a:t>
            </a:r>
            <a:r>
              <a:rPr kumimoji="1" lang="ko-KR" altLang="en-US" dirty="0"/>
              <a:t>각자 성 이용</a:t>
            </a:r>
            <a:r>
              <a:rPr kumimoji="1" lang="en-US" altLang="ko-KR" dirty="0"/>
              <a:t>)</a:t>
            </a:r>
            <a:r>
              <a:rPr kumimoji="1" lang="ko-KR" altLang="en-US" dirty="0"/>
              <a:t>씨네 집 클래스 만들기 </a:t>
            </a:r>
            <a:r>
              <a:rPr kumimoji="1" lang="ko-KR" altLang="en-US" dirty="0" smtClean="0"/>
              <a:t>예제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클래스 기능 만들기</a:t>
            </a:r>
            <a:endParaRPr kumimoji="1" lang="en-US" altLang="ko-KR" dirty="0" smtClean="0"/>
          </a:p>
          <a:p>
            <a:pPr marL="1371600" lvl="3" indent="0"/>
            <a:r>
              <a:rPr kumimoji="1" lang="en-US" altLang="ko-KR" dirty="0" smtClean="0"/>
              <a:t>3.</a:t>
            </a:r>
            <a:r>
              <a:rPr kumimoji="1" lang="ko-KR" altLang="en-US" dirty="0" smtClean="0"/>
              <a:t> 이제 이름을 설정하고 </a:t>
            </a:r>
            <a:r>
              <a:rPr kumimoji="1" lang="en-US" altLang="ko-KR" dirty="0" smtClean="0"/>
              <a:t>print(</a:t>
            </a:r>
            <a:r>
              <a:rPr kumimoji="1" lang="en-US" altLang="ko-KR" dirty="0" err="1" smtClean="0"/>
              <a:t>pey.fullname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을 수행하면 성을 포함한 이름을 출력하도록</a:t>
            </a:r>
            <a:endParaRPr kumimoji="1" lang="en-US" altLang="ko-KR" dirty="0" smtClean="0"/>
          </a:p>
          <a:p>
            <a:pPr marL="1371600" lvl="3" indent="0"/>
            <a:r>
              <a:rPr kumimoji="1" lang="en-US" altLang="ko-KR" dirty="0"/>
              <a:t>	</a:t>
            </a:r>
            <a:r>
              <a:rPr kumimoji="1" lang="en-US" altLang="ko-KR" dirty="0" smtClean="0"/>
              <a:t>class </a:t>
            </a:r>
            <a:r>
              <a:rPr kumimoji="1" lang="en-US" altLang="ko-KR" dirty="0" err="1" smtClean="0"/>
              <a:t>HouseYoon</a:t>
            </a:r>
            <a:r>
              <a:rPr kumimoji="1" lang="en-US" altLang="ko-KR" dirty="0" smtClean="0"/>
              <a:t>:</a:t>
            </a:r>
          </a:p>
          <a:p>
            <a:pPr marL="1371600" lvl="3" indent="0"/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lastname</a:t>
            </a:r>
            <a:r>
              <a:rPr kumimoji="1" lang="en-US" altLang="ko-KR" dirty="0" smtClean="0"/>
              <a:t> = “</a:t>
            </a:r>
            <a:r>
              <a:rPr kumimoji="1" lang="ko-KR" altLang="en-US" dirty="0" smtClean="0"/>
              <a:t>윤</a:t>
            </a:r>
            <a:r>
              <a:rPr kumimoji="1" lang="en-US" altLang="ko-KR" dirty="0" smtClean="0"/>
              <a:t>”</a:t>
            </a:r>
          </a:p>
          <a:p>
            <a:pPr marL="1371600" lvl="3" indent="0"/>
            <a:r>
              <a:rPr kumimoji="1" lang="en-US" altLang="ko-KR" dirty="0"/>
              <a:t>	</a:t>
            </a:r>
            <a:r>
              <a:rPr kumimoji="1" lang="en-US" altLang="ko-KR" dirty="0" smtClean="0"/>
              <a:t>	</a:t>
            </a:r>
            <a:r>
              <a:rPr kumimoji="1" lang="en-US" altLang="ko-KR" dirty="0" err="1" smtClean="0"/>
              <a:t>def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setname</a:t>
            </a:r>
            <a:r>
              <a:rPr kumimoji="1" lang="en-US" altLang="ko-KR" dirty="0" smtClean="0"/>
              <a:t>(self, name):</a:t>
            </a:r>
          </a:p>
          <a:p>
            <a:pPr marL="1371600" lvl="3" indent="0"/>
            <a:r>
              <a:rPr kumimoji="1" lang="en-US" altLang="ko-KR" dirty="0"/>
              <a:t>	</a:t>
            </a:r>
            <a:r>
              <a:rPr kumimoji="1" lang="en-US" altLang="ko-KR" dirty="0" smtClean="0"/>
              <a:t>		</a:t>
            </a:r>
            <a:r>
              <a:rPr kumimoji="1" lang="en-US" altLang="ko-KR" dirty="0" err="1" smtClean="0"/>
              <a:t>self.fullname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self.lastname</a:t>
            </a:r>
            <a:r>
              <a:rPr kumimoji="1" lang="en-US" altLang="ko-KR" dirty="0" smtClean="0"/>
              <a:t> + name</a:t>
            </a:r>
          </a:p>
          <a:p>
            <a:pPr marL="1371600" lvl="3" indent="0"/>
            <a:r>
              <a:rPr kumimoji="1" lang="en-US" altLang="ko-KR" dirty="0"/>
              <a:t>	</a:t>
            </a:r>
            <a:r>
              <a:rPr kumimoji="1" lang="en-US" altLang="ko-KR" dirty="0" smtClean="0"/>
              <a:t>&gt;&gt;&gt; </a:t>
            </a:r>
            <a:r>
              <a:rPr kumimoji="1" lang="en-US" altLang="ko-KR" dirty="0" err="1" smtClean="0"/>
              <a:t>pey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HouseYoon</a:t>
            </a:r>
            <a:r>
              <a:rPr kumimoji="1" lang="en-US" altLang="ko-KR" dirty="0" smtClean="0"/>
              <a:t>()</a:t>
            </a:r>
          </a:p>
          <a:p>
            <a:pPr marL="1371600" lvl="3" indent="0"/>
            <a:r>
              <a:rPr kumimoji="1" lang="en-US" altLang="ko-KR" dirty="0"/>
              <a:t>	</a:t>
            </a:r>
            <a:r>
              <a:rPr kumimoji="1" lang="en-US" altLang="ko-KR" dirty="0" smtClean="0"/>
              <a:t>&gt;&gt;&gt; </a:t>
            </a:r>
            <a:r>
              <a:rPr kumimoji="1" lang="en-US" altLang="ko-KR" dirty="0" err="1" smtClean="0"/>
              <a:t>pey.setname</a:t>
            </a:r>
            <a:r>
              <a:rPr kumimoji="1" lang="en-US" altLang="ko-KR" dirty="0" smtClean="0"/>
              <a:t>(“</a:t>
            </a:r>
            <a:r>
              <a:rPr kumimoji="1" lang="ko-KR" altLang="en-US" dirty="0" smtClean="0"/>
              <a:t>동환</a:t>
            </a:r>
            <a:r>
              <a:rPr kumimoji="1" lang="en-US" altLang="ko-KR" dirty="0" smtClean="0"/>
              <a:t>”)</a:t>
            </a:r>
          </a:p>
          <a:p>
            <a:pPr marL="1371600" lvl="3" indent="0"/>
            <a:r>
              <a:rPr kumimoji="1" lang="en-US" altLang="ko-KR" dirty="0"/>
              <a:t>	</a:t>
            </a:r>
            <a:r>
              <a:rPr kumimoji="1" lang="en-US" altLang="ko-KR" dirty="0" smtClean="0"/>
              <a:t>&gt;&gt;&gt;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print(</a:t>
            </a:r>
            <a:r>
              <a:rPr kumimoji="1" lang="en-US" altLang="ko-KR" dirty="0" err="1" smtClean="0"/>
              <a:t>pey.fullname</a:t>
            </a:r>
            <a:r>
              <a:rPr kumimoji="1" lang="en-US" altLang="ko-KR" dirty="0" smtClean="0"/>
              <a:t>)</a:t>
            </a:r>
          </a:p>
          <a:p>
            <a:pPr marL="1371600" lvl="3" indent="0"/>
            <a:r>
              <a:rPr kumimoji="1" lang="en-US" altLang="ko-KR" dirty="0"/>
              <a:t>	</a:t>
            </a:r>
            <a:r>
              <a:rPr kumimoji="1" lang="ko-KR" altLang="en-US" dirty="0" smtClean="0"/>
              <a:t>   윤동환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599787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/>
              <a:t>윤</a:t>
            </a:r>
            <a:r>
              <a:rPr kumimoji="1" lang="en-US" altLang="ko-KR" dirty="0"/>
              <a:t>(</a:t>
            </a:r>
            <a:r>
              <a:rPr kumimoji="1" lang="ko-KR" altLang="en-US" dirty="0"/>
              <a:t>각자 성 이용</a:t>
            </a:r>
            <a:r>
              <a:rPr kumimoji="1" lang="en-US" altLang="ko-KR" dirty="0"/>
              <a:t>)</a:t>
            </a:r>
            <a:r>
              <a:rPr kumimoji="1" lang="ko-KR" altLang="en-US" dirty="0"/>
              <a:t>씨네 집 클래스 만들기 </a:t>
            </a:r>
            <a:r>
              <a:rPr kumimoji="1" lang="ko-KR" altLang="en-US" dirty="0" smtClean="0"/>
              <a:t>예제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클래스 기능 만들기</a:t>
            </a:r>
            <a:endParaRPr kumimoji="1" lang="en-US" altLang="ko-KR" dirty="0" smtClean="0"/>
          </a:p>
          <a:p>
            <a:pPr marL="1371600" lvl="3" indent="0"/>
            <a:r>
              <a:rPr kumimoji="1" lang="en-US" altLang="ko-KR" sz="1600" dirty="0" smtClean="0"/>
              <a:t>4.</a:t>
            </a:r>
            <a:r>
              <a:rPr kumimoji="1" lang="ko-KR" altLang="en-US" sz="1600" dirty="0" smtClean="0"/>
              <a:t> 입력받은 장소로 윤동환이 여행을 간다고 출력해주는 </a:t>
            </a:r>
            <a:r>
              <a:rPr kumimoji="1" lang="en-US" altLang="ko-KR" sz="1600" dirty="0" smtClean="0"/>
              <a:t>travel</a:t>
            </a:r>
            <a:r>
              <a:rPr kumimoji="1" lang="ko-KR" altLang="en-US" sz="1600" dirty="0" smtClean="0"/>
              <a:t> 메서드를 클래스에 구현</a:t>
            </a:r>
            <a:endParaRPr kumimoji="1" lang="en-US" altLang="ko-KR" sz="1600" dirty="0" smtClean="0"/>
          </a:p>
          <a:p>
            <a:pPr marL="114300" indent="0">
              <a:buNone/>
            </a:pPr>
            <a:r>
              <a:rPr kumimoji="1" lang="en-US" altLang="ko-KR" sz="2000" dirty="0"/>
              <a:t>	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class </a:t>
            </a:r>
            <a:r>
              <a:rPr kumimoji="1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HouseYoon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:</a:t>
            </a:r>
          </a:p>
          <a:p>
            <a:pPr marL="114300" indent="0">
              <a:buNone/>
            </a:pP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kumimoji="1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lastname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= “</a:t>
            </a: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윤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”</a:t>
            </a:r>
          </a:p>
          <a:p>
            <a:pPr marL="114300" indent="0">
              <a:buNone/>
            </a:pP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kumimoji="1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kumimoji="1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setname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(self, name):</a:t>
            </a:r>
          </a:p>
          <a:p>
            <a:pPr marL="114300" indent="0">
              <a:buNone/>
            </a:pP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	</a:t>
            </a:r>
            <a:r>
              <a:rPr kumimoji="1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self.fullname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= </a:t>
            </a:r>
            <a:r>
              <a:rPr kumimoji="1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self.lastname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+ name</a:t>
            </a:r>
          </a:p>
          <a:p>
            <a:pPr marL="114300" indent="0">
              <a:buNone/>
            </a:pP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kumimoji="1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travel(self, where):</a:t>
            </a:r>
          </a:p>
          <a:p>
            <a:pPr marL="114300" indent="0">
              <a:buNone/>
            </a:pP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	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(”%s, %s</a:t>
            </a: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여행을 가다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.”</a:t>
            </a:r>
            <a:r>
              <a:rPr kumimoji="1"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%(</a:t>
            </a:r>
            <a:r>
              <a:rPr kumimoji="1"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self.fullname</a:t>
            </a: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, where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))</a:t>
            </a:r>
          </a:p>
          <a:p>
            <a:pPr marL="114300" indent="0">
              <a:buNone/>
            </a:pP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kumimoji="1"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pey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= </a:t>
            </a:r>
            <a:r>
              <a:rPr kumimoji="1"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HouseYoon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()</a:t>
            </a:r>
          </a:p>
          <a:p>
            <a:pPr marL="114300" indent="0">
              <a:buNone/>
            </a:pP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kumimoji="1"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pey.setname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(“</a:t>
            </a:r>
            <a:r>
              <a:rPr kumimoji="1"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동환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”)</a:t>
            </a:r>
          </a:p>
          <a:p>
            <a:pPr marL="114300" indent="0">
              <a:buNone/>
            </a:pP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kumimoji="1"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pey.travel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(“</a:t>
            </a:r>
            <a:r>
              <a:rPr kumimoji="1"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오사카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</a:t>
            </a:r>
          </a:p>
          <a:p>
            <a:pPr marL="114300" indent="0">
              <a:buNone/>
            </a:pPr>
            <a:r>
              <a:rPr kumimoji="1"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  </a:t>
            </a:r>
            <a:r>
              <a:rPr kumimoji="1"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윤동환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,</a:t>
            </a:r>
            <a:r>
              <a:rPr kumimoji="1"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오사카여행을 가다</a:t>
            </a:r>
            <a:r>
              <a:rPr kumimoji="1"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</a:t>
            </a:r>
            <a:endParaRPr kumimoji="1"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6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Install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Python IDLE</a:t>
            </a:r>
          </a:p>
          <a:p>
            <a:pPr lvl="1"/>
            <a:r>
              <a:rPr kumimoji="1" lang="en-US" altLang="ko-KR" dirty="0" smtClean="0"/>
              <a:t>New -&gt; File (Like </a:t>
            </a:r>
            <a:r>
              <a:rPr kumimoji="1" lang="en-US" altLang="ko-KR" dirty="0" err="1" smtClean="0"/>
              <a:t>Matlab</a:t>
            </a:r>
            <a:r>
              <a:rPr kumimoji="1" lang="en-US" altLang="ko-KR" dirty="0" smtClean="0"/>
              <a:t> m-file)</a:t>
            </a:r>
          </a:p>
          <a:p>
            <a:endParaRPr kumimoji="1"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92" y="2204864"/>
            <a:ext cx="6870023" cy="398176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608003" y="2204864"/>
            <a:ext cx="3636405" cy="4176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/>
              <a:t>윤</a:t>
            </a:r>
            <a:r>
              <a:rPr kumimoji="1" lang="en-US" altLang="ko-KR" dirty="0"/>
              <a:t>(</a:t>
            </a:r>
            <a:r>
              <a:rPr kumimoji="1" lang="ko-KR" altLang="en-US" dirty="0"/>
              <a:t>각자 성 이용</a:t>
            </a:r>
            <a:r>
              <a:rPr kumimoji="1" lang="en-US" altLang="ko-KR" dirty="0"/>
              <a:t>)</a:t>
            </a:r>
            <a:r>
              <a:rPr kumimoji="1" lang="ko-KR" altLang="en-US" dirty="0"/>
              <a:t>씨네 집 클래스 만들기 </a:t>
            </a:r>
            <a:r>
              <a:rPr kumimoji="1" lang="ko-KR" altLang="en-US" dirty="0" smtClean="0"/>
              <a:t>예제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클래스 기능 만들기</a:t>
            </a:r>
            <a:endParaRPr kumimoji="1" lang="en-US" altLang="ko-KR" dirty="0" smtClean="0"/>
          </a:p>
          <a:p>
            <a:pPr marL="1371600" lvl="3" indent="0"/>
            <a:r>
              <a:rPr kumimoji="1" lang="en-US" altLang="ko-KR" sz="1600" dirty="0" smtClean="0"/>
              <a:t>5.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___</a:t>
            </a:r>
            <a:r>
              <a:rPr kumimoji="1" lang="en-US" altLang="ko-KR" sz="1600" dirty="0" err="1" smtClean="0"/>
              <a:t>init</a:t>
            </a:r>
            <a:r>
              <a:rPr kumimoji="1" lang="en-US" altLang="ko-KR" sz="1600" dirty="0" smtClean="0"/>
              <a:t>__</a:t>
            </a:r>
            <a:r>
              <a:rPr kumimoji="1" lang="ko-KR" altLang="en-US" sz="1600" dirty="0" smtClean="0"/>
              <a:t>메서드로 초기값 설정</a:t>
            </a:r>
            <a:endParaRPr kumimoji="1" lang="en-US" altLang="ko-KR" sz="1600" dirty="0" smtClean="0"/>
          </a:p>
          <a:p>
            <a:pPr marL="514350" lvl="1" indent="0">
              <a:buNone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class </a:t>
            </a:r>
            <a:r>
              <a:rPr kumimoji="1" lang="en-US" altLang="ko-KR" sz="1600" dirty="0" err="1">
                <a:latin typeface="Arial Rounded MT Bold" panose="020F0704030504030204" pitchFamily="34" charset="0"/>
                <a:ea typeface="HY견고딕" pitchFamily="18" charset="-127"/>
              </a:rPr>
              <a:t>HouseYoon</a:t>
            </a: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:</a:t>
            </a:r>
          </a:p>
          <a:p>
            <a:pPr marL="514350" lvl="1" indent="0">
              <a:buNone/>
            </a:pP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kumimoji="1" lang="en-US" altLang="ko-KR" sz="1600" dirty="0" err="1">
                <a:latin typeface="Arial Rounded MT Bold" panose="020F0704030504030204" pitchFamily="34" charset="0"/>
                <a:ea typeface="HY견고딕" pitchFamily="18" charset="-127"/>
              </a:rPr>
              <a:t>lastname</a:t>
            </a: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 = “</a:t>
            </a:r>
            <a:r>
              <a:rPr kumimoji="1" lang="ko-KR" altLang="en-US" sz="1600" dirty="0">
                <a:latin typeface="Arial Rounded MT Bold" panose="020F0704030504030204" pitchFamily="34" charset="0"/>
                <a:ea typeface="HY견고딕" pitchFamily="18" charset="-127"/>
              </a:rPr>
              <a:t>윤</a:t>
            </a: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”</a:t>
            </a:r>
          </a:p>
          <a:p>
            <a:pPr marL="514350" lvl="1" indent="0">
              <a:buNone/>
            </a:pP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kumimoji="1" lang="en-US" altLang="ko-KR" sz="1600" dirty="0" err="1"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 __</a:t>
            </a:r>
            <a:r>
              <a:rPr kumimoji="1" lang="en-US" altLang="ko-KR" sz="1600" dirty="0" err="1">
                <a:latin typeface="Arial Rounded MT Bold" panose="020F0704030504030204" pitchFamily="34" charset="0"/>
                <a:ea typeface="HY견고딕" pitchFamily="18" charset="-127"/>
              </a:rPr>
              <a:t>init</a:t>
            </a: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__(self, name):</a:t>
            </a:r>
          </a:p>
          <a:p>
            <a:pPr marL="514350" lvl="1" indent="0">
              <a:buNone/>
            </a:pP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			</a:t>
            </a:r>
            <a:r>
              <a:rPr kumimoji="1" lang="en-US" altLang="ko-KR" sz="1600" dirty="0" err="1">
                <a:latin typeface="Arial Rounded MT Bold" panose="020F0704030504030204" pitchFamily="34" charset="0"/>
                <a:ea typeface="HY견고딕" pitchFamily="18" charset="-127"/>
              </a:rPr>
              <a:t>self.fullname</a:t>
            </a: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 = </a:t>
            </a:r>
            <a:r>
              <a:rPr kumimoji="1" lang="en-US" altLang="ko-KR" sz="1600" dirty="0" err="1">
                <a:latin typeface="Arial Rounded MT Bold" panose="020F0704030504030204" pitchFamily="34" charset="0"/>
                <a:ea typeface="HY견고딕" pitchFamily="18" charset="-127"/>
              </a:rPr>
              <a:t>self.lastname</a:t>
            </a: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 + name</a:t>
            </a:r>
          </a:p>
          <a:p>
            <a:pPr marL="514350" lvl="1" indent="0">
              <a:buNone/>
            </a:pP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kumimoji="1" lang="en-US" altLang="ko-KR" sz="1600" dirty="0" err="1"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 travel(self, where):</a:t>
            </a:r>
          </a:p>
          <a:p>
            <a:pPr marL="514350" lvl="1" indent="0">
              <a:buNone/>
            </a:pP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			print(“%s, %s</a:t>
            </a:r>
            <a:r>
              <a:rPr kumimoji="1" lang="ko-KR" altLang="en-US" sz="1600" dirty="0">
                <a:latin typeface="Arial Rounded MT Bold" panose="020F0704030504030204" pitchFamily="34" charset="0"/>
                <a:ea typeface="HY견고딕" pitchFamily="18" charset="-127"/>
              </a:rPr>
              <a:t>여행을 가다</a:t>
            </a: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.”</a:t>
            </a:r>
            <a:r>
              <a:rPr kumimoji="1" lang="ko-KR" altLang="en-US" sz="1600" dirty="0"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%(</a:t>
            </a:r>
            <a:r>
              <a:rPr kumimoji="1" lang="en-US" altLang="ko-KR" sz="1600" dirty="0" err="1" smtClean="0">
                <a:latin typeface="Arial Rounded MT Bold" panose="020F0704030504030204" pitchFamily="34" charset="0"/>
                <a:ea typeface="HY견고딕" pitchFamily="18" charset="-127"/>
              </a:rPr>
              <a:t>self.fullname,where</a:t>
            </a:r>
            <a:r>
              <a:rPr kumimoji="1" lang="en-US" altLang="ko-KR" sz="1600" dirty="0" smtClean="0">
                <a:latin typeface="Arial Rounded MT Bold" panose="020F0704030504030204" pitchFamily="34" charset="0"/>
                <a:ea typeface="HY견고딕" pitchFamily="18" charset="-127"/>
              </a:rPr>
              <a:t>))</a:t>
            </a:r>
          </a:p>
          <a:p>
            <a:pPr marL="514350" lvl="1" indent="0">
              <a:buNone/>
            </a:pP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endParaRPr kumimoji="1" lang="en-US" altLang="ko-KR" sz="1600" dirty="0" smtClean="0"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514350" lvl="1" indent="0">
              <a:buNone/>
            </a:pPr>
            <a:r>
              <a:rPr kumimoji="1" lang="en-US" altLang="ko-KR" sz="1600" dirty="0"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kumimoji="1" lang="en-US" altLang="ko-KR" sz="1600" dirty="0" smtClean="0"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kumimoji="1" lang="en-US" altLang="ko-KR" sz="1600" dirty="0" err="1" smtClean="0">
                <a:latin typeface="Arial Rounded MT Bold" panose="020F0704030504030204" pitchFamily="34" charset="0"/>
                <a:ea typeface="HY견고딕" pitchFamily="18" charset="-127"/>
              </a:rPr>
              <a:t>pey</a:t>
            </a:r>
            <a:r>
              <a:rPr kumimoji="1" lang="en-US" altLang="ko-KR" sz="1600" dirty="0" smtClean="0">
                <a:latin typeface="Arial Rounded MT Bold" panose="020F0704030504030204" pitchFamily="34" charset="0"/>
                <a:ea typeface="HY견고딕" pitchFamily="18" charset="-127"/>
              </a:rPr>
              <a:t> = </a:t>
            </a:r>
            <a:r>
              <a:rPr kumimoji="1" lang="en-US" altLang="ko-KR" sz="1600" dirty="0" err="1" smtClean="0">
                <a:latin typeface="Arial Rounded MT Bold" panose="020F0704030504030204" pitchFamily="34" charset="0"/>
                <a:ea typeface="HY견고딕" pitchFamily="18" charset="-127"/>
              </a:rPr>
              <a:t>HouseYoon</a:t>
            </a:r>
            <a:r>
              <a:rPr kumimoji="1" lang="en-US" altLang="ko-KR" sz="1600" dirty="0" smtClean="0">
                <a:latin typeface="Arial Rounded MT Bold" panose="020F0704030504030204" pitchFamily="34" charset="0"/>
                <a:ea typeface="HY견고딕" pitchFamily="18" charset="-127"/>
              </a:rPr>
              <a:t>() </a:t>
            </a:r>
            <a:r>
              <a:rPr kumimoji="1" lang="en-US" altLang="ko-KR" sz="16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HY견고딕" pitchFamily="18" charset="-127"/>
              </a:rPr>
              <a:t>Error!!</a:t>
            </a:r>
          </a:p>
          <a:p>
            <a:pPr marL="514350" lvl="1" indent="0">
              <a:buNone/>
            </a:pPr>
            <a:r>
              <a:rPr kumimoji="1" lang="en-US" altLang="ko-KR" sz="1600" dirty="0">
                <a:solidFill>
                  <a:srgbClr val="FF0000"/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kumimoji="1" lang="en-US" altLang="ko-KR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kumimoji="1" lang="en-US" altLang="ko-KR" sz="1600" dirty="0" err="1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pey</a:t>
            </a:r>
            <a:r>
              <a:rPr kumimoji="1" lang="en-US" altLang="ko-KR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 = </a:t>
            </a:r>
            <a:r>
              <a:rPr kumimoji="1" lang="en-US" altLang="ko-KR" sz="1600" dirty="0" err="1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HouseYoon</a:t>
            </a:r>
            <a:r>
              <a:rPr kumimoji="1" lang="en-US" altLang="ko-KR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(”</a:t>
            </a:r>
            <a:r>
              <a:rPr kumimoji="1" lang="ko-KR" alt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동환</a:t>
            </a:r>
            <a:r>
              <a:rPr kumimoji="1" lang="en-US" altLang="ko-KR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”)</a:t>
            </a:r>
          </a:p>
          <a:p>
            <a:pPr marL="514350" lvl="1" indent="0">
              <a:buNone/>
            </a:pPr>
            <a:r>
              <a:rPr kumimoji="1" lang="en-US" altLang="ko-KR" sz="1600" dirty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kumimoji="1" lang="en-US" altLang="ko-KR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</a:t>
            </a:r>
            <a:r>
              <a:rPr kumimoji="1" lang="ko-KR" alt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kumimoji="1" lang="en-US" altLang="ko-KR" sz="1600" dirty="0" err="1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pey.travel</a:t>
            </a:r>
            <a:r>
              <a:rPr kumimoji="1" lang="en-US" altLang="ko-KR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(“</a:t>
            </a:r>
            <a:r>
              <a:rPr kumimoji="1" lang="ko-KR" alt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오사카</a:t>
            </a:r>
            <a:r>
              <a:rPr kumimoji="1" lang="en-US" altLang="ko-KR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”)</a:t>
            </a:r>
          </a:p>
          <a:p>
            <a:pPr marL="514350" lvl="1" indent="0">
              <a:buNone/>
            </a:pPr>
            <a:r>
              <a:rPr kumimoji="1" lang="en-US" altLang="ko-KR" sz="1600" dirty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kumimoji="1" lang="ko-KR" alt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   윤동환</a:t>
            </a:r>
            <a:r>
              <a:rPr kumimoji="1" lang="en-US" altLang="ko-KR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,</a:t>
            </a:r>
            <a:r>
              <a:rPr kumimoji="1" lang="ko-KR" altLang="en-US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 오사카여행을 가다</a:t>
            </a:r>
            <a:r>
              <a:rPr kumimoji="1" lang="en-US" altLang="ko-KR" sz="1600" dirty="0" smtClean="0">
                <a:solidFill>
                  <a:srgbClr val="00B050"/>
                </a:solidFill>
                <a:latin typeface="Arial Rounded MT Bold" panose="020F0704030504030204" pitchFamily="34" charset="0"/>
                <a:ea typeface="HY견고딕" pitchFamily="18" charset="-127"/>
              </a:rPr>
              <a:t>.</a:t>
            </a:r>
            <a:endParaRPr kumimoji="1" lang="en-US" altLang="ko-KR" sz="1600" dirty="0">
              <a:solidFill>
                <a:srgbClr val="00B050"/>
              </a:solidFill>
              <a:latin typeface="Arial Rounded MT Bold" panose="020F0704030504030204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20222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 smtClean="0"/>
              <a:t>클래스의 상속</a:t>
            </a:r>
            <a:r>
              <a:rPr kumimoji="1" lang="en-US" altLang="ko-KR" dirty="0" smtClean="0"/>
              <a:t>(Inheritance)</a:t>
            </a:r>
          </a:p>
          <a:p>
            <a:pPr lvl="2"/>
            <a:r>
              <a:rPr kumimoji="1" lang="ko-KR" altLang="en-US" dirty="0" smtClean="0"/>
              <a:t>어떤 클래스를 만들 때 다른 클래스의 기능을 물려받을 수 있게 만드는 것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상속을 이용한 김씨네 집 만들기</a:t>
            </a:r>
            <a:endParaRPr kumimoji="1" lang="en-US" altLang="ko-KR" dirty="0" smtClean="0"/>
          </a:p>
          <a:p>
            <a:pPr lvl="3"/>
            <a:r>
              <a:rPr kumimoji="1" lang="en-US" altLang="ko-KR" dirty="0" smtClean="0"/>
              <a:t>Class </a:t>
            </a:r>
            <a:r>
              <a:rPr kumimoji="1" lang="en-US" altLang="ko-KR" dirty="0" err="1" smtClean="0"/>
              <a:t>HouseKim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HouseYoon</a:t>
            </a:r>
            <a:r>
              <a:rPr kumimoji="1" lang="en-US" altLang="ko-KR" dirty="0" smtClean="0"/>
              <a:t>):</a:t>
            </a:r>
          </a:p>
          <a:p>
            <a:pPr lvl="3"/>
            <a:r>
              <a:rPr kumimoji="1" lang="en-US" altLang="ko-KR" dirty="0" smtClean="0"/>
              <a:t>		</a:t>
            </a:r>
            <a:r>
              <a:rPr kumimoji="1" lang="en-US" altLang="ko-KR" dirty="0" err="1" smtClean="0"/>
              <a:t>lastname</a:t>
            </a:r>
            <a:r>
              <a:rPr kumimoji="1" lang="en-US" altLang="ko-KR" dirty="0" smtClean="0"/>
              <a:t> = “</a:t>
            </a:r>
            <a:r>
              <a:rPr kumimoji="1" lang="ko-KR" altLang="en-US" dirty="0" smtClean="0"/>
              <a:t>김</a:t>
            </a:r>
            <a:r>
              <a:rPr kumimoji="1" lang="en-US" altLang="ko-KR" dirty="0" smtClean="0"/>
              <a:t>”</a:t>
            </a:r>
          </a:p>
          <a:p>
            <a:pPr lvl="2"/>
            <a:r>
              <a:rPr kumimoji="1" lang="en-US" altLang="ko-KR" dirty="0" smtClean="0"/>
              <a:t>Class </a:t>
            </a:r>
            <a:r>
              <a:rPr kumimoji="1" lang="ko-KR" altLang="en-US" dirty="0" smtClean="0"/>
              <a:t>상송받을 클래스명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상속할 클래스명</a:t>
            </a:r>
            <a:r>
              <a:rPr kumimoji="1" lang="en-US" altLang="ko-KR" dirty="0" smtClean="0"/>
              <a:t>)</a:t>
            </a:r>
          </a:p>
          <a:p>
            <a:pPr lvl="3"/>
            <a:r>
              <a:rPr kumimoji="1" lang="en-US" altLang="ko-KR" dirty="0" smtClean="0"/>
              <a:t>&gt;&gt;&gt;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juliet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HouseKim</a:t>
            </a:r>
            <a:r>
              <a:rPr kumimoji="1" lang="en-US" altLang="ko-KR" dirty="0" smtClean="0"/>
              <a:t>(“</a:t>
            </a:r>
            <a:r>
              <a:rPr kumimoji="1" lang="ko-KR" altLang="en-US" dirty="0" smtClean="0"/>
              <a:t>줄리엣</a:t>
            </a:r>
            <a:r>
              <a:rPr kumimoji="1" lang="en-US" altLang="ko-KR" dirty="0" smtClean="0"/>
              <a:t>”)</a:t>
            </a:r>
          </a:p>
          <a:p>
            <a:pPr lvl="3"/>
            <a:r>
              <a:rPr kumimoji="1" lang="en-US" altLang="ko-KR" dirty="0" smtClean="0"/>
              <a:t>&gt;&gt;&gt;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juliet.travel</a:t>
            </a:r>
            <a:r>
              <a:rPr kumimoji="1" lang="en-US" altLang="ko-KR" dirty="0" smtClean="0"/>
              <a:t>(“</a:t>
            </a:r>
            <a:r>
              <a:rPr kumimoji="1" lang="ko-KR" altLang="en-US" dirty="0" smtClean="0"/>
              <a:t>독도</a:t>
            </a:r>
            <a:r>
              <a:rPr kumimoji="1" lang="en-US" altLang="ko-KR" dirty="0" smtClean="0"/>
              <a:t>”)</a:t>
            </a:r>
          </a:p>
          <a:p>
            <a:pPr lvl="3"/>
            <a:r>
              <a:rPr kumimoji="1" lang="ko-KR" altLang="en-US" dirty="0" smtClean="0"/>
              <a:t>  김줄리엣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독도여행을 가다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3850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 smtClean="0"/>
              <a:t>클래스의 상속</a:t>
            </a:r>
            <a:r>
              <a:rPr kumimoji="1" lang="en-US" altLang="ko-KR" dirty="0" smtClean="0"/>
              <a:t>(Inheritance)</a:t>
            </a:r>
          </a:p>
          <a:p>
            <a:pPr lvl="2"/>
            <a:r>
              <a:rPr kumimoji="1" lang="ko-KR" altLang="en-US" dirty="0" smtClean="0"/>
              <a:t>메서드 오버라이딩</a:t>
            </a:r>
            <a:r>
              <a:rPr kumimoji="1" lang="en-US" altLang="ko-KR" dirty="0" smtClean="0"/>
              <a:t>(Overriding)</a:t>
            </a:r>
          </a:p>
          <a:p>
            <a:pPr lvl="3"/>
            <a:r>
              <a:rPr kumimoji="1" lang="ko-KR" altLang="en-US" dirty="0" smtClean="0"/>
              <a:t>같은 함수이름이지만 다른 동작</a:t>
            </a:r>
            <a:endParaRPr kumimoji="1" lang="en-US" altLang="ko-KR" dirty="0" smtClean="0"/>
          </a:p>
          <a:p>
            <a:pPr lvl="3"/>
            <a:r>
              <a:rPr kumimoji="1" lang="en-US" altLang="ko-KR" dirty="0" smtClean="0"/>
              <a:t>&gt;&gt;&gt; </a:t>
            </a:r>
            <a:r>
              <a:rPr kumimoji="1" lang="en-US" altLang="ko-KR" dirty="0" err="1" smtClean="0"/>
              <a:t>juliet</a:t>
            </a:r>
            <a:r>
              <a:rPr kumimoji="1" lang="en-US" altLang="ko-KR" dirty="0" smtClean="0"/>
              <a:t> = </a:t>
            </a:r>
            <a:r>
              <a:rPr kumimoji="1" lang="en-US" altLang="ko-KR" dirty="0" err="1" smtClean="0"/>
              <a:t>HouseKim</a:t>
            </a:r>
            <a:r>
              <a:rPr kumimoji="1" lang="en-US" altLang="ko-KR" dirty="0" smtClean="0"/>
              <a:t>(“ </a:t>
            </a:r>
            <a:r>
              <a:rPr kumimoji="1" lang="ko-KR" altLang="en-US" dirty="0" smtClean="0"/>
              <a:t>줄리엣</a:t>
            </a:r>
            <a:r>
              <a:rPr kumimoji="1" lang="en-US" altLang="ko-KR" dirty="0" smtClean="0"/>
              <a:t>”)</a:t>
            </a:r>
          </a:p>
          <a:p>
            <a:pPr lvl="3"/>
            <a:r>
              <a:rPr kumimoji="1" lang="en-US" altLang="ko-KR" dirty="0" smtClean="0"/>
              <a:t>&gt;&gt;&gt;</a:t>
            </a:r>
            <a:r>
              <a:rPr kumimoji="1" lang="ko-KR" altLang="en-US" dirty="0" smtClean="0"/>
              <a:t> </a:t>
            </a:r>
            <a:r>
              <a:rPr kumimoji="1" lang="en-US" altLang="ko-KR" dirty="0" err="1" smtClean="0"/>
              <a:t>juliet.travel</a:t>
            </a:r>
            <a:r>
              <a:rPr kumimoji="1" lang="en-US" altLang="ko-KR" dirty="0" smtClean="0"/>
              <a:t>(“</a:t>
            </a:r>
            <a:r>
              <a:rPr kumimoji="1" lang="ko-KR" altLang="en-US" dirty="0" smtClean="0"/>
              <a:t>독도</a:t>
            </a:r>
            <a:r>
              <a:rPr kumimoji="1" lang="en-US" altLang="ko-KR" dirty="0" smtClean="0"/>
              <a:t>”,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3)</a:t>
            </a:r>
          </a:p>
          <a:p>
            <a:pPr lvl="3"/>
            <a:r>
              <a:rPr kumimoji="1" lang="ko-KR" altLang="en-US" dirty="0" smtClean="0"/>
              <a:t>   김줄리엣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독도여행 </a:t>
            </a:r>
            <a:r>
              <a:rPr kumimoji="1" lang="en-US" altLang="ko-KR" dirty="0" smtClean="0"/>
              <a:t>3</a:t>
            </a:r>
            <a:r>
              <a:rPr kumimoji="1" lang="ko-KR" altLang="en-US" dirty="0" smtClean="0"/>
              <a:t>일 가네</a:t>
            </a:r>
            <a:endParaRPr kumimoji="1" lang="en-US" altLang="ko-KR" dirty="0" smtClean="0"/>
          </a:p>
          <a:p>
            <a:pPr lvl="3"/>
            <a:endParaRPr kumimoji="1" lang="en-US" altLang="ko-KR" dirty="0" smtClean="0"/>
          </a:p>
          <a:p>
            <a:pPr lvl="3"/>
            <a:r>
              <a:rPr kumimoji="1" lang="en-US" altLang="ko-KR" dirty="0" err="1" smtClean="0"/>
              <a:t>HouseKim</a:t>
            </a:r>
            <a:r>
              <a:rPr kumimoji="1" lang="en-US" altLang="ko-KR" dirty="0" smtClean="0"/>
              <a:t>  </a:t>
            </a:r>
            <a:r>
              <a:rPr kumimoji="1" lang="ko-KR" altLang="en-US" dirty="0" smtClean="0"/>
              <a:t>클래스 수정</a:t>
            </a:r>
            <a:endParaRPr kumimoji="1" lang="en-US" altLang="ko-KR" dirty="0" smtClean="0"/>
          </a:p>
          <a:p>
            <a:pPr lvl="3"/>
            <a:r>
              <a:rPr kumimoji="1" lang="en-US" altLang="ko-KR" sz="1600" dirty="0" smtClean="0"/>
              <a:t>Class </a:t>
            </a:r>
            <a:r>
              <a:rPr kumimoji="1" lang="en-US" altLang="ko-KR" sz="1600" dirty="0" err="1" smtClean="0"/>
              <a:t>HouseKim</a:t>
            </a:r>
            <a:r>
              <a:rPr kumimoji="1" lang="en-US" altLang="ko-KR" sz="1600" dirty="0" smtClean="0"/>
              <a:t>(</a:t>
            </a:r>
            <a:r>
              <a:rPr kumimoji="1" lang="en-US" altLang="ko-KR" sz="1600" dirty="0" err="1" smtClean="0"/>
              <a:t>HouseYoon</a:t>
            </a:r>
            <a:r>
              <a:rPr kumimoji="1" lang="en-US" altLang="ko-KR" sz="1600" dirty="0" smtClean="0"/>
              <a:t>):</a:t>
            </a:r>
          </a:p>
          <a:p>
            <a:pPr lvl="3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	</a:t>
            </a:r>
            <a:r>
              <a:rPr kumimoji="1" lang="en-US" altLang="ko-KR" sz="1600" dirty="0" err="1" smtClean="0"/>
              <a:t>lastname</a:t>
            </a:r>
            <a:r>
              <a:rPr kumimoji="1" lang="en-US" altLang="ko-KR" sz="1600" dirty="0" smtClean="0"/>
              <a:t> = “</a:t>
            </a:r>
            <a:r>
              <a:rPr kumimoji="1" lang="ko-KR" altLang="en-US" sz="1600" dirty="0" smtClean="0"/>
              <a:t>김</a:t>
            </a:r>
            <a:r>
              <a:rPr kumimoji="1" lang="en-US" altLang="ko-KR" sz="1600" dirty="0" smtClean="0"/>
              <a:t>”</a:t>
            </a:r>
          </a:p>
          <a:p>
            <a:pPr lvl="3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	</a:t>
            </a:r>
            <a:r>
              <a:rPr kumimoji="1" lang="en-US" altLang="ko-KR" sz="1600" dirty="0" err="1" smtClean="0"/>
              <a:t>def</a:t>
            </a:r>
            <a:r>
              <a:rPr kumimoji="1" lang="en-US" altLang="ko-KR" sz="1600" dirty="0" smtClean="0"/>
              <a:t> travel(self, where, day):</a:t>
            </a:r>
          </a:p>
          <a:p>
            <a:pPr lvl="3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	print(“%s, %s</a:t>
            </a:r>
            <a:r>
              <a:rPr kumimoji="1" lang="ko-KR" altLang="en-US" sz="1600" dirty="0" smtClean="0"/>
              <a:t>여행 </a:t>
            </a:r>
            <a:r>
              <a:rPr kumimoji="1" lang="en-US" altLang="ko-KR" sz="1600" dirty="0" smtClean="0"/>
              <a:t>%d</a:t>
            </a:r>
            <a:r>
              <a:rPr kumimoji="1" lang="ko-KR" altLang="en-US" sz="1600" dirty="0" smtClean="0"/>
              <a:t>일 가네</a:t>
            </a:r>
            <a:r>
              <a:rPr kumimoji="1" lang="en-US" altLang="ko-KR" sz="1600" dirty="0" smtClean="0"/>
              <a:t>.” % (</a:t>
            </a:r>
            <a:r>
              <a:rPr kumimoji="1" lang="en-US" altLang="ko-KR" sz="1600" dirty="0" err="1" smtClean="0"/>
              <a:t>self.fullname</a:t>
            </a:r>
            <a:r>
              <a:rPr kumimoji="1" lang="en-US" altLang="ko-KR" sz="1600" dirty="0" smtClean="0"/>
              <a:t>, where, day))</a:t>
            </a:r>
          </a:p>
        </p:txBody>
      </p:sp>
    </p:spTree>
    <p:extLst>
      <p:ext uri="{BB962C8B-B14F-4D97-AF65-F5344CB8AC3E}">
        <p14:creationId xmlns:p14="http://schemas.microsoft.com/office/powerpoint/2010/main" val="20356967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 smtClean="0"/>
              <a:t>클래스의 상속</a:t>
            </a:r>
            <a:r>
              <a:rPr kumimoji="1" lang="en-US" altLang="ko-KR" dirty="0" smtClean="0"/>
              <a:t>(Inheritance)</a:t>
            </a:r>
          </a:p>
          <a:p>
            <a:pPr lvl="2"/>
            <a:r>
              <a:rPr kumimoji="1" lang="ko-KR" altLang="en-US" dirty="0" smtClean="0"/>
              <a:t>연산자 오버로딩</a:t>
            </a:r>
            <a:r>
              <a:rPr kumimoji="1" lang="en-US" altLang="ko-KR" dirty="0" smtClean="0"/>
              <a:t>(Overloading)</a:t>
            </a:r>
          </a:p>
          <a:p>
            <a:pPr lvl="3"/>
            <a:r>
              <a:rPr kumimoji="1" lang="ko-KR" altLang="en-US" sz="1600" dirty="0" smtClean="0"/>
              <a:t>연산자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+,-,</a:t>
            </a:r>
            <a:r>
              <a:rPr kumimoji="1" lang="ko-KR" altLang="en-US" sz="1600" dirty="0" smtClean="0"/>
              <a:t>*</a:t>
            </a:r>
            <a:r>
              <a:rPr kumimoji="1" lang="en-US" altLang="ko-KR" sz="1600" dirty="0" smtClean="0"/>
              <a:t>,/,,,)</a:t>
            </a:r>
            <a:r>
              <a:rPr kumimoji="1" lang="ko-KR" altLang="en-US" sz="1600" dirty="0" smtClean="0"/>
              <a:t>를 객체끼리 사용할 수 있게 하는 기법</a:t>
            </a:r>
            <a:endParaRPr kumimoji="1" lang="en-US" altLang="ko-KR" sz="1600" dirty="0" smtClean="0"/>
          </a:p>
          <a:p>
            <a:pPr lvl="3"/>
            <a:r>
              <a:rPr lang="en-US" altLang="ko-KR" sz="1600" dirty="0"/>
              <a:t>&gt;&gt;&gt; </a:t>
            </a:r>
            <a:r>
              <a:rPr lang="en-US" altLang="ko-KR" sz="1600" dirty="0" err="1"/>
              <a:t>pey</a:t>
            </a:r>
            <a:r>
              <a:rPr lang="en-US" altLang="ko-KR" sz="1600" dirty="0"/>
              <a:t> = </a:t>
            </a:r>
            <a:r>
              <a:rPr lang="en-US" altLang="ko-KR" sz="1600" dirty="0" err="1" smtClean="0"/>
              <a:t>HouseYoon</a:t>
            </a:r>
            <a:r>
              <a:rPr lang="en-US" altLang="ko-KR" sz="1600" dirty="0" smtClean="0"/>
              <a:t>(”</a:t>
            </a:r>
            <a:r>
              <a:rPr lang="ko-KR" altLang="en-US" sz="1600" dirty="0" smtClean="0"/>
              <a:t>동환</a:t>
            </a:r>
            <a:r>
              <a:rPr lang="en-US" altLang="ko-KR" sz="1600" dirty="0" smtClean="0"/>
              <a:t>")</a:t>
            </a:r>
          </a:p>
          <a:p>
            <a:pPr lvl="3"/>
            <a:r>
              <a:rPr lang="en-US" altLang="ko-KR" sz="1600" dirty="0" smtClean="0"/>
              <a:t>&gt;&gt;&gt; </a:t>
            </a:r>
            <a:r>
              <a:rPr lang="en-US" altLang="ko-KR" sz="1600" dirty="0" err="1"/>
              <a:t>juliet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HouseKim</a:t>
            </a:r>
            <a:r>
              <a:rPr lang="en-US" altLang="ko-KR" sz="1600" dirty="0"/>
              <a:t>("</a:t>
            </a:r>
            <a:r>
              <a:rPr lang="ko-KR" altLang="en-US" sz="1600" dirty="0"/>
              <a:t>줄리엣</a:t>
            </a:r>
            <a:r>
              <a:rPr lang="en-US" altLang="ko-KR" sz="1600" dirty="0"/>
              <a:t>") </a:t>
            </a:r>
            <a:endParaRPr lang="en-US" altLang="ko-KR" sz="1600" dirty="0" smtClean="0"/>
          </a:p>
          <a:p>
            <a:pPr lvl="3"/>
            <a:r>
              <a:rPr lang="en-US" altLang="ko-KR" sz="1600" dirty="0" smtClean="0"/>
              <a:t>&gt;&gt;&gt; </a:t>
            </a:r>
            <a:r>
              <a:rPr lang="en-US" altLang="ko-KR" sz="1600" dirty="0" err="1"/>
              <a:t>pey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juliet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윤동환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김줄리엣 </a:t>
            </a:r>
            <a:r>
              <a:rPr lang="ko-KR" altLang="en-US" sz="1600" dirty="0" smtClean="0"/>
              <a:t>결혼했네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class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HouseYoon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lastname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”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__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init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__(self, name):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self.fullname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self.lastname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+ name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travel(self, where):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print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("%s, %s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여행을 가다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." %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self.fullname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, where))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love(self, other):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print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("%s, %s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사랑에 빠졌네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 %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self.fullname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other.fullname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))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__add__(self, other):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print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("%s, %s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결혼했네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 %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self.fullname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other.fullname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20735163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 smtClean="0"/>
              <a:t>클래스의 상속</a:t>
            </a:r>
            <a:r>
              <a:rPr kumimoji="1" lang="en-US" altLang="ko-KR" dirty="0" smtClean="0"/>
              <a:t>(Inheritance)</a:t>
            </a:r>
          </a:p>
          <a:p>
            <a:pPr lvl="2"/>
            <a:r>
              <a:rPr kumimoji="1" lang="ko-KR" altLang="en-US" dirty="0" smtClean="0"/>
              <a:t>연산자 오버로딩</a:t>
            </a:r>
            <a:r>
              <a:rPr kumimoji="1" lang="en-US" altLang="ko-KR" dirty="0" smtClean="0"/>
              <a:t>(Overloading)</a:t>
            </a:r>
          </a:p>
          <a:p>
            <a:pPr lvl="3"/>
            <a:r>
              <a:rPr kumimoji="1" lang="ko-KR" altLang="en-US" sz="1600" dirty="0" smtClean="0"/>
              <a:t>연산자</a:t>
            </a:r>
            <a:r>
              <a:rPr kumimoji="1" lang="en-US" altLang="ko-KR" sz="1600" dirty="0" smtClean="0"/>
              <a:t>(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smtClean="0"/>
              <a:t>+,-,</a:t>
            </a:r>
            <a:r>
              <a:rPr kumimoji="1" lang="ko-KR" altLang="en-US" sz="1600" dirty="0" smtClean="0"/>
              <a:t>*</a:t>
            </a:r>
            <a:r>
              <a:rPr kumimoji="1" lang="en-US" altLang="ko-KR" sz="1600" dirty="0" smtClean="0"/>
              <a:t>,/,,,)</a:t>
            </a:r>
            <a:r>
              <a:rPr kumimoji="1" lang="ko-KR" altLang="en-US" sz="1600" dirty="0" smtClean="0"/>
              <a:t>를 객체끼리 사용할 수 있게 하는 기법</a:t>
            </a:r>
            <a:endParaRPr kumimoji="1" lang="en-US" altLang="ko-KR" sz="1600" dirty="0" smtClean="0"/>
          </a:p>
          <a:p>
            <a:pPr lvl="3"/>
            <a:r>
              <a:rPr lang="en-US" altLang="ko-KR" sz="1600" dirty="0"/>
              <a:t>&gt;&gt;&gt; </a:t>
            </a:r>
            <a:r>
              <a:rPr lang="en-US" altLang="ko-KR" sz="1600" dirty="0" err="1"/>
              <a:t>pey</a:t>
            </a:r>
            <a:r>
              <a:rPr lang="en-US" altLang="ko-KR" sz="1600" dirty="0"/>
              <a:t> = </a:t>
            </a:r>
            <a:r>
              <a:rPr lang="en-US" altLang="ko-KR" sz="1600" dirty="0" err="1" smtClean="0"/>
              <a:t>HouseYoon</a:t>
            </a:r>
            <a:r>
              <a:rPr lang="en-US" altLang="ko-KR" sz="1600" dirty="0" smtClean="0"/>
              <a:t>(”</a:t>
            </a:r>
            <a:r>
              <a:rPr lang="ko-KR" altLang="en-US" sz="1600" dirty="0" smtClean="0"/>
              <a:t>동환</a:t>
            </a:r>
            <a:r>
              <a:rPr lang="en-US" altLang="ko-KR" sz="1600" dirty="0" smtClean="0"/>
              <a:t>")</a:t>
            </a:r>
          </a:p>
          <a:p>
            <a:pPr lvl="3"/>
            <a:r>
              <a:rPr lang="en-US" altLang="ko-KR" sz="1600" dirty="0" smtClean="0"/>
              <a:t>&gt;&gt;&gt; </a:t>
            </a:r>
            <a:r>
              <a:rPr lang="en-US" altLang="ko-KR" sz="1600" dirty="0" err="1"/>
              <a:t>juliet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HouseKim</a:t>
            </a:r>
            <a:r>
              <a:rPr lang="en-US" altLang="ko-KR" sz="1600" dirty="0"/>
              <a:t>("</a:t>
            </a:r>
            <a:r>
              <a:rPr lang="ko-KR" altLang="en-US" sz="1600" dirty="0"/>
              <a:t>줄리엣</a:t>
            </a:r>
            <a:r>
              <a:rPr lang="en-US" altLang="ko-KR" sz="1600" dirty="0"/>
              <a:t>") </a:t>
            </a:r>
            <a:endParaRPr lang="en-US" altLang="ko-KR" sz="1600" dirty="0" smtClean="0"/>
          </a:p>
          <a:p>
            <a:pPr lvl="3"/>
            <a:r>
              <a:rPr lang="en-US" altLang="ko-KR" sz="1600" dirty="0" smtClean="0"/>
              <a:t>&gt;&gt;&gt; </a:t>
            </a:r>
            <a:r>
              <a:rPr lang="en-US" altLang="ko-KR" sz="1600" dirty="0" err="1"/>
              <a:t>pey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juliet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윤동환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김줄리엣 </a:t>
            </a:r>
            <a:r>
              <a:rPr lang="ko-KR" altLang="en-US" sz="1600" dirty="0" smtClean="0"/>
              <a:t>결혼했네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class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HouseKim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HousePark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):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lastname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travel(self, where, day):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print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("%s, %s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여행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일 가네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." %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self.fullname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, where, day))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marL="0" indent="0"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pey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=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HousePark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응용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") 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&gt;&gt;&gt;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juliet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=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HouseKim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줄리엣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") 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&gt;&gt;&gt;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pey.love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juliet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&gt;&gt;&gt;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pey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+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juliet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</a:p>
          <a:p>
            <a:pPr marL="0" indent="0">
              <a:buNone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04048" y="5445224"/>
            <a:ext cx="3816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00B050"/>
                </a:solidFill>
                <a:latin typeface="nanumgtmbc" charset="0"/>
              </a:rPr>
              <a:t>윤동환</a:t>
            </a:r>
            <a:r>
              <a:rPr lang="en-US" altLang="ko-KR" b="1" dirty="0" smtClean="0">
                <a:solidFill>
                  <a:srgbClr val="00B050"/>
                </a:solidFill>
                <a:latin typeface="CMTT10" charset="0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nanumgtmae" charset="0"/>
              </a:rPr>
              <a:t>김</a:t>
            </a:r>
            <a:r>
              <a:rPr lang="ko-KR" altLang="en-US" b="1" dirty="0">
                <a:solidFill>
                  <a:srgbClr val="00B050"/>
                </a:solidFill>
                <a:latin typeface="nanumgtmc9" charset="0"/>
              </a:rPr>
              <a:t>줄</a:t>
            </a:r>
            <a:r>
              <a:rPr lang="ko-KR" altLang="en-US" b="1" dirty="0">
                <a:solidFill>
                  <a:srgbClr val="00B050"/>
                </a:solidFill>
                <a:latin typeface="nanumgtmb9" charset="0"/>
              </a:rPr>
              <a:t>리</a:t>
            </a:r>
            <a:r>
              <a:rPr lang="ko-KR" altLang="en-US" b="1" dirty="0">
                <a:solidFill>
                  <a:srgbClr val="00B050"/>
                </a:solidFill>
                <a:latin typeface="nanumgtmc5" charset="0"/>
              </a:rPr>
              <a:t>엣 </a:t>
            </a:r>
            <a:r>
              <a:rPr lang="ko-KR" altLang="en-US" b="1" dirty="0">
                <a:solidFill>
                  <a:srgbClr val="00B050"/>
                </a:solidFill>
                <a:latin typeface="nanumgtmc0" charset="0"/>
              </a:rPr>
              <a:t>사</a:t>
            </a:r>
            <a:r>
              <a:rPr lang="ko-KR" altLang="en-US" b="1" dirty="0">
                <a:solidFill>
                  <a:srgbClr val="00B050"/>
                </a:solidFill>
                <a:latin typeface="nanumgtmb7" charset="0"/>
              </a:rPr>
              <a:t>랑</a:t>
            </a:r>
            <a:r>
              <a:rPr lang="ko-KR" altLang="en-US" b="1" dirty="0">
                <a:solidFill>
                  <a:srgbClr val="00B050"/>
                </a:solidFill>
                <a:latin typeface="nanumgtmc5" charset="0"/>
              </a:rPr>
              <a:t>에 </a:t>
            </a:r>
            <a:r>
              <a:rPr lang="ko-KR" altLang="en-US" b="1" dirty="0">
                <a:solidFill>
                  <a:srgbClr val="00B050"/>
                </a:solidFill>
                <a:latin typeface="nanumgtmbe" charset="0"/>
              </a:rPr>
              <a:t>빠</a:t>
            </a:r>
            <a:r>
              <a:rPr lang="ko-KR" altLang="en-US" b="1" dirty="0">
                <a:solidFill>
                  <a:srgbClr val="00B050"/>
                </a:solidFill>
                <a:latin typeface="nanumgtmc8" charset="0"/>
              </a:rPr>
              <a:t>졌</a:t>
            </a:r>
            <a:r>
              <a:rPr lang="ko-KR" altLang="en-US" b="1" dirty="0">
                <a:solidFill>
                  <a:srgbClr val="00B050"/>
                </a:solidFill>
                <a:latin typeface="nanumgtmb1" charset="0"/>
              </a:rPr>
              <a:t>네 </a:t>
            </a:r>
            <a:endParaRPr lang="ko-KR" altLang="en-US" b="1" dirty="0">
              <a:solidFill>
                <a:srgbClr val="00B050"/>
              </a:solidFill>
            </a:endParaRPr>
          </a:p>
          <a:p>
            <a:r>
              <a:rPr lang="ko-KR" altLang="en-US" b="1" dirty="0" smtClean="0">
                <a:solidFill>
                  <a:srgbClr val="00B050"/>
                </a:solidFill>
                <a:latin typeface="nanumgtmbc" charset="0"/>
              </a:rPr>
              <a:t>윤동환</a:t>
            </a:r>
            <a:r>
              <a:rPr lang="en-US" altLang="ko-KR" b="1" dirty="0" smtClean="0">
                <a:solidFill>
                  <a:srgbClr val="00B050"/>
                </a:solidFill>
                <a:latin typeface="CMTT10" charset="0"/>
              </a:rPr>
              <a:t>, </a:t>
            </a:r>
            <a:r>
              <a:rPr lang="ko-KR" altLang="en-US" b="1" dirty="0">
                <a:solidFill>
                  <a:srgbClr val="00B050"/>
                </a:solidFill>
                <a:latin typeface="nanumgtmae" charset="0"/>
              </a:rPr>
              <a:t>김</a:t>
            </a:r>
            <a:r>
              <a:rPr lang="ko-KR" altLang="en-US" b="1" dirty="0">
                <a:solidFill>
                  <a:srgbClr val="00B050"/>
                </a:solidFill>
                <a:latin typeface="nanumgtmc9" charset="0"/>
              </a:rPr>
              <a:t>줄</a:t>
            </a:r>
            <a:r>
              <a:rPr lang="ko-KR" altLang="en-US" b="1" dirty="0">
                <a:solidFill>
                  <a:srgbClr val="00B050"/>
                </a:solidFill>
                <a:latin typeface="nanumgtmb9" charset="0"/>
              </a:rPr>
              <a:t>리</a:t>
            </a:r>
            <a:r>
              <a:rPr lang="ko-KR" altLang="en-US" b="1" dirty="0">
                <a:solidFill>
                  <a:srgbClr val="00B050"/>
                </a:solidFill>
                <a:latin typeface="nanumgtmc5" charset="0"/>
              </a:rPr>
              <a:t>엣 </a:t>
            </a:r>
            <a:r>
              <a:rPr lang="ko-KR" altLang="en-US" b="1" dirty="0">
                <a:solidFill>
                  <a:srgbClr val="00B050"/>
                </a:solidFill>
                <a:latin typeface="nanumgtmac" charset="0"/>
              </a:rPr>
              <a:t>결</a:t>
            </a:r>
            <a:r>
              <a:rPr lang="ko-KR" altLang="en-US" b="1" dirty="0">
                <a:solidFill>
                  <a:srgbClr val="00B050"/>
                </a:solidFill>
                <a:latin typeface="nanumgtmd6" charset="0"/>
              </a:rPr>
              <a:t>혼</a:t>
            </a:r>
            <a:r>
              <a:rPr lang="ko-KR" altLang="en-US" b="1" dirty="0">
                <a:solidFill>
                  <a:srgbClr val="00B050"/>
                </a:solidFill>
                <a:latin typeface="nanumgtmd5" charset="0"/>
              </a:rPr>
              <a:t>했</a:t>
            </a:r>
            <a:r>
              <a:rPr lang="ko-KR" altLang="en-US" b="1" dirty="0">
                <a:solidFill>
                  <a:srgbClr val="00B050"/>
                </a:solidFill>
                <a:latin typeface="nanumgtmb1" charset="0"/>
              </a:rPr>
              <a:t>네 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425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클래스</a:t>
            </a:r>
            <a:r>
              <a:rPr kumimoji="1" lang="en-US" altLang="ko-KR" dirty="0"/>
              <a:t>(Class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ko-KR" altLang="en-US" dirty="0"/>
              <a:t>클래스의 상속</a:t>
            </a:r>
            <a:r>
              <a:rPr kumimoji="1" lang="en-US" altLang="ko-KR" dirty="0"/>
              <a:t>(Inheritance)</a:t>
            </a:r>
          </a:p>
          <a:p>
            <a:pPr lvl="2"/>
            <a:r>
              <a:rPr kumimoji="1" lang="ko-KR" altLang="en-US" dirty="0"/>
              <a:t>연산자 오버로딩</a:t>
            </a:r>
            <a:r>
              <a:rPr kumimoji="1" lang="en-US" altLang="ko-KR" dirty="0"/>
              <a:t>(</a:t>
            </a:r>
            <a:r>
              <a:rPr kumimoji="1" lang="en-US" altLang="ko-KR" dirty="0" smtClean="0"/>
              <a:t>Overloading)</a:t>
            </a:r>
          </a:p>
          <a:p>
            <a:pPr lvl="1"/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41678"/>
              </p:ext>
            </p:extLst>
          </p:nvPr>
        </p:nvGraphicFramePr>
        <p:xfrm>
          <a:off x="1331640" y="2856540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 정의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__add__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__sub__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mul</a:t>
                      </a:r>
                      <a:r>
                        <a:rPr lang="en-US" altLang="ko-KR" dirty="0" smtClean="0"/>
                        <a:t>__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__</a:t>
                      </a:r>
                      <a:r>
                        <a:rPr lang="en-US" altLang="ko-KR" dirty="0" err="1" smtClean="0"/>
                        <a:t>truediv</a:t>
                      </a:r>
                      <a:r>
                        <a:rPr lang="en-US" altLang="ko-KR" dirty="0" smtClean="0"/>
                        <a:t>__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713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모듈</a:t>
            </a:r>
            <a:r>
              <a:rPr kumimoji="1" lang="en-US" altLang="ko-KR" dirty="0" smtClean="0"/>
              <a:t>(Module)</a:t>
            </a:r>
          </a:p>
          <a:p>
            <a:pPr lvl="1"/>
            <a:r>
              <a:rPr kumimoji="1" lang="ko-KR" altLang="en-US" dirty="0" smtClean="0"/>
              <a:t>함수나 변수 또는 클래스들을 모아 놓은 파일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모듈 만들고 불러보기</a:t>
            </a:r>
            <a:endParaRPr kumimoji="1" lang="en-US" altLang="ko-KR" dirty="0" smtClean="0"/>
          </a:p>
          <a:p>
            <a:pPr lvl="3"/>
            <a:r>
              <a:rPr kumimoji="1" lang="en-US" altLang="ko-KR" dirty="0"/>
              <a:t>i</a:t>
            </a:r>
            <a:r>
              <a:rPr kumimoji="1" lang="en-US" altLang="ko-KR" dirty="0" smtClean="0"/>
              <a:t>mport </a:t>
            </a:r>
            <a:r>
              <a:rPr kumimoji="1" lang="ko-KR" altLang="en-US" dirty="0" smtClean="0"/>
              <a:t>모듈이름</a:t>
            </a:r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2852937"/>
            <a:ext cx="8406680" cy="1586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9" y="4661280"/>
            <a:ext cx="8312727" cy="193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2833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모듈</a:t>
            </a:r>
            <a:r>
              <a:rPr kumimoji="1" lang="en-US" altLang="ko-KR" dirty="0" smtClean="0"/>
              <a:t>(Module)</a:t>
            </a:r>
          </a:p>
          <a:p>
            <a:pPr lvl="1"/>
            <a:r>
              <a:rPr kumimoji="1" lang="ko-KR" altLang="en-US" dirty="0" smtClean="0"/>
              <a:t>함수나 변수 또는 클래스들을 모아 놓은 파일</a:t>
            </a:r>
          </a:p>
          <a:p>
            <a:pPr lvl="2"/>
            <a:r>
              <a:rPr kumimoji="1" lang="ko-KR" altLang="en-US" dirty="0" smtClean="0"/>
              <a:t>모듈 함수를 사용하는 또 다른 방법</a:t>
            </a:r>
            <a:endParaRPr kumimoji="1" lang="en-US" altLang="ko-KR" dirty="0" smtClean="0"/>
          </a:p>
          <a:p>
            <a:pPr lvl="3"/>
            <a:r>
              <a:rPr kumimoji="1" lang="en-US" altLang="ko-KR" dirty="0" smtClean="0"/>
              <a:t>From </a:t>
            </a:r>
            <a:r>
              <a:rPr kumimoji="1" lang="ko-KR" altLang="en-US" dirty="0" smtClean="0"/>
              <a:t>모듈이름 </a:t>
            </a:r>
            <a:r>
              <a:rPr kumimoji="1" lang="en-US" altLang="ko-KR" dirty="0" smtClean="0"/>
              <a:t>import </a:t>
            </a:r>
            <a:r>
              <a:rPr kumimoji="1" lang="ko-KR" altLang="en-US" dirty="0" smtClean="0"/>
              <a:t>모듈함수</a:t>
            </a:r>
            <a:endParaRPr kumimoji="1" lang="en-US" altLang="ko-KR" dirty="0" smtClean="0"/>
          </a:p>
          <a:p>
            <a:pPr lvl="3"/>
            <a:endParaRPr kumimoji="1" lang="en-US" altLang="ko-KR" dirty="0" smtClean="0"/>
          </a:p>
          <a:p>
            <a:pPr lvl="3"/>
            <a:r>
              <a:rPr lang="en-US" altLang="ko-KR" dirty="0"/>
              <a:t>&gt;&gt;&gt; from mod1 import sum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sum(3, 4)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 </a:t>
            </a:r>
            <a:r>
              <a:rPr lang="en-US" altLang="ko-KR" dirty="0" smtClean="0"/>
              <a:t>7</a:t>
            </a:r>
          </a:p>
          <a:p>
            <a:pPr lvl="3"/>
            <a:endParaRPr lang="en-US" altLang="ko-KR" dirty="0"/>
          </a:p>
          <a:p>
            <a:pPr lvl="3"/>
            <a:r>
              <a:rPr lang="ko-KR" altLang="en-US" dirty="0" smtClean="0"/>
              <a:t>여러 개의 함수일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from mod1 import sum, </a:t>
            </a:r>
            <a:r>
              <a:rPr lang="en-US" altLang="ko-KR" dirty="0" err="1" smtClean="0"/>
              <a:t>safe_sum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from mod1 import * 		</a:t>
            </a:r>
            <a:r>
              <a:rPr lang="ko-KR" altLang="en-US" dirty="0" smtClean="0"/>
              <a:t>      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 모듈 내 모든 함수</a:t>
            </a:r>
            <a:endParaRPr lang="en-US" altLang="ko-KR" dirty="0">
              <a:solidFill>
                <a:srgbClr val="FF0000"/>
              </a:solidFill>
            </a:endParaRPr>
          </a:p>
          <a:p>
            <a:pPr lvl="3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6015574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모듈</a:t>
            </a:r>
            <a:r>
              <a:rPr kumimoji="1" lang="en-US" altLang="ko-KR" dirty="0" smtClean="0"/>
              <a:t>(Module)</a:t>
            </a:r>
          </a:p>
          <a:p>
            <a:pPr lvl="1"/>
            <a:r>
              <a:rPr kumimoji="1" lang="ko-KR" altLang="en-US" dirty="0" smtClean="0"/>
              <a:t>함수나 변수 또는 클래스들을 모아 놓은 파일</a:t>
            </a:r>
            <a:endParaRPr kumimoji="1" lang="en-US" altLang="ko-KR" dirty="0"/>
          </a:p>
          <a:p>
            <a:pPr lvl="2"/>
            <a:r>
              <a:rPr kumimoji="1" lang="en-US" altLang="ko-KR" dirty="0" smtClean="0"/>
              <a:t>If __name__ == “__main__”: </a:t>
            </a:r>
            <a:r>
              <a:rPr kumimoji="1" lang="ko-KR" altLang="en-US" dirty="0" smtClean="0"/>
              <a:t>의 의미</a:t>
            </a:r>
            <a:endParaRPr kumimoji="1" lang="en-US" altLang="ko-KR" dirty="0" smtClean="0"/>
          </a:p>
          <a:p>
            <a:pPr lvl="3"/>
            <a:r>
              <a:rPr kumimoji="1" lang="en-US" altLang="ko-KR" dirty="0" smtClean="0"/>
              <a:t>Module </a:t>
            </a:r>
            <a:r>
              <a:rPr kumimoji="1" lang="ko-KR" altLang="en-US" dirty="0" smtClean="0"/>
              <a:t>자체로 실행할 때는 </a:t>
            </a:r>
            <a:r>
              <a:rPr kumimoji="1" lang="en-US" altLang="ko-KR" dirty="0" smtClean="0"/>
              <a:t>true</a:t>
            </a:r>
          </a:p>
          <a:p>
            <a:pPr lvl="3"/>
            <a:r>
              <a:rPr kumimoji="1" lang="en-US" altLang="ko-KR" dirty="0" smtClean="0"/>
              <a:t>Import </a:t>
            </a:r>
            <a:r>
              <a:rPr kumimoji="1" lang="ko-KR" altLang="en-US" dirty="0" smtClean="0"/>
              <a:t>상태일 때는 </a:t>
            </a:r>
            <a:r>
              <a:rPr kumimoji="1" lang="en-US" altLang="ko-KR" dirty="0" smtClean="0"/>
              <a:t>false</a:t>
            </a:r>
          </a:p>
          <a:p>
            <a:pPr lvl="3"/>
            <a:endParaRPr kumimoji="1"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08" y="3278730"/>
            <a:ext cx="4265744" cy="19821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609" y="3238932"/>
            <a:ext cx="4212422" cy="20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681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모듈</a:t>
            </a:r>
            <a:r>
              <a:rPr kumimoji="1" lang="en-US" altLang="ko-KR" dirty="0" smtClean="0"/>
              <a:t>(Module)</a:t>
            </a:r>
          </a:p>
          <a:p>
            <a:pPr lvl="1"/>
            <a:r>
              <a:rPr kumimoji="1" lang="ko-KR" altLang="en-US" dirty="0" smtClean="0"/>
              <a:t>모듈을 불러오는 또 다른 방법</a:t>
            </a:r>
            <a:endParaRPr kumimoji="1" lang="en-US" altLang="ko-KR" dirty="0" smtClean="0"/>
          </a:p>
          <a:p>
            <a:pPr lvl="2"/>
            <a:r>
              <a:rPr kumimoji="1" lang="en-US" altLang="ko-KR" dirty="0" err="1" smtClean="0"/>
              <a:t>sys.path.append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모듈을 저장한 디렉터리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 사용하기</a:t>
            </a:r>
            <a:endParaRPr kumimoji="1" lang="en-US" altLang="ko-KR" dirty="0" smtClean="0"/>
          </a:p>
          <a:p>
            <a:pPr lvl="3"/>
            <a:r>
              <a:rPr kumimoji="1" lang="en-US" altLang="ko-KR" dirty="0" smtClean="0"/>
              <a:t>import sys</a:t>
            </a:r>
          </a:p>
          <a:p>
            <a:pPr lvl="3"/>
            <a:r>
              <a:rPr kumimoji="1" lang="en-US" altLang="ko-KR" dirty="0" err="1" smtClean="0"/>
              <a:t>sys.path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[’’, ’C:\\Windows\\SYSTEM32\\python35.zip’, ’c:\\Python35\\DLLs’, ’c:\\Python35\\lib’, ’c:\\Python35’, ’c:\\Python35\\lib\\site-packages’] </a:t>
            </a:r>
            <a:endParaRPr lang="en-US" altLang="ko-KR" dirty="0" smtClean="0"/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sys.path.append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"C:/Python/</a:t>
            </a:r>
            <a:r>
              <a:rPr lang="en-US" altLang="ko-KR" dirty="0" err="1">
                <a:solidFill>
                  <a:srgbClr val="FF0000"/>
                </a:solidFill>
              </a:rPr>
              <a:t>Mymodules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 err="1"/>
              <a:t>sys.path</a:t>
            </a:r>
            <a:r>
              <a:rPr lang="en-US" altLang="ko-KR" dirty="0"/>
              <a:t> [’’, ’C:\\Windows\\SYSTEM32\\python35.zip’, ’c:\\Python35\\DLLs’, ’c:\\Python35\\lib’, ’c:\\Python35’, ’c:\\Python35\\lib\\site-packages’, </a:t>
            </a:r>
            <a:r>
              <a:rPr lang="en-US" altLang="ko-KR" dirty="0">
                <a:solidFill>
                  <a:srgbClr val="FF0000"/>
                </a:solidFill>
              </a:rPr>
              <a:t>’C:/Python/</a:t>
            </a:r>
            <a:r>
              <a:rPr lang="en-US" altLang="ko-KR" dirty="0" err="1">
                <a:solidFill>
                  <a:srgbClr val="FF0000"/>
                </a:solidFill>
              </a:rPr>
              <a:t>Mymodules</a:t>
            </a:r>
            <a:r>
              <a:rPr lang="en-US" altLang="ko-KR" dirty="0">
                <a:solidFill>
                  <a:srgbClr val="FF0000"/>
                </a:solidFill>
              </a:rPr>
              <a:t>’</a:t>
            </a:r>
            <a:r>
              <a:rPr lang="en-US" altLang="ko-KR" dirty="0"/>
              <a:t>] &gt;&gt;&gt; </a:t>
            </a:r>
          </a:p>
          <a:p>
            <a:pPr lvl="3"/>
            <a:endParaRPr lang="en-US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374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504" y="2780928"/>
            <a:ext cx="8229600" cy="1143000"/>
          </a:xfrm>
        </p:spPr>
        <p:txBody>
          <a:bodyPr/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Python Types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모듈</a:t>
            </a:r>
            <a:r>
              <a:rPr kumimoji="1" lang="en-US" altLang="ko-KR" dirty="0"/>
              <a:t>(Module)</a:t>
            </a:r>
          </a:p>
          <a:p>
            <a:pPr lvl="1"/>
            <a:r>
              <a:rPr kumimoji="1" lang="ko-KR" altLang="en-US" dirty="0"/>
              <a:t>모듈을 불러오는 또 다른 방법</a:t>
            </a:r>
            <a:endParaRPr kumimoji="1" lang="en-US" altLang="ko-KR" dirty="0"/>
          </a:p>
          <a:p>
            <a:pPr lvl="2"/>
            <a:r>
              <a:rPr kumimoji="1" lang="en-US" altLang="ko-KR" dirty="0" smtClean="0"/>
              <a:t>PYTHONPATH </a:t>
            </a:r>
            <a:r>
              <a:rPr kumimoji="1" lang="ko-KR" altLang="en-US" dirty="0" smtClean="0"/>
              <a:t>환경변수 사용하기</a:t>
            </a:r>
            <a:endParaRPr kumimoji="1" lang="en-US" altLang="ko-KR" dirty="0" smtClean="0"/>
          </a:p>
          <a:p>
            <a:pPr lvl="3"/>
            <a:r>
              <a:rPr lang="en-US" altLang="ko-KR" dirty="0">
                <a:solidFill>
                  <a:srgbClr val="FF0000"/>
                </a:solidFill>
              </a:rPr>
              <a:t>C:\Users\home&gt;set PYTHONPATH=C:\Python\</a:t>
            </a:r>
            <a:r>
              <a:rPr lang="en-US" altLang="ko-KR" dirty="0" err="1">
                <a:solidFill>
                  <a:srgbClr val="FF0000"/>
                </a:solidFill>
              </a:rPr>
              <a:t>Mymodules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/>
              <a:t>C</a:t>
            </a:r>
            <a:r>
              <a:rPr lang="en-US" altLang="ko-KR" dirty="0"/>
              <a:t>:\Users\home&gt;python </a:t>
            </a:r>
            <a:endParaRPr lang="en-US" altLang="ko-KR" dirty="0" smtClean="0"/>
          </a:p>
          <a:p>
            <a:pPr lvl="3"/>
            <a:r>
              <a:rPr lang="en-US" altLang="ko-KR" dirty="0" smtClean="0">
                <a:solidFill>
                  <a:srgbClr val="00B050"/>
                </a:solidFill>
              </a:rPr>
              <a:t>Python </a:t>
            </a:r>
            <a:r>
              <a:rPr lang="en-US" altLang="ko-KR" dirty="0">
                <a:solidFill>
                  <a:srgbClr val="00B050"/>
                </a:solidFill>
              </a:rPr>
              <a:t>3.5.1 (v3.5.1:37a07cee5969, Dec 6 2015, 01:54:25) [MSC v.1900 64 bit (AM.. Type "help", "copyright", "credits" or "license" for more information.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3"/>
            <a:r>
              <a:rPr lang="en-US" altLang="ko-KR" dirty="0" smtClean="0">
                <a:solidFill>
                  <a:srgbClr val="00B050"/>
                </a:solidFill>
              </a:rPr>
              <a:t>&gt;&gt;&gt; </a:t>
            </a:r>
            <a:r>
              <a:rPr lang="en-US" altLang="ko-KR" dirty="0">
                <a:solidFill>
                  <a:srgbClr val="00B050"/>
                </a:solidFill>
              </a:rPr>
              <a:t>import </a:t>
            </a:r>
            <a:r>
              <a:rPr lang="en-US" altLang="ko-KR" dirty="0" smtClean="0">
                <a:solidFill>
                  <a:srgbClr val="00B050"/>
                </a:solidFill>
              </a:rPr>
              <a:t>mod1 </a:t>
            </a:r>
          </a:p>
          <a:p>
            <a:pPr lvl="3"/>
            <a:r>
              <a:rPr lang="en-US" altLang="ko-KR" dirty="0" smtClean="0">
                <a:solidFill>
                  <a:srgbClr val="00B050"/>
                </a:solidFill>
              </a:rPr>
              <a:t>&gt;&gt;&gt; print(mod1.sum(3,4</a:t>
            </a:r>
            <a:r>
              <a:rPr lang="en-US" altLang="ko-KR" dirty="0">
                <a:solidFill>
                  <a:srgbClr val="00B050"/>
                </a:solidFill>
              </a:rPr>
              <a:t>)) 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3"/>
            <a:r>
              <a:rPr lang="ko-KR" altLang="en-US" dirty="0" smtClean="0">
                <a:solidFill>
                  <a:srgbClr val="00B050"/>
                </a:solidFill>
              </a:rPr>
              <a:t>   </a:t>
            </a:r>
            <a:r>
              <a:rPr lang="en-US" altLang="ko-KR" dirty="0" smtClean="0">
                <a:solidFill>
                  <a:srgbClr val="00B050"/>
                </a:solidFill>
              </a:rPr>
              <a:t>7 </a:t>
            </a:r>
            <a:endParaRPr lang="en-US" altLang="ko-KR" dirty="0">
              <a:solidFill>
                <a:srgbClr val="00B050"/>
              </a:solidFill>
            </a:endParaRPr>
          </a:p>
          <a:p>
            <a:pPr lvl="3"/>
            <a:endParaRPr kumimoji="1"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121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패키지</a:t>
            </a:r>
            <a:r>
              <a:rPr kumimoji="1" lang="en-US" altLang="ko-KR" dirty="0" smtClean="0"/>
              <a:t>(Package)</a:t>
            </a:r>
          </a:p>
          <a:p>
            <a:pPr lvl="1"/>
            <a:r>
              <a:rPr kumimoji="1" lang="ko-KR" altLang="en-US" dirty="0" smtClean="0"/>
              <a:t>도트</a:t>
            </a:r>
            <a:r>
              <a:rPr kumimoji="1" lang="en-US" altLang="ko-KR" dirty="0" smtClean="0"/>
              <a:t>(.)</a:t>
            </a:r>
            <a:r>
              <a:rPr kumimoji="1" lang="ko-KR" altLang="en-US" dirty="0" smtClean="0"/>
              <a:t>를 이용하여 파이썬 모듈을 계층적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디렉터리 구조</a:t>
            </a:r>
            <a:r>
              <a:rPr kumimoji="1" lang="en-US" altLang="ko-KR" dirty="0" smtClean="0"/>
              <a:t>)</a:t>
            </a:r>
            <a:r>
              <a:rPr kumimoji="1" lang="ko-KR" altLang="en-US" dirty="0" smtClean="0"/>
              <a:t>으로 관리할 수 있게 해줌</a:t>
            </a:r>
            <a:r>
              <a:rPr kumimoji="1" lang="en-US" altLang="ko-KR" dirty="0" smtClean="0"/>
              <a:t>.</a:t>
            </a:r>
          </a:p>
          <a:p>
            <a:pPr lvl="1"/>
            <a:r>
              <a:rPr kumimoji="1" lang="ko-KR" altLang="en-US" dirty="0" smtClean="0"/>
              <a:t>예를 들어 모듈명이 </a:t>
            </a:r>
            <a:r>
              <a:rPr kumimoji="1" lang="en-US" altLang="ko-KR" dirty="0" smtClean="0"/>
              <a:t>A.B</a:t>
            </a:r>
            <a:r>
              <a:rPr kumimoji="1" lang="ko-KR" altLang="en-US" dirty="0" smtClean="0"/>
              <a:t>인 경우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는 패키지명이 되고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는 </a:t>
            </a:r>
            <a:r>
              <a:rPr kumimoji="1" lang="en-US" altLang="ko-KR" dirty="0" smtClean="0"/>
              <a:t>A</a:t>
            </a:r>
            <a:r>
              <a:rPr kumimoji="1" lang="ko-KR" altLang="en-US" dirty="0" smtClean="0"/>
              <a:t> 패키지의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모듈이 됨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가상의 </a:t>
            </a:r>
            <a:r>
              <a:rPr kumimoji="1" lang="en-US" altLang="ko-KR" dirty="0" smtClean="0"/>
              <a:t>game </a:t>
            </a:r>
            <a:r>
              <a:rPr kumimoji="1" lang="ko-KR" altLang="en-US" dirty="0" smtClean="0"/>
              <a:t>패키지 예</a:t>
            </a:r>
            <a:endParaRPr kumimoji="1" lang="en-US" altLang="ko-KR" dirty="0" smtClean="0"/>
          </a:p>
          <a:p>
            <a:pPr lvl="3"/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19872" y="2968774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US" altLang="ko-KR" sz="1600" b="1" dirty="0">
                <a:solidFill>
                  <a:schemeClr val="accent2"/>
                </a:solidFill>
              </a:rPr>
              <a:t>game/ </a:t>
            </a:r>
          </a:p>
          <a:p>
            <a:pPr lvl="3"/>
            <a:r>
              <a:rPr lang="en-US" altLang="ko-KR" sz="1600" b="1" dirty="0">
                <a:solidFill>
                  <a:srgbClr val="FF0000"/>
                </a:solidFill>
              </a:rPr>
              <a:t>	</a:t>
            </a:r>
            <a:r>
              <a:rPr lang="en-US" altLang="ko-KR" sz="1600" b="1" dirty="0">
                <a:solidFill>
                  <a:srgbClr val="0070C0"/>
                </a:solidFill>
              </a:rPr>
              <a:t>__</a:t>
            </a:r>
            <a:r>
              <a:rPr lang="en-US" altLang="ko-KR" sz="1600" b="1" dirty="0" err="1">
                <a:solidFill>
                  <a:srgbClr val="0070C0"/>
                </a:solidFill>
              </a:rPr>
              <a:t>init</a:t>
            </a:r>
            <a:r>
              <a:rPr lang="en-US" altLang="ko-KR" sz="1600" b="1" dirty="0">
                <a:solidFill>
                  <a:srgbClr val="0070C0"/>
                </a:solidFill>
              </a:rPr>
              <a:t>__.</a:t>
            </a:r>
            <a:r>
              <a:rPr lang="en-US" altLang="ko-KR" sz="1600" b="1" dirty="0" err="1">
                <a:solidFill>
                  <a:srgbClr val="0070C0"/>
                </a:solidFill>
              </a:rPr>
              <a:t>py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</a:p>
          <a:p>
            <a:pPr lvl="3"/>
            <a:r>
              <a:rPr lang="en-US" altLang="ko-KR" sz="1600" b="1" dirty="0">
                <a:solidFill>
                  <a:srgbClr val="0070C0"/>
                </a:solidFill>
              </a:rPr>
              <a:t>	sound/ </a:t>
            </a:r>
          </a:p>
          <a:p>
            <a:pPr lvl="3"/>
            <a:r>
              <a:rPr lang="en-US" altLang="ko-KR" sz="1600" b="1" dirty="0">
                <a:solidFill>
                  <a:srgbClr val="FF0000"/>
                </a:solidFill>
              </a:rPr>
              <a:t>		</a:t>
            </a:r>
            <a:r>
              <a:rPr lang="en-US" altLang="ko-KR" sz="1600" b="1" dirty="0">
                <a:solidFill>
                  <a:srgbClr val="00B050"/>
                </a:solidFill>
              </a:rPr>
              <a:t>__</a:t>
            </a:r>
            <a:r>
              <a:rPr lang="en-US" altLang="ko-KR" sz="1600" b="1" dirty="0" err="1">
                <a:solidFill>
                  <a:srgbClr val="00B050"/>
                </a:solidFill>
              </a:rPr>
              <a:t>init</a:t>
            </a:r>
            <a:r>
              <a:rPr lang="en-US" altLang="ko-KR" sz="1600" b="1" dirty="0">
                <a:solidFill>
                  <a:srgbClr val="00B050"/>
                </a:solidFill>
              </a:rPr>
              <a:t>__.</a:t>
            </a:r>
            <a:r>
              <a:rPr lang="en-US" altLang="ko-KR" sz="1600" b="1" dirty="0" err="1">
                <a:solidFill>
                  <a:srgbClr val="00B050"/>
                </a:solidFill>
              </a:rPr>
              <a:t>py</a:t>
            </a:r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</a:p>
          <a:p>
            <a:pPr lvl="3"/>
            <a:r>
              <a:rPr lang="en-US" altLang="ko-KR" sz="1600" b="1" dirty="0">
                <a:solidFill>
                  <a:srgbClr val="00B050"/>
                </a:solidFill>
              </a:rPr>
              <a:t>		</a:t>
            </a:r>
            <a:r>
              <a:rPr lang="en-US" altLang="ko-KR" sz="1600" b="1" dirty="0" err="1">
                <a:solidFill>
                  <a:srgbClr val="00B050"/>
                </a:solidFill>
              </a:rPr>
              <a:t>echo.py</a:t>
            </a:r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  <a:endParaRPr lang="en-US" altLang="ko-KR" sz="1400" b="1" dirty="0">
              <a:solidFill>
                <a:srgbClr val="00B050"/>
              </a:solidFill>
            </a:endParaRPr>
          </a:p>
          <a:p>
            <a:pPr lvl="3"/>
            <a:r>
              <a:rPr lang="en-US" altLang="ko-KR" sz="1600" b="1" dirty="0">
                <a:solidFill>
                  <a:srgbClr val="00B050"/>
                </a:solidFill>
              </a:rPr>
              <a:t>		</a:t>
            </a:r>
            <a:r>
              <a:rPr lang="en-US" altLang="ko-KR" sz="1600" b="1" dirty="0" err="1">
                <a:solidFill>
                  <a:srgbClr val="00B050"/>
                </a:solidFill>
              </a:rPr>
              <a:t>wav.py</a:t>
            </a:r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</a:p>
          <a:p>
            <a:pPr lvl="3"/>
            <a:r>
              <a:rPr lang="en-US" altLang="ko-KR" sz="1600" b="1" dirty="0">
                <a:solidFill>
                  <a:srgbClr val="FF0000"/>
                </a:solidFill>
              </a:rPr>
              <a:t>	</a:t>
            </a:r>
            <a:r>
              <a:rPr lang="en-US" altLang="ko-KR" sz="1600" b="1" dirty="0">
                <a:solidFill>
                  <a:srgbClr val="0070C0"/>
                </a:solidFill>
              </a:rPr>
              <a:t>graphic/ </a:t>
            </a:r>
          </a:p>
          <a:p>
            <a:pPr lvl="3"/>
            <a:r>
              <a:rPr lang="en-US" altLang="ko-KR" sz="1600" b="1" dirty="0">
                <a:solidFill>
                  <a:srgbClr val="FF0000"/>
                </a:solidFill>
              </a:rPr>
              <a:t>		</a:t>
            </a:r>
            <a:r>
              <a:rPr lang="en-US" altLang="ko-KR" sz="1600" b="1" dirty="0">
                <a:solidFill>
                  <a:srgbClr val="00B050"/>
                </a:solidFill>
              </a:rPr>
              <a:t>__</a:t>
            </a:r>
            <a:r>
              <a:rPr lang="en-US" altLang="ko-KR" sz="1600" b="1" dirty="0" err="1">
                <a:solidFill>
                  <a:srgbClr val="00B050"/>
                </a:solidFill>
              </a:rPr>
              <a:t>init</a:t>
            </a:r>
            <a:r>
              <a:rPr lang="en-US" altLang="ko-KR" sz="1600" b="1" dirty="0">
                <a:solidFill>
                  <a:srgbClr val="00B050"/>
                </a:solidFill>
              </a:rPr>
              <a:t>__.</a:t>
            </a:r>
            <a:r>
              <a:rPr lang="en-US" altLang="ko-KR" sz="1600" b="1" dirty="0" err="1">
                <a:solidFill>
                  <a:srgbClr val="00B050"/>
                </a:solidFill>
              </a:rPr>
              <a:t>py</a:t>
            </a:r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</a:p>
          <a:p>
            <a:pPr lvl="3"/>
            <a:r>
              <a:rPr lang="en-US" altLang="ko-KR" sz="1600" b="1" dirty="0">
                <a:solidFill>
                  <a:srgbClr val="00B050"/>
                </a:solidFill>
              </a:rPr>
              <a:t>		</a:t>
            </a:r>
            <a:r>
              <a:rPr lang="en-US" altLang="ko-KR" sz="1600" b="1" dirty="0" err="1">
                <a:solidFill>
                  <a:srgbClr val="00B050"/>
                </a:solidFill>
              </a:rPr>
              <a:t>screen.py</a:t>
            </a:r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</a:p>
          <a:p>
            <a:pPr lvl="3"/>
            <a:r>
              <a:rPr lang="en-US" altLang="ko-KR" sz="1600" b="1" dirty="0">
                <a:solidFill>
                  <a:srgbClr val="00B050"/>
                </a:solidFill>
              </a:rPr>
              <a:t>		</a:t>
            </a:r>
            <a:r>
              <a:rPr lang="en-US" altLang="ko-KR" sz="1600" b="1" dirty="0" err="1">
                <a:solidFill>
                  <a:srgbClr val="00B050"/>
                </a:solidFill>
              </a:rPr>
              <a:t>render.py</a:t>
            </a:r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</a:p>
          <a:p>
            <a:pPr lvl="3"/>
            <a:r>
              <a:rPr lang="en-US" altLang="ko-KR" sz="1600" b="1" dirty="0">
                <a:solidFill>
                  <a:srgbClr val="FF0000"/>
                </a:solidFill>
              </a:rPr>
              <a:t>	</a:t>
            </a:r>
            <a:r>
              <a:rPr lang="en-US" altLang="ko-KR" sz="1600" b="1" dirty="0">
                <a:solidFill>
                  <a:srgbClr val="0070C0"/>
                </a:solidFill>
              </a:rPr>
              <a:t>play/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</a:p>
          <a:p>
            <a:pPr lvl="3"/>
            <a:r>
              <a:rPr lang="en-US" altLang="ko-KR" sz="1600" b="1" dirty="0">
                <a:solidFill>
                  <a:srgbClr val="FF0000"/>
                </a:solidFill>
              </a:rPr>
              <a:t>		</a:t>
            </a:r>
            <a:r>
              <a:rPr lang="en-US" altLang="ko-KR" sz="1600" b="1" dirty="0">
                <a:solidFill>
                  <a:srgbClr val="00B050"/>
                </a:solidFill>
              </a:rPr>
              <a:t>__</a:t>
            </a:r>
            <a:r>
              <a:rPr lang="en-US" altLang="ko-KR" sz="1600" b="1" dirty="0" err="1">
                <a:solidFill>
                  <a:srgbClr val="00B050"/>
                </a:solidFill>
              </a:rPr>
              <a:t>init</a:t>
            </a:r>
            <a:r>
              <a:rPr lang="en-US" altLang="ko-KR" sz="1600" b="1" dirty="0">
                <a:solidFill>
                  <a:srgbClr val="00B050"/>
                </a:solidFill>
              </a:rPr>
              <a:t>__.</a:t>
            </a:r>
            <a:r>
              <a:rPr lang="en-US" altLang="ko-KR" sz="1600" b="1" dirty="0" err="1">
                <a:solidFill>
                  <a:srgbClr val="00B050"/>
                </a:solidFill>
              </a:rPr>
              <a:t>py</a:t>
            </a:r>
            <a:r>
              <a:rPr lang="en-US" altLang="ko-KR" sz="1600" b="1" dirty="0">
                <a:solidFill>
                  <a:srgbClr val="00B050"/>
                </a:solidFill>
              </a:rPr>
              <a:t> </a:t>
            </a:r>
          </a:p>
          <a:p>
            <a:pPr lvl="3"/>
            <a:r>
              <a:rPr lang="en-US" altLang="ko-KR" sz="1600" b="1" dirty="0">
                <a:solidFill>
                  <a:srgbClr val="00B050"/>
                </a:solidFill>
              </a:rPr>
              <a:t>		</a:t>
            </a:r>
            <a:r>
              <a:rPr lang="en-US" altLang="ko-KR" sz="1600" b="1" dirty="0" err="1">
                <a:solidFill>
                  <a:srgbClr val="00B050"/>
                </a:solidFill>
              </a:rPr>
              <a:t>run.py</a:t>
            </a:r>
            <a:endParaRPr lang="en-US" altLang="ko-KR" sz="1600" b="1" dirty="0">
              <a:solidFill>
                <a:srgbClr val="00B050"/>
              </a:solidFill>
            </a:endParaRPr>
          </a:p>
          <a:p>
            <a:pPr lvl="3"/>
            <a:r>
              <a:rPr lang="en-US" altLang="ko-KR" sz="1600" b="1" dirty="0">
                <a:solidFill>
                  <a:srgbClr val="00B050"/>
                </a:solidFill>
              </a:rPr>
              <a:t>		</a:t>
            </a:r>
            <a:r>
              <a:rPr lang="en-US" altLang="ko-KR" sz="1600" b="1" dirty="0" err="1" smtClean="0">
                <a:solidFill>
                  <a:srgbClr val="00B050"/>
                </a:solidFill>
              </a:rPr>
              <a:t>test.py</a:t>
            </a:r>
            <a:r>
              <a:rPr lang="en-US" altLang="ko-KR" sz="1600" b="1" dirty="0" smtClean="0">
                <a:solidFill>
                  <a:srgbClr val="00B050"/>
                </a:solidFill>
              </a:rPr>
              <a:t> </a:t>
            </a:r>
            <a:endParaRPr lang="en-US" altLang="ko-KR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47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패키지</a:t>
            </a:r>
            <a:r>
              <a:rPr kumimoji="1" lang="en-US" altLang="ko-KR" dirty="0" smtClean="0"/>
              <a:t>(Package)</a:t>
            </a:r>
          </a:p>
          <a:p>
            <a:pPr lvl="1"/>
            <a:r>
              <a:rPr kumimoji="1" lang="ko-KR" altLang="en-US" dirty="0" smtClean="0"/>
              <a:t>패키지 만들기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패키지 기본 구성 요소 준비하기</a:t>
            </a:r>
            <a:endParaRPr kumimoji="1" lang="en-US" altLang="ko-KR" dirty="0" smtClean="0"/>
          </a:p>
          <a:p>
            <a:pPr marL="1714500" lvl="3" indent="-342900">
              <a:buAutoNum type="arabicPeriod"/>
            </a:pPr>
            <a:r>
              <a:rPr kumimoji="1" lang="en-US" altLang="ko-KR" dirty="0" smtClean="0"/>
              <a:t>C:/Python</a:t>
            </a:r>
            <a:r>
              <a:rPr kumimoji="1" lang="ko-KR" altLang="en-US" dirty="0" smtClean="0"/>
              <a:t>이라는 디렉터리 밑에 </a:t>
            </a:r>
            <a:r>
              <a:rPr kumimoji="1" lang="en-US" altLang="ko-KR" dirty="0" smtClean="0"/>
              <a:t>game</a:t>
            </a:r>
            <a:r>
              <a:rPr kumimoji="1" lang="ko-KR" altLang="en-US" dirty="0" smtClean="0"/>
              <a:t> 및 기타 서브 디렉터리 생성하고 </a:t>
            </a:r>
            <a:r>
              <a:rPr kumimoji="1" lang="en-US" altLang="ko-KR" dirty="0" smtClean="0"/>
              <a:t>.</a:t>
            </a:r>
            <a:r>
              <a:rPr kumimoji="1" lang="en-US" altLang="ko-KR" dirty="0" err="1" smtClean="0"/>
              <a:t>py</a:t>
            </a:r>
            <a:r>
              <a:rPr kumimoji="1" lang="ko-KR" altLang="en-US" dirty="0" smtClean="0"/>
              <a:t> 파일들을 다음과 같이 생성</a:t>
            </a:r>
            <a:endParaRPr kumimoji="1" lang="en-US" altLang="ko-KR" dirty="0" smtClean="0"/>
          </a:p>
          <a:p>
            <a:pPr marL="1828800" lvl="4" indent="0"/>
            <a:r>
              <a:rPr lang="en-US" altLang="ko-KR" sz="1600" dirty="0" smtClean="0">
                <a:solidFill>
                  <a:schemeClr val="accent2"/>
                </a:solidFill>
              </a:rPr>
              <a:t>C</a:t>
            </a:r>
            <a:r>
              <a:rPr lang="en-US" altLang="ko-KR" sz="1600" dirty="0">
                <a:solidFill>
                  <a:schemeClr val="accent2"/>
                </a:solidFill>
              </a:rPr>
              <a:t>:/Python/game/__</a:t>
            </a:r>
            <a:r>
              <a:rPr lang="en-US" altLang="ko-KR" sz="1600" dirty="0" err="1">
                <a:solidFill>
                  <a:schemeClr val="accent2"/>
                </a:solidFill>
              </a:rPr>
              <a:t>init</a:t>
            </a:r>
            <a:r>
              <a:rPr lang="en-US" altLang="ko-KR" sz="1600" dirty="0">
                <a:solidFill>
                  <a:schemeClr val="accent2"/>
                </a:solidFill>
              </a:rPr>
              <a:t>__.</a:t>
            </a:r>
            <a:r>
              <a:rPr lang="en-US" altLang="ko-KR" sz="1600" dirty="0" err="1">
                <a:solidFill>
                  <a:schemeClr val="accent2"/>
                </a:solidFill>
              </a:rPr>
              <a:t>py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endParaRPr lang="en-US" altLang="ko-KR" sz="1600" dirty="0" smtClean="0">
              <a:solidFill>
                <a:schemeClr val="accent2"/>
              </a:solidFill>
            </a:endParaRPr>
          </a:p>
          <a:p>
            <a:pPr marL="1828800" lvl="4" indent="0"/>
            <a:r>
              <a:rPr lang="en-US" altLang="ko-KR" sz="1600" dirty="0" smtClean="0">
                <a:solidFill>
                  <a:schemeClr val="accent2"/>
                </a:solidFill>
              </a:rPr>
              <a:t>C</a:t>
            </a:r>
            <a:r>
              <a:rPr lang="en-US" altLang="ko-KR" sz="1600" dirty="0">
                <a:solidFill>
                  <a:schemeClr val="accent2"/>
                </a:solidFill>
              </a:rPr>
              <a:t>:/Python/game/sound/__</a:t>
            </a:r>
            <a:r>
              <a:rPr lang="en-US" altLang="ko-KR" sz="1600" dirty="0" err="1">
                <a:solidFill>
                  <a:schemeClr val="accent2"/>
                </a:solidFill>
              </a:rPr>
              <a:t>init</a:t>
            </a:r>
            <a:r>
              <a:rPr lang="en-US" altLang="ko-KR" sz="1600" dirty="0">
                <a:solidFill>
                  <a:schemeClr val="accent2"/>
                </a:solidFill>
              </a:rPr>
              <a:t>__.</a:t>
            </a:r>
            <a:r>
              <a:rPr lang="en-US" altLang="ko-KR" sz="1600" dirty="0" err="1">
                <a:solidFill>
                  <a:schemeClr val="accent2"/>
                </a:solidFill>
              </a:rPr>
              <a:t>py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endParaRPr lang="en-US" altLang="ko-KR" sz="1600" dirty="0" smtClean="0">
              <a:solidFill>
                <a:schemeClr val="accent2"/>
              </a:solidFill>
            </a:endParaRPr>
          </a:p>
          <a:p>
            <a:pPr marL="1828800" lvl="4" indent="0"/>
            <a:r>
              <a:rPr lang="en-US" altLang="ko-KR" sz="1600" dirty="0" smtClean="0">
                <a:solidFill>
                  <a:schemeClr val="accent2"/>
                </a:solidFill>
              </a:rPr>
              <a:t>C</a:t>
            </a:r>
            <a:r>
              <a:rPr lang="en-US" altLang="ko-KR" sz="1600" dirty="0">
                <a:solidFill>
                  <a:schemeClr val="accent2"/>
                </a:solidFill>
              </a:rPr>
              <a:t>:/Python/game/sound/</a:t>
            </a:r>
            <a:r>
              <a:rPr lang="en-US" altLang="ko-KR" sz="1600" dirty="0" err="1">
                <a:solidFill>
                  <a:schemeClr val="accent2"/>
                </a:solidFill>
              </a:rPr>
              <a:t>echo.py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endParaRPr lang="en-US" altLang="ko-KR" sz="1600" dirty="0" smtClean="0">
              <a:solidFill>
                <a:schemeClr val="accent2"/>
              </a:solidFill>
            </a:endParaRPr>
          </a:p>
          <a:p>
            <a:pPr marL="1828800" lvl="4" indent="0"/>
            <a:r>
              <a:rPr lang="en-US" altLang="ko-KR" sz="1600" dirty="0" smtClean="0">
                <a:solidFill>
                  <a:schemeClr val="accent2"/>
                </a:solidFill>
              </a:rPr>
              <a:t>C</a:t>
            </a:r>
            <a:r>
              <a:rPr lang="en-US" altLang="ko-KR" sz="1600" dirty="0">
                <a:solidFill>
                  <a:schemeClr val="accent2"/>
                </a:solidFill>
              </a:rPr>
              <a:t>:/Python/game/graphic/__</a:t>
            </a:r>
            <a:r>
              <a:rPr lang="en-US" altLang="ko-KR" sz="1600" dirty="0" err="1">
                <a:solidFill>
                  <a:schemeClr val="accent2"/>
                </a:solidFill>
              </a:rPr>
              <a:t>init</a:t>
            </a:r>
            <a:r>
              <a:rPr lang="en-US" altLang="ko-KR" sz="1600" dirty="0">
                <a:solidFill>
                  <a:schemeClr val="accent2"/>
                </a:solidFill>
              </a:rPr>
              <a:t>__.</a:t>
            </a:r>
            <a:r>
              <a:rPr lang="en-US" altLang="ko-KR" sz="1600" dirty="0" err="1">
                <a:solidFill>
                  <a:schemeClr val="accent2"/>
                </a:solidFill>
              </a:rPr>
              <a:t>py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  <a:endParaRPr lang="en-US" altLang="ko-KR" sz="1600" dirty="0" smtClean="0">
              <a:solidFill>
                <a:schemeClr val="accent2"/>
              </a:solidFill>
            </a:endParaRPr>
          </a:p>
          <a:p>
            <a:pPr marL="1828800" lvl="4" indent="0"/>
            <a:r>
              <a:rPr lang="en-US" altLang="ko-KR" sz="1600" dirty="0" smtClean="0">
                <a:solidFill>
                  <a:schemeClr val="accent2"/>
                </a:solidFill>
              </a:rPr>
              <a:t>C</a:t>
            </a:r>
            <a:r>
              <a:rPr lang="en-US" altLang="ko-KR" sz="1600" dirty="0">
                <a:solidFill>
                  <a:schemeClr val="accent2"/>
                </a:solidFill>
              </a:rPr>
              <a:t>:/Python/game/graphic/</a:t>
            </a:r>
            <a:r>
              <a:rPr lang="en-US" altLang="ko-KR" sz="1600" dirty="0" err="1">
                <a:solidFill>
                  <a:schemeClr val="accent2"/>
                </a:solidFill>
              </a:rPr>
              <a:t>render.py</a:t>
            </a:r>
            <a:r>
              <a:rPr lang="en-US" altLang="ko-KR" sz="1600" dirty="0">
                <a:solidFill>
                  <a:schemeClr val="accent2"/>
                </a:solidFill>
              </a:rPr>
              <a:t> </a:t>
            </a:r>
          </a:p>
          <a:p>
            <a:pPr marL="1714500" lvl="3" indent="-342900">
              <a:buFont typeface="+mj-lt"/>
              <a:buAutoNum type="arabicPeriod"/>
            </a:pPr>
            <a:r>
              <a:rPr kumimoji="1" lang="ko-KR" altLang="en-US" sz="1600" dirty="0" smtClean="0"/>
              <a:t>각 디렉터리에 </a:t>
            </a:r>
            <a:r>
              <a:rPr kumimoji="1" lang="en-US" altLang="ko-KR" sz="1600" dirty="0" smtClean="0"/>
              <a:t>__</a:t>
            </a:r>
            <a:r>
              <a:rPr kumimoji="1" lang="en-US" altLang="ko-KR" sz="1600" dirty="0" err="1" smtClean="0"/>
              <a:t>init</a:t>
            </a:r>
            <a:r>
              <a:rPr kumimoji="1" lang="en-US" altLang="ko-KR" sz="1600" dirty="0" smtClean="0"/>
              <a:t>__.</a:t>
            </a:r>
            <a:r>
              <a:rPr kumimoji="1" lang="en-US" altLang="ko-KR" sz="1600" dirty="0" err="1" smtClean="0"/>
              <a:t>py</a:t>
            </a:r>
            <a:r>
              <a:rPr kumimoji="1" lang="ko-KR" altLang="en-US" sz="1600" dirty="0" smtClean="0"/>
              <a:t> 파일을 만들어 놓기만하고 내용은 일단 비워두기</a:t>
            </a:r>
            <a:endParaRPr kumimoji="1" lang="en-US" altLang="ko-KR" sz="1600" dirty="0" smtClean="0"/>
          </a:p>
          <a:p>
            <a:pPr marL="1714500" lvl="3" indent="-342900">
              <a:buFont typeface="+mj-lt"/>
              <a:buAutoNum type="arabicPeriod"/>
            </a:pPr>
            <a:r>
              <a:rPr kumimoji="1" lang="en-US" altLang="ko-KR" sz="1600" dirty="0" err="1"/>
              <a:t>e</a:t>
            </a:r>
            <a:r>
              <a:rPr kumimoji="1" lang="en-US" altLang="ko-KR" sz="1600" dirty="0" err="1" smtClean="0"/>
              <a:t>cho.py</a:t>
            </a:r>
            <a:endParaRPr kumimoji="1" lang="en-US" altLang="ko-KR" sz="1600" dirty="0" smtClean="0"/>
          </a:p>
          <a:p>
            <a:pPr marL="1371600" lvl="3" indent="0"/>
            <a:r>
              <a:rPr kumimoji="1" lang="en-US" altLang="ko-KR" sz="1600" dirty="0" smtClean="0"/>
              <a:t>	#</a:t>
            </a:r>
            <a:r>
              <a:rPr kumimoji="1" lang="en-US" altLang="ko-KR" sz="1600" dirty="0" err="1" smtClean="0"/>
              <a:t>echo.py</a:t>
            </a:r>
            <a:endParaRPr kumimoji="1" lang="en-US" altLang="ko-KR" sz="1600" dirty="0" smtClean="0"/>
          </a:p>
          <a:p>
            <a:pPr marL="1371600" lvl="3" indent="0"/>
            <a:r>
              <a:rPr kumimoji="1" lang="en-US" altLang="ko-KR" sz="1600" dirty="0"/>
              <a:t>	</a:t>
            </a:r>
            <a:r>
              <a:rPr kumimoji="1" lang="en-US" altLang="ko-KR" sz="1600" dirty="0" err="1" smtClean="0"/>
              <a:t>def</a:t>
            </a:r>
            <a:r>
              <a:rPr kumimoji="1" lang="en-US" altLang="ko-KR" sz="1600" dirty="0" smtClean="0"/>
              <a:t> </a:t>
            </a:r>
            <a:r>
              <a:rPr kumimoji="1" lang="en-US" altLang="ko-KR" sz="1600" dirty="0" err="1" smtClean="0"/>
              <a:t>echo_test</a:t>
            </a:r>
            <a:r>
              <a:rPr kumimoji="1" lang="en-US" altLang="ko-KR" sz="1600" dirty="0" smtClean="0"/>
              <a:t>():</a:t>
            </a:r>
          </a:p>
          <a:p>
            <a:pPr marL="1371600" lvl="3" indent="0"/>
            <a:r>
              <a:rPr kumimoji="1" lang="en-US" altLang="ko-KR" sz="1600" dirty="0"/>
              <a:t>	</a:t>
            </a:r>
            <a:r>
              <a:rPr kumimoji="1" lang="en-US" altLang="ko-KR" sz="1600" dirty="0" smtClean="0"/>
              <a:t>	print(“echo”)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86402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패키지</a:t>
            </a:r>
            <a:r>
              <a:rPr kumimoji="1" lang="en-US" altLang="ko-KR" dirty="0" smtClean="0"/>
              <a:t>(Package)</a:t>
            </a:r>
          </a:p>
          <a:p>
            <a:pPr lvl="1"/>
            <a:r>
              <a:rPr kumimoji="1" lang="ko-KR" altLang="en-US" dirty="0" smtClean="0"/>
              <a:t>패키지 만들기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패키지 기본 구성 요소 준비하기</a:t>
            </a:r>
            <a:endParaRPr kumimoji="1" lang="en-US" altLang="ko-KR" dirty="0"/>
          </a:p>
          <a:p>
            <a:pPr lvl="3"/>
            <a:r>
              <a:rPr kumimoji="1" lang="en-US" altLang="ko-KR" dirty="0" smtClean="0"/>
              <a:t>4. </a:t>
            </a:r>
            <a:r>
              <a:rPr kumimoji="1" lang="en-US" altLang="ko-KR" dirty="0" err="1" smtClean="0"/>
              <a:t>render.py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파일</a:t>
            </a:r>
            <a:endParaRPr kumimoji="1" lang="en-US" altLang="ko-KR" dirty="0" smtClean="0"/>
          </a:p>
          <a:p>
            <a:pPr lvl="3"/>
            <a:r>
              <a:rPr kumimoji="1" lang="en-US" altLang="ko-KR" dirty="0"/>
              <a:t>	</a:t>
            </a:r>
            <a:r>
              <a:rPr kumimoji="1" lang="en-US" altLang="ko-KR" dirty="0" smtClean="0"/>
              <a:t># </a:t>
            </a:r>
            <a:r>
              <a:rPr kumimoji="1" lang="en-US" altLang="ko-KR" dirty="0" err="1" smtClean="0"/>
              <a:t>render.py</a:t>
            </a:r>
            <a:endParaRPr kumimoji="1" lang="en-US" altLang="ko-KR" dirty="0" smtClean="0"/>
          </a:p>
          <a:p>
            <a:pPr lvl="3"/>
            <a:r>
              <a:rPr kumimoji="1" lang="en-US" altLang="ko-KR" dirty="0"/>
              <a:t>	</a:t>
            </a:r>
            <a:r>
              <a:rPr kumimoji="1" lang="en-US" altLang="ko-KR" dirty="0" err="1" smtClean="0"/>
              <a:t>def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render_test</a:t>
            </a:r>
            <a:r>
              <a:rPr kumimoji="1" lang="en-US" altLang="ko-KR" dirty="0" smtClean="0"/>
              <a:t>():</a:t>
            </a:r>
          </a:p>
          <a:p>
            <a:pPr lvl="3"/>
            <a:r>
              <a:rPr kumimoji="1" lang="en-US" altLang="ko-KR" dirty="0"/>
              <a:t>	</a:t>
            </a:r>
            <a:r>
              <a:rPr kumimoji="1" lang="en-US" altLang="ko-KR" dirty="0" smtClean="0"/>
              <a:t>	print (“render”)</a:t>
            </a:r>
            <a:endParaRPr kumimoji="1" lang="en-US" altLang="ko-KR" dirty="0"/>
          </a:p>
          <a:p>
            <a:pPr lvl="3"/>
            <a:r>
              <a:rPr kumimoji="1" lang="en-US" altLang="ko-KR" dirty="0" smtClean="0"/>
              <a:t>5. PYTHONPATH</a:t>
            </a:r>
            <a:r>
              <a:rPr kumimoji="1" lang="ko-KR" altLang="en-US" dirty="0" smtClean="0"/>
              <a:t> 환경 변수에 </a:t>
            </a:r>
            <a:r>
              <a:rPr kumimoji="1" lang="en-US" altLang="ko-KR" dirty="0" smtClean="0"/>
              <a:t>C:/Python</a:t>
            </a:r>
            <a:r>
              <a:rPr kumimoji="1" lang="ko-KR" altLang="en-US" dirty="0" smtClean="0"/>
              <a:t> 디렉터리 추가</a:t>
            </a:r>
            <a:endParaRPr kumimoji="1" lang="en-US" altLang="ko-KR" dirty="0" smtClean="0"/>
          </a:p>
          <a:p>
            <a:pPr lvl="3"/>
            <a:r>
              <a:rPr kumimoji="1" lang="en-US" altLang="ko-KR" dirty="0"/>
              <a:t>	</a:t>
            </a:r>
            <a:r>
              <a:rPr lang="en-US" altLang="ko-KR" dirty="0" smtClean="0"/>
              <a:t>C</a:t>
            </a:r>
            <a:r>
              <a:rPr lang="en-US" altLang="ko-KR" dirty="0"/>
              <a:t>:\&gt; set PYTHONPATH=C:/Python </a:t>
            </a:r>
          </a:p>
          <a:p>
            <a:pPr lvl="3"/>
            <a:r>
              <a:rPr lang="en-US" altLang="ko-KR" dirty="0" smtClean="0"/>
              <a:t>	C</a:t>
            </a:r>
            <a:r>
              <a:rPr lang="en-US" altLang="ko-KR" dirty="0"/>
              <a:t>:\&gt; python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6.</a:t>
            </a:r>
            <a:r>
              <a:rPr lang="ko-KR" altLang="en-US" dirty="0" smtClean="0"/>
              <a:t> </a:t>
            </a:r>
            <a:r>
              <a:rPr lang="en-US" altLang="ko-KR" dirty="0" smtClean="0"/>
              <a:t>python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lvl="3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609552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패키지</a:t>
            </a:r>
            <a:r>
              <a:rPr kumimoji="1" lang="en-US" altLang="ko-KR" dirty="0" smtClean="0"/>
              <a:t>(Package)</a:t>
            </a:r>
          </a:p>
          <a:p>
            <a:pPr lvl="1"/>
            <a:r>
              <a:rPr kumimoji="1" lang="ko-KR" altLang="en-US" dirty="0" smtClean="0"/>
              <a:t>패키지 안의 함수 실행하기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실행 방법</a:t>
            </a:r>
            <a:r>
              <a:rPr kumimoji="1" lang="en-US" altLang="ko-KR" dirty="0" smtClean="0"/>
              <a:t>1</a:t>
            </a:r>
          </a:p>
          <a:p>
            <a:pPr lvl="3"/>
            <a:r>
              <a:rPr lang="en-US" altLang="ko-KR" dirty="0"/>
              <a:t>&gt;&gt;&gt; import </a:t>
            </a:r>
            <a:r>
              <a:rPr lang="en-US" altLang="ko-KR" dirty="0" err="1"/>
              <a:t>game.sound.echo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 err="1"/>
              <a:t>game.sound.echo.echo_test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echo </a:t>
            </a:r>
            <a:endParaRPr lang="en-US" altLang="ko-KR" dirty="0"/>
          </a:p>
          <a:p>
            <a:pPr lvl="2"/>
            <a:r>
              <a:rPr kumimoji="1" lang="ko-KR" altLang="en-US" dirty="0" smtClean="0"/>
              <a:t>실행 방법</a:t>
            </a:r>
            <a:r>
              <a:rPr kumimoji="1" lang="en-US" altLang="ko-KR" dirty="0" smtClean="0"/>
              <a:t>2</a:t>
            </a:r>
          </a:p>
          <a:p>
            <a:pPr lvl="3"/>
            <a:r>
              <a:rPr lang="en-US" altLang="ko-KR" dirty="0"/>
              <a:t>&gt;&gt;&gt; from </a:t>
            </a:r>
            <a:r>
              <a:rPr lang="en-US" altLang="ko-KR" dirty="0" err="1"/>
              <a:t>game.sound</a:t>
            </a:r>
            <a:r>
              <a:rPr lang="en-US" altLang="ko-KR" dirty="0"/>
              <a:t> import echo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 err="1"/>
              <a:t>echo.echo_test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 </a:t>
            </a:r>
            <a:r>
              <a:rPr lang="en-US" altLang="ko-KR" dirty="0" smtClean="0"/>
              <a:t>echo </a:t>
            </a:r>
            <a:endParaRPr lang="en-US" altLang="ko-KR" dirty="0"/>
          </a:p>
          <a:p>
            <a:pPr lvl="2"/>
            <a:r>
              <a:rPr kumimoji="1" lang="ko-KR" altLang="en-US" dirty="0" smtClean="0"/>
              <a:t>실행 방법</a:t>
            </a:r>
            <a:r>
              <a:rPr kumimoji="1" lang="en-US" altLang="ko-KR" dirty="0" smtClean="0"/>
              <a:t>3</a:t>
            </a:r>
          </a:p>
          <a:p>
            <a:pPr lvl="3"/>
            <a:r>
              <a:rPr lang="en-US" altLang="ko-KR" dirty="0"/>
              <a:t>&gt;&gt;&gt; from </a:t>
            </a:r>
            <a:r>
              <a:rPr lang="en-US" altLang="ko-KR" dirty="0" err="1"/>
              <a:t>game.sound.echo</a:t>
            </a:r>
            <a:r>
              <a:rPr lang="en-US" altLang="ko-KR" dirty="0"/>
              <a:t> import </a:t>
            </a:r>
            <a:r>
              <a:rPr lang="en-US" altLang="ko-KR" dirty="0" err="1"/>
              <a:t>echo_test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 err="1"/>
              <a:t>echo_test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 </a:t>
            </a:r>
            <a:r>
              <a:rPr lang="en-US" altLang="ko-KR" dirty="0" smtClean="0"/>
              <a:t>echo </a:t>
            </a:r>
            <a:endParaRPr lang="en-US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42681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패키지</a:t>
            </a:r>
            <a:r>
              <a:rPr kumimoji="1" lang="en-US" altLang="ko-KR" dirty="0" smtClean="0"/>
              <a:t>(Package)</a:t>
            </a:r>
          </a:p>
          <a:p>
            <a:pPr lvl="1"/>
            <a:r>
              <a:rPr kumimoji="1" lang="ko-KR" altLang="en-US" dirty="0" smtClean="0"/>
              <a:t>패키지 안의 함수 실행하기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불가능한 실행</a:t>
            </a:r>
            <a:r>
              <a:rPr kumimoji="1" lang="en-US" altLang="ko-KR" dirty="0" smtClean="0"/>
              <a:t>1</a:t>
            </a:r>
          </a:p>
          <a:p>
            <a:pPr lvl="3"/>
            <a:r>
              <a:rPr lang="en-US" altLang="ko-KR" dirty="0"/>
              <a:t>&gt;&gt;&gt; import game </a:t>
            </a:r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game.sound.echo.echo_test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Traceback</a:t>
            </a:r>
            <a:r>
              <a:rPr lang="en-US" altLang="ko-KR" dirty="0" smtClean="0"/>
              <a:t> </a:t>
            </a:r>
            <a:r>
              <a:rPr lang="en-US" altLang="ko-KR" dirty="0"/>
              <a:t>(most recent call last): File "&lt;</a:t>
            </a:r>
            <a:r>
              <a:rPr lang="en-US" altLang="ko-KR" dirty="0" err="1"/>
              <a:t>stdin</a:t>
            </a:r>
            <a:r>
              <a:rPr lang="en-US" altLang="ko-KR" dirty="0"/>
              <a:t>&gt;", line 1, in &lt;module&gt; </a:t>
            </a:r>
            <a:r>
              <a:rPr lang="en-US" altLang="ko-KR" dirty="0" err="1"/>
              <a:t>AttributeError</a:t>
            </a:r>
            <a:r>
              <a:rPr lang="en-US" altLang="ko-KR" dirty="0"/>
              <a:t>: ’module’ object has no attribute ’sound’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불가능한 실행</a:t>
            </a:r>
            <a:r>
              <a:rPr lang="en-US" altLang="ko-KR" dirty="0" smtClean="0"/>
              <a:t>2</a:t>
            </a:r>
          </a:p>
          <a:p>
            <a:pPr lvl="3"/>
            <a:r>
              <a:rPr lang="en-US" altLang="ko-KR" dirty="0"/>
              <a:t>&gt;&gt;&gt; import </a:t>
            </a:r>
            <a:r>
              <a:rPr lang="en-US" altLang="ko-KR" dirty="0" err="1"/>
              <a:t>game.sound.echo.echo_test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Traceback</a:t>
            </a:r>
            <a:r>
              <a:rPr lang="en-US" altLang="ko-KR" dirty="0" smtClean="0"/>
              <a:t> (most recent call last): File "&lt;</a:t>
            </a:r>
            <a:r>
              <a:rPr lang="en-US" altLang="ko-KR" dirty="0" err="1" smtClean="0"/>
              <a:t>stdin</a:t>
            </a:r>
            <a:r>
              <a:rPr lang="en-US" altLang="ko-KR" dirty="0" smtClean="0"/>
              <a:t>&gt;", line 1, in &lt;module&gt; </a:t>
            </a:r>
            <a:r>
              <a:rPr lang="en-US" altLang="ko-KR" dirty="0" err="1" smtClean="0"/>
              <a:t>ImportError</a:t>
            </a:r>
            <a:r>
              <a:rPr lang="en-US" altLang="ko-KR" dirty="0" smtClean="0"/>
              <a:t>: No module named </a:t>
            </a:r>
            <a:r>
              <a:rPr lang="en-US" altLang="ko-KR" dirty="0" err="1" smtClean="0"/>
              <a:t>echo_test</a:t>
            </a:r>
            <a:r>
              <a:rPr lang="en-US" altLang="ko-KR" dirty="0" smtClean="0"/>
              <a:t> </a:t>
            </a:r>
          </a:p>
          <a:p>
            <a:pPr lvl="3"/>
            <a:endParaRPr lang="en-US" altLang="ko-KR" dirty="0"/>
          </a:p>
          <a:p>
            <a:pPr lvl="2"/>
            <a:r>
              <a:rPr lang="ko-KR" altLang="en-US" b="1" dirty="0">
                <a:solidFill>
                  <a:schemeClr val="accent2"/>
                </a:solidFill>
              </a:rPr>
              <a:t>도트 연산자</a:t>
            </a:r>
            <a:r>
              <a:rPr lang="en-US" altLang="ko-KR" b="1" dirty="0">
                <a:solidFill>
                  <a:schemeClr val="accent2"/>
                </a:solidFill>
              </a:rPr>
              <a:t>(.)</a:t>
            </a:r>
            <a:r>
              <a:rPr lang="ko-KR" altLang="en-US" b="1" dirty="0">
                <a:solidFill>
                  <a:schemeClr val="accent2"/>
                </a:solidFill>
              </a:rPr>
              <a:t>를 사용해서 </a:t>
            </a:r>
            <a:r>
              <a:rPr lang="en-US" altLang="ko-KR" b="1" dirty="0">
                <a:solidFill>
                  <a:schemeClr val="accent2"/>
                </a:solidFill>
              </a:rPr>
              <a:t>import </a:t>
            </a:r>
            <a:r>
              <a:rPr lang="en-US" altLang="ko-KR" b="1" dirty="0" err="1">
                <a:solidFill>
                  <a:schemeClr val="accent2"/>
                </a:solidFill>
              </a:rPr>
              <a:t>a.b.c</a:t>
            </a:r>
            <a:r>
              <a:rPr lang="ko-KR" altLang="en-US" b="1" dirty="0">
                <a:solidFill>
                  <a:schemeClr val="accent2"/>
                </a:solidFill>
              </a:rPr>
              <a:t>처럼 </a:t>
            </a:r>
            <a:r>
              <a:rPr lang="en-US" altLang="ko-KR" b="1" dirty="0">
                <a:solidFill>
                  <a:schemeClr val="accent2"/>
                </a:solidFill>
              </a:rPr>
              <a:t>import</a:t>
            </a:r>
            <a:r>
              <a:rPr lang="ko-KR" altLang="en-US" b="1" dirty="0">
                <a:solidFill>
                  <a:schemeClr val="accent2"/>
                </a:solidFill>
              </a:rPr>
              <a:t>할 때 가장 마지막 항목인 </a:t>
            </a:r>
            <a:r>
              <a:rPr lang="en-US" altLang="ko-KR" b="1" dirty="0">
                <a:solidFill>
                  <a:schemeClr val="accent2"/>
                </a:solidFill>
              </a:rPr>
              <a:t>c</a:t>
            </a:r>
            <a:r>
              <a:rPr lang="ko-KR" altLang="en-US" b="1" dirty="0">
                <a:solidFill>
                  <a:schemeClr val="accent2"/>
                </a:solidFill>
              </a:rPr>
              <a:t>는 반드시 모듈 또는 패키지 </a:t>
            </a: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5381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패키지</a:t>
            </a:r>
            <a:r>
              <a:rPr kumimoji="1" lang="en-US" altLang="ko-KR" dirty="0" smtClean="0"/>
              <a:t>(Package)</a:t>
            </a:r>
          </a:p>
          <a:p>
            <a:pPr lvl="1"/>
            <a:r>
              <a:rPr kumimoji="1" lang="en-US" altLang="ko-KR" dirty="0" smtClean="0"/>
              <a:t>__</a:t>
            </a:r>
            <a:r>
              <a:rPr kumimoji="1" lang="en-US" altLang="ko-KR" dirty="0" err="1" smtClean="0"/>
              <a:t>init</a:t>
            </a:r>
            <a:r>
              <a:rPr kumimoji="1" lang="en-US" altLang="ko-KR" dirty="0" smtClean="0"/>
              <a:t>__.</a:t>
            </a:r>
            <a:r>
              <a:rPr kumimoji="1" lang="en-US" altLang="ko-KR" dirty="0" err="1" smtClean="0"/>
              <a:t>py</a:t>
            </a:r>
            <a:r>
              <a:rPr kumimoji="1" lang="ko-KR" altLang="en-US" dirty="0" smtClean="0"/>
              <a:t>의 용도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해당 디렉터리가 패키지의 일부임을 알려주는 역할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이 파일이 없다면 패키지로 인식 안됨</a:t>
            </a:r>
            <a:r>
              <a:rPr kumimoji="1" lang="en-US" altLang="ko-KR" dirty="0" smtClean="0"/>
              <a:t>(python 3.3</a:t>
            </a:r>
            <a:r>
              <a:rPr kumimoji="1" lang="ko-KR" altLang="en-US" dirty="0" smtClean="0"/>
              <a:t>버전 이상은 상관없음</a:t>
            </a:r>
            <a:r>
              <a:rPr kumimoji="1" lang="en-US" altLang="ko-KR" dirty="0" smtClean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0736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75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숫자형</a:t>
            </a:r>
            <a:r>
              <a:rPr kumimoji="1" lang="en-US" altLang="ko-KR" dirty="0" smtClean="0"/>
              <a:t>(Number)</a:t>
            </a:r>
          </a:p>
          <a:p>
            <a:pPr lvl="1"/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12582"/>
              </p:ext>
            </p:extLst>
          </p:nvPr>
        </p:nvGraphicFramePr>
        <p:xfrm>
          <a:off x="1403648" y="2102160"/>
          <a:ext cx="6096000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Number’s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사용방법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정수형</a:t>
                      </a:r>
                      <a:r>
                        <a:rPr lang="en-US" altLang="ko-KR" sz="1400" dirty="0" smtClean="0"/>
                        <a:t>(Integer)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&gt;&gt; a = 123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&gt;&gt; a = -178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실수형</a:t>
                      </a:r>
                      <a:r>
                        <a:rPr lang="en-US" altLang="ko-KR" sz="1400" dirty="0" smtClean="0"/>
                        <a:t>(Float)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&gt;&gt; a = 1.2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&gt;&gt; a = -3.45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&gt;&gt; a = 4.24E10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&gt;&gt; a = 4.24e-10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진수</a:t>
                      </a:r>
                      <a:r>
                        <a:rPr lang="en-US" altLang="ko-KR" sz="1400" dirty="0" smtClean="0"/>
                        <a:t>(Octal)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&gt;&gt; a = 0o177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진수</a:t>
                      </a:r>
                      <a:r>
                        <a:rPr lang="en-US" altLang="ko-KR" sz="1400" dirty="0" smtClean="0"/>
                        <a:t>(Hexadecimal)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&gt;&gt; a = 0x8ff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 smtClean="0"/>
                        <a:t>복소수</a:t>
                      </a:r>
                      <a:r>
                        <a:rPr lang="en-US" altLang="ko-KR" sz="1400" baseline="0" dirty="0" smtClean="0"/>
                        <a:t>(Complex number)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&gt;&gt; a = 1+2j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&gt;&gt;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a.real</a:t>
                      </a:r>
                      <a:r>
                        <a:rPr lang="en-US" altLang="ko-KR" sz="1400" baseline="0" dirty="0" smtClean="0"/>
                        <a:t> (</a:t>
                      </a:r>
                      <a:r>
                        <a:rPr lang="ko-KR" altLang="en-US" sz="1400" baseline="0" dirty="0" smtClean="0"/>
                        <a:t>실수 출력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&gt;&gt; </a:t>
                      </a:r>
                      <a:r>
                        <a:rPr lang="en-US" altLang="ko-KR" sz="1400" baseline="0" dirty="0" err="1" smtClean="0"/>
                        <a:t>a.imag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허수 출력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&gt;&gt;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a.conjugate</a:t>
                      </a:r>
                      <a:r>
                        <a:rPr lang="en-US" altLang="ko-KR" sz="1400" baseline="0" dirty="0" smtClean="0"/>
                        <a:t>() (</a:t>
                      </a:r>
                      <a:r>
                        <a:rPr lang="ko-KR" altLang="en-US" sz="1400" baseline="0" dirty="0" smtClean="0"/>
                        <a:t>켤레 출력</a:t>
                      </a:r>
                      <a:r>
                        <a:rPr lang="en-US" altLang="ko-KR" sz="1400" baseline="0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sz="1400" baseline="0" dirty="0" smtClean="0"/>
                        <a:t>&gt;&gt;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abs(a) (</a:t>
                      </a:r>
                      <a:r>
                        <a:rPr lang="ko-KR" altLang="en-US" sz="1400" baseline="0" dirty="0" smtClean="0"/>
                        <a:t>복소수의 절대값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en-US" altLang="ko-KR" sz="1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19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숫자형</a:t>
            </a:r>
            <a:r>
              <a:rPr kumimoji="1" lang="en-US" altLang="ko-KR" dirty="0"/>
              <a:t>(Number</a:t>
            </a:r>
            <a:r>
              <a:rPr kumimoji="1" lang="en-US" altLang="ko-KR" dirty="0" smtClean="0"/>
              <a:t>)</a:t>
            </a:r>
          </a:p>
          <a:p>
            <a:pPr lvl="1"/>
            <a:r>
              <a:rPr kumimoji="1" lang="en-US" altLang="ko-KR" dirty="0" smtClean="0"/>
              <a:t>Fundamental Operator</a:t>
            </a:r>
          </a:p>
          <a:p>
            <a:pPr lvl="2"/>
            <a:r>
              <a:rPr kumimoji="1" lang="en-US" altLang="ko-KR" dirty="0" smtClean="0"/>
              <a:t>+, -, *, / : </a:t>
            </a:r>
            <a:r>
              <a:rPr kumimoji="1" lang="ko-KR" altLang="en-US" dirty="0" smtClean="0"/>
              <a:t>사칙 연산자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**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제곱 연산자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%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나머지 연산자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//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:</a:t>
            </a:r>
            <a:r>
              <a:rPr kumimoji="1" lang="ko-KR" altLang="en-US" dirty="0" smtClean="0"/>
              <a:t> 소수점 제거 나눗셈 연산자</a:t>
            </a:r>
            <a:endParaRPr kumimoji="1" lang="en-US" altLang="ko-KR" dirty="0" smtClean="0"/>
          </a:p>
          <a:p>
            <a:pPr lvl="3"/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156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 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문자열 만들기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“Hello World”</a:t>
            </a:r>
          </a:p>
          <a:p>
            <a:pPr lvl="2"/>
            <a:r>
              <a:rPr kumimoji="1" lang="en-US" altLang="ko-KR" dirty="0" smtClean="0"/>
              <a:t>‘Hello World’</a:t>
            </a:r>
          </a:p>
          <a:p>
            <a:pPr lvl="2"/>
            <a:r>
              <a:rPr kumimoji="1" lang="en-US" altLang="ko-KR" dirty="0" smtClean="0"/>
              <a:t>“””Hello World”””</a:t>
            </a:r>
          </a:p>
          <a:p>
            <a:pPr lvl="2"/>
            <a:r>
              <a:rPr kumimoji="1" lang="en-US" altLang="ko-KR" dirty="0" smtClean="0"/>
              <a:t>‘’’Hello World’’’</a:t>
            </a:r>
          </a:p>
          <a:p>
            <a:pPr lvl="1"/>
            <a:r>
              <a:rPr kumimoji="1" lang="en-US" altLang="ko-KR" dirty="0" smtClean="0"/>
              <a:t>4</a:t>
            </a:r>
            <a:r>
              <a:rPr kumimoji="1" lang="ko-KR" altLang="en-US" dirty="0" smtClean="0"/>
              <a:t>가지 생성 방법이 생긴 이유</a:t>
            </a:r>
            <a:endParaRPr kumimoji="1" lang="en-US" altLang="ko-KR" dirty="0" smtClean="0"/>
          </a:p>
          <a:p>
            <a:pPr lvl="2"/>
            <a:r>
              <a:rPr lang="en-US" altLang="ko-KR" dirty="0"/>
              <a:t>&gt;&gt;&gt; food = "</a:t>
            </a:r>
            <a:r>
              <a:rPr lang="en-US" altLang="ko-KR" dirty="0">
                <a:solidFill>
                  <a:srgbClr val="FF0000"/>
                </a:solidFill>
              </a:rPr>
              <a:t>Python’s favorite food is </a:t>
            </a:r>
            <a:r>
              <a:rPr lang="en-US" altLang="ko-KR" dirty="0" err="1">
                <a:solidFill>
                  <a:srgbClr val="FF0000"/>
                </a:solidFill>
              </a:rPr>
              <a:t>perl</a:t>
            </a:r>
            <a:r>
              <a:rPr lang="en-US" altLang="ko-KR" dirty="0"/>
              <a:t>" </a:t>
            </a:r>
          </a:p>
          <a:p>
            <a:pPr lvl="2"/>
            <a:r>
              <a:rPr lang="en-US" altLang="ko-KR" dirty="0"/>
              <a:t>&gt;&gt;&gt; say = ’</a:t>
            </a:r>
            <a:r>
              <a:rPr lang="en-US" altLang="ko-KR" dirty="0">
                <a:solidFill>
                  <a:srgbClr val="FF0000"/>
                </a:solidFill>
              </a:rPr>
              <a:t>"Python is very easy." he says.</a:t>
            </a:r>
            <a:r>
              <a:rPr lang="en-US" altLang="ko-KR" dirty="0"/>
              <a:t>’ </a:t>
            </a:r>
          </a:p>
          <a:p>
            <a:pPr lvl="1"/>
            <a:r>
              <a:rPr kumimoji="1" lang="ko-KR" altLang="en-US" dirty="0" smtClean="0"/>
              <a:t>여러줄 문자열 입력 방법</a:t>
            </a:r>
            <a:endParaRPr kumimoji="1" lang="en-US" altLang="ko-KR" dirty="0" smtClean="0"/>
          </a:p>
          <a:p>
            <a:pPr lvl="2"/>
            <a:r>
              <a:rPr lang="en-US" altLang="ko-KR" dirty="0"/>
              <a:t>multiline = "Life is too short\</a:t>
            </a:r>
            <a:r>
              <a:rPr lang="en-US" altLang="ko-KR" dirty="0" err="1"/>
              <a:t>nYou</a:t>
            </a:r>
            <a:r>
              <a:rPr lang="en-US" altLang="ko-KR" dirty="0"/>
              <a:t> need python" 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가독성 </a:t>
            </a:r>
            <a:r>
              <a:rPr lang="en-US" altLang="ko-KR" dirty="0"/>
              <a:t>X</a:t>
            </a:r>
          </a:p>
          <a:p>
            <a:pPr lvl="2"/>
            <a:r>
              <a:rPr lang="en-US" altLang="ko-KR" dirty="0"/>
              <a:t>&gt;&gt;&gt; multiline</a:t>
            </a:r>
            <a:r>
              <a:rPr lang="en-US" altLang="ko-KR" dirty="0" smtClean="0"/>
              <a:t>=’’’ </a:t>
            </a:r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... Life </a:t>
            </a:r>
            <a:r>
              <a:rPr lang="en-US" altLang="ko-KR" dirty="0"/>
              <a:t>is too short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... </a:t>
            </a:r>
            <a:r>
              <a:rPr lang="en-US" altLang="ko-KR" dirty="0"/>
              <a:t>You need python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... </a:t>
            </a:r>
            <a:r>
              <a:rPr lang="en-US" altLang="ko-KR" dirty="0"/>
              <a:t>’’’ </a:t>
            </a:r>
          </a:p>
          <a:p>
            <a:pPr lvl="2"/>
            <a:endParaRPr kumimoji="1" lang="en-US" altLang="ko-KR" dirty="0" smtClean="0"/>
          </a:p>
          <a:p>
            <a:pPr lvl="2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1216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en-US" altLang="ko-KR" dirty="0" smtClean="0"/>
              <a:t>Escape Code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0662"/>
              </p:ext>
            </p:extLst>
          </p:nvPr>
        </p:nvGraphicFramePr>
        <p:xfrm>
          <a:off x="1560004" y="2276872"/>
          <a:ext cx="6096001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5892"/>
                <a:gridCol w="40201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개행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줄바꿈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수평 탭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\\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 </a:t>
                      </a:r>
                      <a:r>
                        <a:rPr lang="en-US" altLang="ko-KR" dirty="0" smtClean="0"/>
                        <a:t>“\”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단일 인용부호</a:t>
                      </a:r>
                      <a:r>
                        <a:rPr lang="en-US" altLang="ko-KR" dirty="0" smtClean="0"/>
                        <a:t>(‘)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이중 인용부호</a:t>
                      </a:r>
                      <a:r>
                        <a:rPr lang="en-US" altLang="ko-KR" dirty="0" smtClean="0"/>
                        <a:t>(“)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캐리지 리턴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폼 피드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벨 소리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백 스페이스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널문자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485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문자열 연산</a:t>
            </a:r>
            <a:r>
              <a:rPr kumimoji="1" lang="en-US" altLang="ko-KR" dirty="0" smtClean="0"/>
              <a:t>(String Operator)</a:t>
            </a:r>
          </a:p>
          <a:p>
            <a:pPr lvl="2"/>
            <a:r>
              <a:rPr kumimoji="1" lang="ko-KR" altLang="en-US" dirty="0" smtClean="0"/>
              <a:t>연결</a:t>
            </a:r>
            <a:r>
              <a:rPr kumimoji="1" lang="en-US" altLang="ko-KR" dirty="0" smtClean="0"/>
              <a:t>(Concatenation)</a:t>
            </a:r>
          </a:p>
          <a:p>
            <a:pPr lvl="3"/>
            <a:r>
              <a:rPr lang="en-US" altLang="ko-KR" sz="2000" dirty="0"/>
              <a:t>&gt;&gt;&gt; head = "Python" </a:t>
            </a:r>
            <a:endParaRPr lang="en-US" altLang="ko-KR" dirty="0"/>
          </a:p>
          <a:p>
            <a:pPr lvl="3"/>
            <a:r>
              <a:rPr lang="en-US" altLang="ko-KR" sz="2000" dirty="0"/>
              <a:t>&gt;&gt;&gt; tail = " is fun!" </a:t>
            </a:r>
            <a:endParaRPr lang="en-US" altLang="ko-KR" dirty="0"/>
          </a:p>
          <a:p>
            <a:pPr lvl="3"/>
            <a:r>
              <a:rPr lang="en-US" altLang="ko-KR" dirty="0"/>
              <a:t>&gt;&gt;&gt; head + tail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’Python </a:t>
            </a:r>
            <a:r>
              <a:rPr lang="en-US" altLang="ko-KR" dirty="0"/>
              <a:t>is fun!’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곱</a:t>
            </a:r>
            <a:r>
              <a:rPr lang="en-US" altLang="ko-KR" dirty="0" smtClean="0"/>
              <a:t>(Multiple)</a:t>
            </a:r>
          </a:p>
          <a:p>
            <a:pPr lvl="3"/>
            <a:r>
              <a:rPr lang="en-US" altLang="ko-KR" dirty="0"/>
              <a:t>&gt;&gt;&gt; a = "python"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 * 2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’</a:t>
            </a:r>
            <a:r>
              <a:rPr lang="en-US" altLang="ko-KR" dirty="0" err="1" smtClean="0"/>
              <a:t>pythonpython</a:t>
            </a:r>
            <a:r>
              <a:rPr lang="en-US" altLang="ko-KR" dirty="0"/>
              <a:t>’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66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문자열 인덱싱</a:t>
            </a:r>
            <a:r>
              <a:rPr kumimoji="1" lang="en-US" altLang="ko-KR" dirty="0" smtClean="0"/>
              <a:t>(Indexing)</a:t>
            </a:r>
          </a:p>
          <a:p>
            <a:pPr lvl="2"/>
            <a:r>
              <a:rPr lang="en-US" altLang="ko-KR" dirty="0"/>
              <a:t>&gt;&gt;&gt; a = "Life is too short, You need Python"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</a:t>
            </a:r>
            <a:r>
              <a:rPr lang="en-US" altLang="ko-KR" b="1" spc="220" dirty="0">
                <a:latin typeface="Dotum" charset="-127"/>
                <a:ea typeface="Dotum" charset="-127"/>
                <a:cs typeface="Dotum" charset="-127"/>
              </a:rPr>
              <a:t>Life is too short, You need </a:t>
            </a:r>
            <a:r>
              <a:rPr lang="en-US" altLang="ko-KR" b="1" spc="220" dirty="0" smtClean="0">
                <a:latin typeface="Dotum" charset="-127"/>
                <a:ea typeface="Dotum" charset="-127"/>
                <a:cs typeface="Dotum" charset="-127"/>
              </a:rPr>
              <a:t>Python</a:t>
            </a:r>
          </a:p>
          <a:p>
            <a:pPr marL="914400" lvl="2" indent="0">
              <a:buNone/>
            </a:pPr>
            <a:r>
              <a:rPr lang="en-US" altLang="ko-KR" dirty="0" smtClean="0"/>
              <a:t> 0                     1                     2                     3</a:t>
            </a:r>
          </a:p>
          <a:p>
            <a:pPr marL="914400" lvl="2" indent="0">
              <a:buNone/>
            </a:pPr>
            <a:r>
              <a:rPr lang="en-US" altLang="ko-KR" dirty="0" smtClean="0"/>
              <a:t> 0123456789012345678901234567890123</a:t>
            </a:r>
          </a:p>
          <a:p>
            <a:pPr lvl="2"/>
            <a:r>
              <a:rPr lang="pt-BR" altLang="ko-KR" dirty="0"/>
              <a:t>&gt;&gt;&gt; a[0] </a:t>
            </a:r>
          </a:p>
          <a:p>
            <a:pPr marL="914400" lvl="2" indent="0">
              <a:buNone/>
            </a:pPr>
            <a:r>
              <a:rPr lang="pt-BR" altLang="ko-KR" dirty="0" smtClean="0"/>
              <a:t>      ’L</a:t>
            </a:r>
            <a:r>
              <a:rPr lang="pt-BR" altLang="ko-KR" dirty="0"/>
              <a:t>’ </a:t>
            </a:r>
            <a:endParaRPr lang="pt-BR" altLang="ko-KR" dirty="0" smtClean="0"/>
          </a:p>
          <a:p>
            <a:pPr marL="914400" lvl="2" indent="0">
              <a:buNone/>
            </a:pPr>
            <a:r>
              <a:rPr lang="pt-BR" altLang="ko-KR" dirty="0"/>
              <a:t> </a:t>
            </a:r>
            <a:r>
              <a:rPr lang="pt-BR" altLang="ko-KR" dirty="0" smtClean="0"/>
              <a:t>    &gt;&gt;&gt; </a:t>
            </a:r>
            <a:r>
              <a:rPr lang="pt-BR" altLang="ko-KR" dirty="0"/>
              <a:t>a[12] </a:t>
            </a:r>
            <a:endParaRPr lang="pt-BR" altLang="ko-KR" dirty="0" smtClean="0"/>
          </a:p>
          <a:p>
            <a:pPr marL="914400" lvl="2" indent="0">
              <a:buNone/>
            </a:pPr>
            <a:r>
              <a:rPr lang="pt-BR" altLang="ko-KR" dirty="0"/>
              <a:t> </a:t>
            </a:r>
            <a:r>
              <a:rPr lang="pt-BR" altLang="ko-KR" dirty="0" smtClean="0"/>
              <a:t>     ’</a:t>
            </a:r>
            <a:r>
              <a:rPr lang="pt-BR" altLang="ko-KR" dirty="0" err="1" smtClean="0"/>
              <a:t>s</a:t>
            </a:r>
            <a:r>
              <a:rPr lang="pt-BR" altLang="ko-KR" dirty="0"/>
              <a:t>’ </a:t>
            </a:r>
            <a:endParaRPr lang="pt-BR" altLang="ko-KR" dirty="0" smtClean="0"/>
          </a:p>
          <a:p>
            <a:pPr marL="914400" lvl="2" indent="0">
              <a:buNone/>
            </a:pPr>
            <a:r>
              <a:rPr lang="pt-BR" altLang="ko-KR" dirty="0"/>
              <a:t> </a:t>
            </a:r>
            <a:r>
              <a:rPr lang="pt-BR" altLang="ko-KR" dirty="0" smtClean="0"/>
              <a:t>    &gt;&gt;&gt; </a:t>
            </a:r>
            <a:r>
              <a:rPr lang="pt-BR" altLang="ko-KR" dirty="0"/>
              <a:t>a[-1] </a:t>
            </a:r>
            <a:endParaRPr lang="pt-BR" altLang="ko-KR" dirty="0" smtClean="0"/>
          </a:p>
          <a:p>
            <a:pPr marL="914400" lvl="2" indent="0">
              <a:buNone/>
            </a:pPr>
            <a:r>
              <a:rPr lang="pt-BR" altLang="ko-KR" dirty="0"/>
              <a:t> </a:t>
            </a:r>
            <a:r>
              <a:rPr lang="pt-BR" altLang="ko-KR" dirty="0" smtClean="0"/>
              <a:t>     ’</a:t>
            </a:r>
            <a:r>
              <a:rPr lang="pt-BR" altLang="ko-KR" dirty="0" err="1" smtClean="0"/>
              <a:t>n</a:t>
            </a:r>
            <a:r>
              <a:rPr lang="pt-BR" altLang="ko-KR" dirty="0"/>
              <a:t>’ </a:t>
            </a:r>
          </a:p>
          <a:p>
            <a:pPr lvl="2"/>
            <a:endParaRPr lang="en-US" altLang="ko-KR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48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문자열 슬라이싱</a:t>
            </a:r>
            <a:r>
              <a:rPr kumimoji="1" lang="en-US" altLang="ko-KR" dirty="0" smtClean="0"/>
              <a:t>(Slicing)</a:t>
            </a:r>
          </a:p>
          <a:p>
            <a:pPr lvl="2"/>
            <a:r>
              <a:rPr lang="en-US" altLang="ko-KR" dirty="0"/>
              <a:t>&gt;&gt;&gt; a = "Life is too short, You need Python"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&gt;&gt;&gt; </a:t>
            </a:r>
            <a:r>
              <a:rPr lang="en-US" altLang="ko-KR" dirty="0"/>
              <a:t>b = a[0] + a[1] + a[2] + a[3]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&gt;&gt;&gt; </a:t>
            </a:r>
            <a:r>
              <a:rPr lang="en-US" altLang="ko-KR" dirty="0"/>
              <a:t>b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’Life’</a:t>
            </a:r>
          </a:p>
          <a:p>
            <a:pPr lvl="2"/>
            <a:r>
              <a:rPr lang="en-US" altLang="ko-KR" dirty="0"/>
              <a:t>&gt;&gt;&gt; a = "Life is too short, You need Python"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&gt;&gt;&gt; </a:t>
            </a:r>
            <a:r>
              <a:rPr lang="en-US" altLang="ko-KR" dirty="0"/>
              <a:t>a[0:4] </a:t>
            </a:r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rgbClr val="FF0000"/>
                </a:solidFill>
              </a:rPr>
              <a:t>([0:4] means </a:t>
            </a:r>
            <a:r>
              <a:rPr lang="hr-HR" altLang="ko-KR" dirty="0" smtClean="0">
                <a:solidFill>
                  <a:srgbClr val="FF0000"/>
                </a:solidFill>
              </a:rPr>
              <a:t>0 </a:t>
            </a:r>
            <a:r>
              <a:rPr lang="hr-HR" altLang="ko-KR" dirty="0">
                <a:solidFill>
                  <a:srgbClr val="FF0000"/>
                </a:solidFill>
              </a:rPr>
              <a:t>&lt;= a &lt; 4</a:t>
            </a:r>
            <a:r>
              <a:rPr lang="hr-HR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’Life</a:t>
            </a:r>
            <a:r>
              <a:rPr lang="en-US" altLang="ko-KR" dirty="0"/>
              <a:t>’ </a:t>
            </a:r>
            <a:endParaRPr lang="en-US" altLang="ko-KR" dirty="0" smtClean="0"/>
          </a:p>
          <a:p>
            <a:pPr lvl="2"/>
            <a:r>
              <a:rPr lang="pt-BR" altLang="ko-KR" dirty="0"/>
              <a:t>&gt;&gt;&gt; a[19:] </a:t>
            </a:r>
            <a:r>
              <a:rPr lang="pt-BR" altLang="ko-KR" dirty="0" smtClean="0"/>
              <a:t>      </a:t>
            </a:r>
            <a:r>
              <a:rPr lang="pt-BR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문자열 끝까지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pt-BR" altLang="ko-KR" dirty="0"/>
              <a:t>&gt;&gt;&gt; a[:17] </a:t>
            </a:r>
            <a:r>
              <a:rPr lang="ko-KR" altLang="en-US" dirty="0" smtClean="0"/>
              <a:t>     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문자열 처음부터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pt-BR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&gt;&gt;&gt;</a:t>
            </a:r>
            <a:r>
              <a:rPr lang="ko-KR" altLang="en-US" dirty="0" smtClean="0"/>
              <a:t> </a:t>
            </a:r>
            <a:r>
              <a:rPr lang="pt-BR" altLang="ko-KR" dirty="0" smtClean="0"/>
              <a:t>a[19</a:t>
            </a:r>
            <a:r>
              <a:rPr lang="pt-BR" altLang="ko-KR" dirty="0"/>
              <a:t>:-7] </a:t>
            </a:r>
          </a:p>
          <a:p>
            <a:pPr lvl="2"/>
            <a:endParaRPr lang="pt-BR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08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Schedules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8921"/>
              </p:ext>
            </p:extLst>
          </p:nvPr>
        </p:nvGraphicFramePr>
        <p:xfrm>
          <a:off x="1560004" y="2708920"/>
          <a:ext cx="6096000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회차</a:t>
                      </a:r>
                      <a:r>
                        <a:rPr lang="en-US" altLang="ko-KR" dirty="0" smtClean="0"/>
                        <a:t>(Python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기초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회차</a:t>
                      </a:r>
                      <a:r>
                        <a:rPr lang="en-US" altLang="ko-KR" dirty="0" smtClean="0"/>
                        <a:t>(Python </a:t>
                      </a:r>
                      <a:r>
                        <a:rPr lang="ko-KR" altLang="en-US" dirty="0" smtClean="0"/>
                        <a:t>응용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Python</a:t>
                      </a:r>
                      <a:r>
                        <a:rPr lang="ko-KR" altLang="en-US" baseline="0" dirty="0" smtClean="0"/>
                        <a:t> 개발환경 구성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Python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Libraries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Python</a:t>
                      </a:r>
                      <a:r>
                        <a:rPr lang="en-US" altLang="ko-KR" baseline="0" dirty="0" smtClean="0"/>
                        <a:t> Data Type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Raspberry</a:t>
                      </a:r>
                      <a:r>
                        <a:rPr lang="en-US" altLang="ko-KR" baseline="0" dirty="0" smtClean="0"/>
                        <a:t> PI</a:t>
                      </a:r>
                      <a:r>
                        <a:rPr lang="ko-KR" altLang="en-US" baseline="0" dirty="0" smtClean="0"/>
                        <a:t>를 이용한 </a:t>
                      </a:r>
                      <a:r>
                        <a:rPr lang="en-US" altLang="ko-KR" baseline="0" dirty="0" smtClean="0"/>
                        <a:t>Python </a:t>
                      </a:r>
                      <a:r>
                        <a:rPr lang="ko-KR" altLang="en-US" baseline="0" dirty="0" smtClean="0"/>
                        <a:t>개발 환경 구성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Python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기본 문법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657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Python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함수 및 입출력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Raspberry PI</a:t>
                      </a:r>
                      <a:r>
                        <a:rPr lang="ko-KR" altLang="en-US" baseline="0" smtClean="0"/>
                        <a:t> </a:t>
                      </a:r>
                      <a:r>
                        <a:rPr lang="en-US" altLang="ko-KR" baseline="0" smtClean="0"/>
                        <a:t>Python</a:t>
                      </a:r>
                      <a:endParaRPr lang="ko-KR" altLang="en-US" smtClean="0"/>
                    </a:p>
                  </a:txBody>
                  <a:tcPr anchor="ctr"/>
                </a:tc>
              </a:tr>
              <a:tr h="1828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Python </a:t>
                      </a:r>
                      <a:r>
                        <a:rPr lang="ko-KR" altLang="en-US" dirty="0" smtClean="0"/>
                        <a:t>클래스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모듈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패키지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Q&amp;A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Q&amp;A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95536" y="1412776"/>
            <a:ext cx="8424936" cy="5112568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Study Schedules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회차 </a:t>
            </a:r>
            <a:r>
              <a:rPr lang="en-US" altLang="ko-KR" dirty="0" smtClean="0"/>
              <a:t>2016.3.31</a:t>
            </a:r>
            <a:r>
              <a:rPr lang="ko-KR" altLang="en-US" dirty="0" smtClean="0"/>
              <a:t> </a:t>
            </a:r>
            <a:r>
              <a:rPr lang="en-US" altLang="ko-KR" dirty="0" smtClean="0"/>
              <a:t>Thursday 18:00</a:t>
            </a:r>
            <a:r>
              <a:rPr lang="ko-KR" altLang="en-US" dirty="0" smtClean="0"/>
              <a:t> </a:t>
            </a:r>
            <a:r>
              <a:rPr lang="en-US" altLang="ko-KR" dirty="0" smtClean="0"/>
              <a:t>~</a:t>
            </a:r>
            <a:r>
              <a:rPr lang="ko-KR" altLang="en-US" dirty="0" smtClean="0"/>
              <a:t> </a:t>
            </a:r>
            <a:r>
              <a:rPr lang="en-US" altLang="ko-KR" dirty="0" smtClean="0"/>
              <a:t>21:00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회차 </a:t>
            </a:r>
            <a:r>
              <a:rPr lang="en-US" altLang="ko-KR" dirty="0" smtClean="0"/>
              <a:t>2016.4.12 Tuesday 18:00 ~ 21:00</a:t>
            </a:r>
          </a:p>
        </p:txBody>
      </p:sp>
    </p:spTree>
    <p:extLst>
      <p:ext uri="{BB962C8B-B14F-4D97-AF65-F5344CB8AC3E}">
        <p14:creationId xmlns:p14="http://schemas.microsoft.com/office/powerpoint/2010/main" val="3590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문자열 대체 삽입 문제</a:t>
            </a:r>
            <a:endParaRPr kumimoji="1" lang="en-US" altLang="ko-KR" dirty="0" smtClean="0"/>
          </a:p>
          <a:p>
            <a:pPr lvl="2"/>
            <a:r>
              <a:rPr lang="ko-KR" altLang="en-US" dirty="0" smtClean="0"/>
              <a:t>일반적인 대체의 경우 오류 발생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ex) &gt;&gt;&gt; </a:t>
            </a:r>
            <a:r>
              <a:rPr lang="en-US" altLang="ko-KR" dirty="0"/>
              <a:t>a = "</a:t>
            </a:r>
            <a:r>
              <a:rPr lang="en-US" altLang="ko-KR" dirty="0" err="1"/>
              <a:t>Pithon</a:t>
            </a:r>
            <a:r>
              <a:rPr lang="en-US" altLang="ko-KR" dirty="0"/>
              <a:t>"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     </a:t>
            </a:r>
            <a:r>
              <a:rPr lang="en-US" altLang="ko-KR" dirty="0" smtClean="0"/>
              <a:t> &gt;&gt;&gt; </a:t>
            </a:r>
            <a:r>
              <a:rPr lang="en-US" altLang="ko-KR" dirty="0"/>
              <a:t>a[1]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      </a:t>
            </a:r>
            <a:r>
              <a:rPr lang="en-US" altLang="ko-KR" dirty="0" smtClean="0"/>
              <a:t> ’</a:t>
            </a:r>
            <a:r>
              <a:rPr lang="en-US" altLang="ko-KR" dirty="0" err="1" smtClean="0"/>
              <a:t>i</a:t>
            </a:r>
            <a:r>
              <a:rPr lang="en-US" altLang="ko-KR" dirty="0"/>
              <a:t>’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     </a:t>
            </a:r>
            <a:r>
              <a:rPr lang="en-US" altLang="ko-KR" dirty="0" smtClean="0"/>
              <a:t> &gt;&gt;&gt; </a:t>
            </a:r>
            <a:r>
              <a:rPr lang="en-US" altLang="ko-KR" dirty="0"/>
              <a:t>a[1] = ’y’ </a:t>
            </a:r>
          </a:p>
          <a:p>
            <a:pPr lvl="2"/>
            <a:r>
              <a:rPr lang="pt-BR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문자열 대체 삽입 방법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3"/>
            <a:r>
              <a:rPr lang="en-US" altLang="ko-KR" dirty="0"/>
              <a:t>&gt;&gt;&gt; a = "</a:t>
            </a:r>
            <a:r>
              <a:rPr lang="en-US" altLang="ko-KR" dirty="0" err="1"/>
              <a:t>Pithon</a:t>
            </a:r>
            <a:r>
              <a:rPr lang="en-US" altLang="ko-KR" dirty="0"/>
              <a:t>"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a[:1]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’P</a:t>
            </a:r>
            <a:r>
              <a:rPr lang="en-US" altLang="ko-KR" dirty="0"/>
              <a:t>’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a[2:]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’thon</a:t>
            </a:r>
            <a:r>
              <a:rPr lang="en-US" altLang="ko-KR" dirty="0"/>
              <a:t>’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a[:1] + ’y’ + a[2:]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’Python</a:t>
            </a:r>
            <a:r>
              <a:rPr lang="en-US" altLang="ko-KR" dirty="0"/>
              <a:t>’ </a:t>
            </a:r>
          </a:p>
          <a:p>
            <a:pPr lvl="3"/>
            <a:endParaRPr lang="pt-BR" altLang="ko-KR" dirty="0">
              <a:solidFill>
                <a:schemeClr val="tx1"/>
              </a:solidFill>
            </a:endParaRP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878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문자열 포매팅</a:t>
            </a:r>
            <a:r>
              <a:rPr kumimoji="1" lang="en-US" altLang="ko-KR" dirty="0" smtClean="0"/>
              <a:t>(Formatting)</a:t>
            </a:r>
          </a:p>
          <a:p>
            <a:pPr lvl="2"/>
            <a:r>
              <a:rPr kumimoji="1" lang="ko-KR" altLang="en-US" dirty="0" smtClean="0"/>
              <a:t>숫자 대입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&gt;&gt;&gt; "I eat %d apples." % </a:t>
            </a:r>
            <a:r>
              <a:rPr lang="en-US" altLang="ko-KR" dirty="0">
                <a:solidFill>
                  <a:srgbClr val="FF0000"/>
                </a:solidFill>
              </a:rPr>
              <a:t>3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 </a:t>
            </a:r>
            <a:r>
              <a:rPr lang="en-US" altLang="ko-KR" dirty="0" smtClean="0"/>
              <a:t>’I </a:t>
            </a:r>
            <a:r>
              <a:rPr lang="en-US" altLang="ko-KR" dirty="0"/>
              <a:t>eat 3 apples.’ </a:t>
            </a:r>
          </a:p>
          <a:p>
            <a:pPr lvl="2"/>
            <a:r>
              <a:rPr kumimoji="1" lang="ko-KR" altLang="en-US" dirty="0" smtClean="0"/>
              <a:t>문자열 대입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&gt;&gt;&gt; "I eat %s apples." % </a:t>
            </a:r>
            <a:r>
              <a:rPr lang="en-US" altLang="ko-KR" dirty="0">
                <a:solidFill>
                  <a:srgbClr val="FF0000"/>
                </a:solidFill>
              </a:rPr>
              <a:t>"five"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’I </a:t>
            </a:r>
            <a:r>
              <a:rPr lang="en-US" altLang="ko-KR" dirty="0"/>
              <a:t>eat five apples.’ </a:t>
            </a:r>
          </a:p>
          <a:p>
            <a:pPr lvl="2"/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 이상 값 넣기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&gt;&gt;&gt; number = </a:t>
            </a:r>
            <a:r>
              <a:rPr lang="en-US" altLang="ko-KR" dirty="0" smtClean="0"/>
              <a:t>10</a:t>
            </a:r>
          </a:p>
          <a:p>
            <a:pPr lvl="3"/>
            <a:r>
              <a:rPr lang="en-US" altLang="ko-KR" dirty="0" smtClean="0"/>
              <a:t> </a:t>
            </a:r>
            <a:r>
              <a:rPr lang="en-US" altLang="ko-KR" dirty="0"/>
              <a:t>&gt;&gt;&gt; day = "three"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"I ate %d apples. so I was sick for %s days." </a:t>
            </a:r>
            <a:r>
              <a:rPr lang="en-US" altLang="ko-KR" dirty="0">
                <a:solidFill>
                  <a:srgbClr val="FF0000"/>
                </a:solidFill>
              </a:rPr>
              <a:t>% (number, day)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/>
              <a:t>’I </a:t>
            </a:r>
            <a:r>
              <a:rPr lang="en-US" altLang="ko-KR" dirty="0"/>
              <a:t>ate 10 apples. so I was sick for three days.’ </a:t>
            </a:r>
          </a:p>
          <a:p>
            <a:pPr lvl="3"/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7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 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문자열 포맷 코드</a:t>
            </a:r>
            <a:r>
              <a:rPr kumimoji="1" lang="en-US" altLang="ko-KR" dirty="0" smtClean="0"/>
              <a:t>(Format Code)</a:t>
            </a:r>
          </a:p>
          <a:p>
            <a:pPr lvl="1"/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26108"/>
              </p:ext>
            </p:extLst>
          </p:nvPr>
        </p:nvGraphicFramePr>
        <p:xfrm>
          <a:off x="1331640" y="2485700"/>
          <a:ext cx="60960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240"/>
                <a:gridCol w="393576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Descriptions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문자열 </a:t>
                      </a:r>
                      <a:r>
                        <a:rPr lang="en-US" altLang="ko-KR" dirty="0" smtClean="0"/>
                        <a:t>(String)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문자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</a:t>
                      </a:r>
                      <a:r>
                        <a:rPr lang="en-US" altLang="ko-KR" dirty="0" smtClean="0"/>
                        <a:t>(Character)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 </a:t>
                      </a:r>
                      <a:r>
                        <a:rPr lang="en-US" altLang="ko-KR" dirty="0" smtClean="0"/>
                        <a:t>(Integer)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부동소수 </a:t>
                      </a:r>
                      <a:r>
                        <a:rPr lang="en-US" altLang="ko-KR" dirty="0" smtClean="0"/>
                        <a:t>(Floating</a:t>
                      </a:r>
                      <a:r>
                        <a:rPr lang="en-US" altLang="ko-KR" baseline="0" dirty="0" smtClean="0"/>
                        <a:t>-point)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Literal % (</a:t>
                      </a:r>
                      <a:r>
                        <a:rPr lang="ko-KR" altLang="en-US" dirty="0" smtClean="0"/>
                        <a:t>문자 </a:t>
                      </a:r>
                      <a:r>
                        <a:rPr lang="en-US" altLang="ko-KR" dirty="0" smtClean="0"/>
                        <a:t>% </a:t>
                      </a:r>
                      <a:r>
                        <a:rPr lang="ko-KR" altLang="en-US" dirty="0" smtClean="0"/>
                        <a:t>자체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96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문자열 관련 함수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문자수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세기</a:t>
            </a:r>
            <a:r>
              <a:rPr kumimoji="1" lang="en-US" altLang="ko-KR" dirty="0" smtClean="0"/>
              <a:t>(Count)</a:t>
            </a:r>
          </a:p>
          <a:p>
            <a:pPr marL="914400" lvl="2" indent="0">
              <a:buNone/>
            </a:pPr>
            <a:r>
              <a:rPr lang="en-US" altLang="ko-KR" dirty="0" smtClean="0"/>
              <a:t>&gt;&gt;&gt; </a:t>
            </a:r>
            <a:r>
              <a:rPr lang="en-US" altLang="ko-KR" dirty="0"/>
              <a:t>a = "hobby"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&gt;&gt;&gt; </a:t>
            </a:r>
            <a:r>
              <a:rPr lang="en-US" altLang="ko-KR" dirty="0" err="1"/>
              <a:t>a.count</a:t>
            </a:r>
            <a:r>
              <a:rPr lang="en-US" altLang="ko-KR" dirty="0"/>
              <a:t>(’b’)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2 </a:t>
            </a:r>
          </a:p>
          <a:p>
            <a:pPr lvl="2"/>
            <a:r>
              <a:rPr lang="ko-KR" altLang="en-US" dirty="0" smtClean="0"/>
              <a:t>위치 알려주기</a:t>
            </a:r>
            <a:r>
              <a:rPr lang="en-US" altLang="ko-KR" dirty="0" smtClean="0"/>
              <a:t>1(Find)</a:t>
            </a:r>
          </a:p>
          <a:p>
            <a:pPr marL="914400" lvl="2" indent="0">
              <a:buNone/>
            </a:pPr>
            <a:r>
              <a:rPr lang="en-US" altLang="ko-KR" dirty="0"/>
              <a:t>&gt;&gt;&gt; a = "Python is best choice"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&gt;&gt;&gt; </a:t>
            </a:r>
            <a:r>
              <a:rPr lang="en-US" altLang="ko-KR" dirty="0" err="1"/>
              <a:t>a.find</a:t>
            </a:r>
            <a:r>
              <a:rPr lang="en-US" altLang="ko-KR" dirty="0"/>
              <a:t>(’b’)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10 </a:t>
            </a:r>
          </a:p>
          <a:p>
            <a:pPr marL="914400" lvl="2" indent="0">
              <a:buNone/>
            </a:pPr>
            <a:r>
              <a:rPr lang="en-US" altLang="ko-KR" dirty="0" smtClean="0"/>
              <a:t>&gt;&gt;&gt; </a:t>
            </a:r>
            <a:r>
              <a:rPr lang="en-US" altLang="ko-KR" dirty="0" err="1"/>
              <a:t>a.find</a:t>
            </a:r>
            <a:r>
              <a:rPr lang="en-US" altLang="ko-KR" dirty="0"/>
              <a:t>(’k’)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-1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존재하지 않을 경우 </a:t>
            </a:r>
            <a:r>
              <a:rPr lang="en-US" altLang="ko-KR" dirty="0" smtClean="0"/>
              <a:t>-1</a:t>
            </a:r>
            <a:r>
              <a:rPr lang="ko-KR" altLang="en-US" dirty="0" smtClean="0"/>
              <a:t> 반환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22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문자열 관련 함수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위치 알려주기</a:t>
            </a:r>
            <a:r>
              <a:rPr kumimoji="1" lang="en-US" altLang="ko-KR" dirty="0" smtClean="0"/>
              <a:t>2(index)</a:t>
            </a:r>
          </a:p>
          <a:p>
            <a:pPr marL="914400" lvl="2" indent="0">
              <a:buNone/>
            </a:pPr>
            <a:r>
              <a:rPr lang="en-US" altLang="ko-KR" dirty="0"/>
              <a:t>&gt;&gt;&gt; a = "Life is too short"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&gt;&gt;&gt; </a:t>
            </a:r>
            <a:r>
              <a:rPr lang="en-US" altLang="ko-KR" dirty="0" err="1"/>
              <a:t>a.index</a:t>
            </a:r>
            <a:r>
              <a:rPr lang="en-US" altLang="ko-KR" dirty="0"/>
              <a:t>(’t’)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8 </a:t>
            </a:r>
          </a:p>
          <a:p>
            <a:pPr marL="914400" lvl="2" indent="0">
              <a:buNone/>
            </a:pPr>
            <a:r>
              <a:rPr lang="en-US" altLang="ko-KR" dirty="0" smtClean="0"/>
              <a:t>&gt;&gt;&gt; </a:t>
            </a:r>
            <a:r>
              <a:rPr lang="en-US" altLang="ko-KR" dirty="0" err="1"/>
              <a:t>a.index</a:t>
            </a:r>
            <a:r>
              <a:rPr lang="en-US" altLang="ko-KR" dirty="0"/>
              <a:t>(’k’) </a:t>
            </a:r>
            <a:r>
              <a:rPr lang="en-US" altLang="ko-KR" dirty="0" smtClean="0"/>
              <a:t> (</a:t>
            </a:r>
            <a:r>
              <a:rPr lang="ko-KR" altLang="en-US" dirty="0" smtClean="0"/>
              <a:t>없을 경우 에러 발생</a:t>
            </a:r>
            <a:r>
              <a:rPr lang="en-US" altLang="ko-KR" dirty="0" smtClean="0"/>
              <a:t>)</a:t>
            </a:r>
          </a:p>
          <a:p>
            <a:pPr marL="914400" lvl="2" indent="0">
              <a:buNone/>
            </a:pPr>
            <a:r>
              <a:rPr lang="en-US" altLang="ko-KR" dirty="0" err="1" smtClean="0">
                <a:solidFill>
                  <a:srgbClr val="FF0000"/>
                </a:solidFill>
              </a:rPr>
              <a:t>Traceback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(most recent call last): File "&lt;</a:t>
            </a:r>
            <a:r>
              <a:rPr lang="en-US" altLang="ko-KR" dirty="0" err="1">
                <a:solidFill>
                  <a:srgbClr val="FF0000"/>
                </a:solidFill>
              </a:rPr>
              <a:t>stdin</a:t>
            </a:r>
            <a:r>
              <a:rPr lang="en-US" altLang="ko-KR" dirty="0">
                <a:solidFill>
                  <a:srgbClr val="FF0000"/>
                </a:solidFill>
              </a:rPr>
              <a:t>&gt;", line 1, in &lt;module&gt; </a:t>
            </a:r>
            <a:r>
              <a:rPr lang="en-US" altLang="ko-KR" dirty="0" err="1">
                <a:solidFill>
                  <a:srgbClr val="FF0000"/>
                </a:solidFill>
              </a:rPr>
              <a:t>ValueError</a:t>
            </a:r>
            <a:r>
              <a:rPr lang="en-US" altLang="ko-KR" dirty="0">
                <a:solidFill>
                  <a:srgbClr val="FF0000"/>
                </a:solidFill>
              </a:rPr>
              <a:t>: substring not found 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83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문자열 삽입</a:t>
            </a:r>
            <a:r>
              <a:rPr kumimoji="1" lang="en-US" altLang="ko-KR" dirty="0" smtClean="0"/>
              <a:t>(Insert)</a:t>
            </a:r>
          </a:p>
          <a:p>
            <a:pPr lvl="2"/>
            <a:r>
              <a:rPr lang="fr-FR" altLang="ko-KR" dirty="0"/>
              <a:t>&gt;&gt;&gt; a= "," </a:t>
            </a:r>
            <a:endParaRPr lang="fr-FR" altLang="ko-KR" dirty="0" smtClean="0"/>
          </a:p>
          <a:p>
            <a:pPr marL="914400" lvl="2" indent="0">
              <a:buNone/>
            </a:pPr>
            <a:r>
              <a:rPr lang="fr-FR" altLang="ko-KR" dirty="0"/>
              <a:t> </a:t>
            </a:r>
            <a:r>
              <a:rPr lang="fr-FR" altLang="ko-KR" dirty="0" smtClean="0"/>
              <a:t>    &gt;&gt;&gt; </a:t>
            </a:r>
            <a:r>
              <a:rPr lang="fr-FR" altLang="ko-KR" dirty="0" err="1"/>
              <a:t>a.join</a:t>
            </a:r>
            <a:r>
              <a:rPr lang="fr-FR" altLang="ko-KR" dirty="0"/>
              <a:t>(’</a:t>
            </a:r>
            <a:r>
              <a:rPr lang="fr-FR" altLang="ko-KR" dirty="0" err="1"/>
              <a:t>abcd</a:t>
            </a:r>
            <a:r>
              <a:rPr lang="fr-FR" altLang="ko-KR" dirty="0"/>
              <a:t>’) </a:t>
            </a:r>
            <a:endParaRPr lang="fr-FR" altLang="ko-KR" dirty="0" smtClean="0"/>
          </a:p>
          <a:p>
            <a:pPr marL="914400" lvl="2" indent="0">
              <a:buNone/>
            </a:pPr>
            <a:r>
              <a:rPr lang="fr-FR" altLang="ko-KR" dirty="0"/>
              <a:t> </a:t>
            </a:r>
            <a:r>
              <a:rPr lang="fr-FR" altLang="ko-KR" dirty="0" smtClean="0"/>
              <a:t>     ’</a:t>
            </a:r>
            <a:r>
              <a:rPr lang="fr-FR" altLang="ko-KR" dirty="0" err="1" smtClean="0"/>
              <a:t>a,b,c,d</a:t>
            </a:r>
            <a:r>
              <a:rPr lang="fr-FR" altLang="ko-KR" dirty="0"/>
              <a:t>’ </a:t>
            </a:r>
          </a:p>
          <a:p>
            <a:pPr lvl="1"/>
            <a:r>
              <a:rPr kumimoji="1" lang="ko-KR" altLang="en-US" dirty="0" smtClean="0"/>
              <a:t>공백 지우기</a:t>
            </a:r>
            <a:r>
              <a:rPr kumimoji="1" lang="en-US" altLang="ko-KR" dirty="0" smtClean="0"/>
              <a:t>(Strip) // </a:t>
            </a:r>
            <a:r>
              <a:rPr kumimoji="1" lang="ko-KR" altLang="en-US" dirty="0" smtClean="0"/>
              <a:t>왼쪽만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lstrip</a:t>
            </a:r>
            <a:r>
              <a:rPr kumimoji="1" lang="en-US" altLang="ko-KR" dirty="0" smtClean="0"/>
              <a:t>) // </a:t>
            </a:r>
            <a:r>
              <a:rPr kumimoji="1" lang="ko-KR" altLang="en-US" dirty="0" smtClean="0"/>
              <a:t>오른쪽만</a:t>
            </a:r>
            <a:r>
              <a:rPr kumimoji="1" lang="en-US" altLang="ko-KR" dirty="0" smtClean="0"/>
              <a:t>(</a:t>
            </a:r>
            <a:r>
              <a:rPr kumimoji="1" lang="en-US" altLang="ko-KR" dirty="0" err="1" smtClean="0"/>
              <a:t>rstrip</a:t>
            </a:r>
            <a:r>
              <a:rPr kumimoji="1" lang="en-US" altLang="ko-KR" dirty="0" smtClean="0"/>
              <a:t>)</a:t>
            </a:r>
            <a:endParaRPr kumimoji="1" lang="en-US" altLang="ko-KR" dirty="0"/>
          </a:p>
          <a:p>
            <a:pPr lvl="2"/>
            <a:r>
              <a:rPr lang="it-IT" altLang="ko-KR" dirty="0"/>
              <a:t>&gt;&gt;&gt; a = " </a:t>
            </a:r>
            <a:r>
              <a:rPr lang="it-IT" altLang="ko-KR" dirty="0" smtClean="0"/>
              <a:t>hi  " </a:t>
            </a:r>
            <a:endParaRPr lang="en-US" altLang="ko-KR" dirty="0"/>
          </a:p>
          <a:p>
            <a:pPr marL="914400" lvl="2" indent="0">
              <a:buNone/>
            </a:pPr>
            <a:r>
              <a:rPr lang="ko-KR" altLang="en-US" dirty="0" smtClean="0"/>
              <a:t>     </a:t>
            </a:r>
            <a:r>
              <a:rPr lang="it-IT" altLang="ko-KR" dirty="0" smtClean="0"/>
              <a:t>&gt;&gt;&gt; </a:t>
            </a:r>
            <a:r>
              <a:rPr lang="it-IT" altLang="ko-KR" dirty="0" err="1" smtClean="0"/>
              <a:t>a.strip</a:t>
            </a:r>
            <a:r>
              <a:rPr lang="it-IT" altLang="ko-KR" dirty="0"/>
              <a:t>() </a:t>
            </a:r>
            <a:endParaRPr lang="it-IT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      </a:t>
            </a:r>
            <a:r>
              <a:rPr lang="it-IT" altLang="ko-KR" dirty="0" smtClean="0"/>
              <a:t>’hi</a:t>
            </a:r>
            <a:r>
              <a:rPr lang="it-IT" altLang="ko-KR" dirty="0"/>
              <a:t>’ </a:t>
            </a:r>
          </a:p>
          <a:p>
            <a:pPr lvl="1"/>
            <a:r>
              <a:rPr kumimoji="1" lang="ko-KR" altLang="en-US" dirty="0" smtClean="0"/>
              <a:t>문자열 바꾸기</a:t>
            </a:r>
            <a:r>
              <a:rPr kumimoji="1" lang="en-US" altLang="ko-KR" dirty="0" smtClean="0"/>
              <a:t>(Replace)</a:t>
            </a:r>
          </a:p>
          <a:p>
            <a:pPr lvl="2"/>
            <a:r>
              <a:rPr lang="en-US" altLang="ko-KR" dirty="0"/>
              <a:t>&gt;&gt;&gt; a = "Life is too short"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     &gt;&gt;&gt; </a:t>
            </a:r>
            <a:r>
              <a:rPr lang="en-US" altLang="ko-KR" dirty="0" err="1"/>
              <a:t>a.replace</a:t>
            </a:r>
            <a:r>
              <a:rPr lang="en-US" altLang="ko-KR" dirty="0"/>
              <a:t>("Life", "Your leg")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’Your </a:t>
            </a:r>
            <a:r>
              <a:rPr lang="en-US" altLang="ko-KR" dirty="0"/>
              <a:t>leg is too short’ </a:t>
            </a:r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87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문자열 나누기</a:t>
            </a:r>
            <a:r>
              <a:rPr kumimoji="1" lang="en-US" altLang="ko-KR" dirty="0" smtClean="0"/>
              <a:t>(Split)</a:t>
            </a:r>
          </a:p>
          <a:p>
            <a:pPr lvl="2"/>
            <a:r>
              <a:rPr lang="en-US" altLang="ko-KR" dirty="0"/>
              <a:t>&gt;&gt;&gt; a = "Life is too short"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&gt;&gt;&gt; </a:t>
            </a:r>
            <a:r>
              <a:rPr lang="en-US" altLang="ko-KR" dirty="0" err="1"/>
              <a:t>a.split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[</a:t>
            </a:r>
            <a:r>
              <a:rPr lang="en-US" altLang="ko-KR" dirty="0"/>
              <a:t>’Life’, ’is’, ’too’, ’short’]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&gt;&gt;&gt; </a:t>
            </a:r>
            <a:r>
              <a:rPr lang="en-US" altLang="ko-KR" dirty="0"/>
              <a:t>a = "</a:t>
            </a:r>
            <a:r>
              <a:rPr lang="en-US" altLang="ko-KR" dirty="0" err="1"/>
              <a:t>a:b:c:d</a:t>
            </a:r>
            <a:r>
              <a:rPr lang="en-US" altLang="ko-KR" dirty="0"/>
              <a:t>"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&gt;&gt;&gt; </a:t>
            </a:r>
            <a:r>
              <a:rPr lang="en-US" altLang="ko-KR" dirty="0" err="1"/>
              <a:t>a.split</a:t>
            </a:r>
            <a:r>
              <a:rPr lang="en-US" altLang="ko-KR" dirty="0"/>
              <a:t>(’:’) 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[</a:t>
            </a:r>
            <a:r>
              <a:rPr lang="en-US" altLang="ko-KR" dirty="0"/>
              <a:t>’a’, ’b’, ’c’, ’d’]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794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고급 문자열 포매팅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숫자 바로 대입하기</a:t>
            </a:r>
            <a:endParaRPr kumimoji="1" lang="en-US" altLang="ko-KR" dirty="0" smtClean="0"/>
          </a:p>
          <a:p>
            <a:pPr lvl="3"/>
            <a:r>
              <a:rPr lang="en-US" altLang="ko-KR" sz="2000" dirty="0"/>
              <a:t>&gt;&gt;&gt; "I eat {0} </a:t>
            </a:r>
            <a:r>
              <a:rPr lang="en-US" altLang="ko-KR" sz="2000" dirty="0" err="1"/>
              <a:t>apples".format</a:t>
            </a:r>
            <a:r>
              <a:rPr lang="en-US" altLang="ko-KR" sz="2000" dirty="0"/>
              <a:t>(3) </a:t>
            </a:r>
            <a:endParaRPr lang="en-US" altLang="ko-KR" dirty="0"/>
          </a:p>
          <a:p>
            <a:pPr lvl="3"/>
            <a:r>
              <a:rPr lang="ko-KR" altLang="en-US" sz="2000" dirty="0" smtClean="0"/>
              <a:t>  </a:t>
            </a:r>
            <a:r>
              <a:rPr lang="en-US" altLang="ko-KR" sz="2000" dirty="0" smtClean="0"/>
              <a:t>’I </a:t>
            </a:r>
            <a:r>
              <a:rPr lang="en-US" altLang="ko-KR" sz="2000" dirty="0"/>
              <a:t>eat 3 apples</a:t>
            </a:r>
            <a:r>
              <a:rPr lang="en-US" altLang="ko-KR" sz="2000" dirty="0" smtClean="0"/>
              <a:t>’</a:t>
            </a:r>
          </a:p>
          <a:p>
            <a:pPr lvl="2"/>
            <a:r>
              <a:rPr lang="ko-KR" altLang="en-US" dirty="0" smtClean="0"/>
              <a:t>문자열 바로 대입하기</a:t>
            </a:r>
            <a:endParaRPr lang="en-US" altLang="ko-KR" dirty="0" smtClean="0"/>
          </a:p>
          <a:p>
            <a:pPr lvl="3"/>
            <a:r>
              <a:rPr lang="en-US" altLang="ko-KR" sz="2000" dirty="0"/>
              <a:t>&gt;&gt;&gt; "I eat {0} </a:t>
            </a:r>
            <a:r>
              <a:rPr lang="en-US" altLang="ko-KR" sz="2000" dirty="0" err="1"/>
              <a:t>apples".format</a:t>
            </a:r>
            <a:r>
              <a:rPr lang="en-US" altLang="ko-KR" sz="2000" dirty="0"/>
              <a:t>("five") </a:t>
            </a:r>
            <a:endParaRPr lang="en-US" altLang="ko-KR" dirty="0"/>
          </a:p>
          <a:p>
            <a:pPr lvl="3"/>
            <a:r>
              <a:rPr lang="ko-KR" altLang="en-US" sz="2000" dirty="0" smtClean="0"/>
              <a:t>  </a:t>
            </a:r>
            <a:r>
              <a:rPr lang="en-US" altLang="ko-KR" sz="2000" dirty="0" smtClean="0"/>
              <a:t>’I </a:t>
            </a:r>
            <a:r>
              <a:rPr lang="en-US" altLang="ko-KR" sz="2000" dirty="0"/>
              <a:t>eat five apples’ </a:t>
            </a:r>
            <a:endParaRPr lang="en-US" altLang="ko-KR" sz="2000" dirty="0" smtClean="0"/>
          </a:p>
          <a:p>
            <a:pPr lvl="2"/>
            <a:r>
              <a:rPr lang="ko-KR" altLang="en-US" dirty="0" smtClean="0"/>
              <a:t>숫자 값을 가진 변수로 대입하기</a:t>
            </a:r>
            <a:endParaRPr lang="en-US" altLang="ko-KR" dirty="0" smtClean="0"/>
          </a:p>
          <a:p>
            <a:pPr marL="1657350" lvl="3"/>
            <a:r>
              <a:rPr lang="en-US" altLang="ko-KR" dirty="0"/>
              <a:t>&gt;&gt;&gt; number = 3 </a:t>
            </a:r>
            <a:endParaRPr lang="en-US" altLang="ko-KR" dirty="0" smtClean="0"/>
          </a:p>
          <a:p>
            <a:pPr marL="1657350" lvl="3"/>
            <a:r>
              <a:rPr lang="en-US" altLang="ko-KR" dirty="0" smtClean="0"/>
              <a:t>&gt;&gt;&gt; </a:t>
            </a:r>
            <a:r>
              <a:rPr lang="en-US" altLang="ko-KR" dirty="0"/>
              <a:t>"I eat {0} </a:t>
            </a:r>
            <a:r>
              <a:rPr lang="en-US" altLang="ko-KR" dirty="0" err="1"/>
              <a:t>apples".format</a:t>
            </a:r>
            <a:r>
              <a:rPr lang="en-US" altLang="ko-KR" dirty="0"/>
              <a:t>(number) </a:t>
            </a:r>
            <a:endParaRPr lang="en-US" altLang="ko-KR" dirty="0" smtClean="0"/>
          </a:p>
          <a:p>
            <a:pPr marL="1657350" lvl="3"/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’I </a:t>
            </a:r>
            <a:r>
              <a:rPr lang="en-US" altLang="ko-KR" dirty="0"/>
              <a:t>eat 3 apples’ </a:t>
            </a:r>
          </a:p>
          <a:p>
            <a:pPr marL="1657350" lvl="3"/>
            <a:endParaRPr lang="en-US" altLang="ko-KR" dirty="0"/>
          </a:p>
          <a:p>
            <a:pPr lvl="3"/>
            <a:r>
              <a:rPr lang="en-US" altLang="ko-KR" dirty="0" smtClean="0"/>
              <a:t>	</a:t>
            </a:r>
          </a:p>
          <a:p>
            <a:pPr lvl="1"/>
            <a:endParaRPr lang="en-US" altLang="ko-KR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3220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고급 문자열 포매팅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 이상 값 넣기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&gt;&gt;&gt; number = 10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day = "three"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"I ate {0} apples. so I was sick for {1} </a:t>
            </a:r>
            <a:r>
              <a:rPr lang="en-US" altLang="ko-KR" dirty="0" err="1"/>
              <a:t>days.".format</a:t>
            </a:r>
            <a:r>
              <a:rPr lang="en-US" altLang="ko-KR" dirty="0"/>
              <a:t>(number, day)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</a:t>
            </a:r>
            <a:r>
              <a:rPr lang="en-US" altLang="ko-KR" dirty="0" smtClean="0"/>
              <a:t>’I </a:t>
            </a:r>
            <a:r>
              <a:rPr lang="en-US" altLang="ko-KR" dirty="0"/>
              <a:t>ate 10 apples. so I was sick for three days.’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이름으로 넣기</a:t>
            </a:r>
            <a:endParaRPr lang="en-US" altLang="ko-KR" dirty="0" smtClean="0"/>
          </a:p>
          <a:p>
            <a:pPr lvl="3"/>
            <a:r>
              <a:rPr lang="en-US" altLang="ko-KR" dirty="0"/>
              <a:t>&gt;&gt;&gt; "I ate {number} apples. so I was sick for {day} days."\ .format(number=10, day=3)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’I </a:t>
            </a:r>
            <a:r>
              <a:rPr lang="en-US" altLang="ko-KR" dirty="0"/>
              <a:t>ate 10 apples. so I was sick for 3 days.’ </a:t>
            </a:r>
          </a:p>
          <a:p>
            <a:pPr lvl="3"/>
            <a:endParaRPr lang="en-US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68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문자열</a:t>
            </a:r>
            <a:r>
              <a:rPr kumimoji="1" lang="en-US" altLang="ko-KR" dirty="0" smtClean="0"/>
              <a:t>(String)</a:t>
            </a:r>
          </a:p>
          <a:p>
            <a:pPr lvl="1"/>
            <a:r>
              <a:rPr kumimoji="1" lang="ko-KR" altLang="en-US" dirty="0" smtClean="0"/>
              <a:t>고급 문자열 포매팅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인덱스와 이름을 혼용해서 넣기</a:t>
            </a:r>
            <a:endParaRPr lang="en-US" altLang="ko-KR" dirty="0"/>
          </a:p>
          <a:p>
            <a:pPr lvl="3"/>
            <a:r>
              <a:rPr lang="en-US" altLang="ko-KR" sz="2000" dirty="0"/>
              <a:t>&gt;&gt;&gt; "I ate {0} apples. so I was sick for {day} </a:t>
            </a:r>
            <a:r>
              <a:rPr lang="en-US" altLang="ko-KR" sz="2000" dirty="0" err="1"/>
              <a:t>days.".format</a:t>
            </a:r>
            <a:r>
              <a:rPr lang="en-US" altLang="ko-KR" sz="2000" dirty="0"/>
              <a:t>(10, day=3) </a:t>
            </a:r>
            <a:endParaRPr lang="en-US" altLang="ko-KR" dirty="0"/>
          </a:p>
          <a:p>
            <a:pPr lvl="3"/>
            <a:r>
              <a:rPr lang="ko-KR" altLang="en-US" sz="2000" dirty="0" smtClean="0"/>
              <a:t> </a:t>
            </a:r>
            <a:r>
              <a:rPr lang="en-US" altLang="ko-KR" sz="2000" dirty="0" smtClean="0"/>
              <a:t>’I </a:t>
            </a:r>
            <a:r>
              <a:rPr lang="en-US" altLang="ko-KR" sz="2000" dirty="0"/>
              <a:t>ate 10 apples. so I was sick for 3 days.’ </a:t>
            </a:r>
            <a:endParaRPr lang="en-US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95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524168" y="1674595"/>
            <a:ext cx="7080280" cy="59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  <a:scene3d>
            <a:camera prst="perspectiveAbove" fov="0">
              <a:rot lat="0" lon="0" rev="0"/>
            </a:camera>
            <a:lightRig rig="contrasting" dir="t"/>
          </a:scene3d>
          <a:sp3d>
            <a:bevelT w="127000" h="127000" prst="softRound"/>
          </a:sp3d>
        </p:spPr>
        <p:txBody>
          <a:bodyPr anchor="ctr"/>
          <a:lstStyle/>
          <a:p>
            <a:pPr algn="ctr" latinLnBrk="0">
              <a:defRPr/>
            </a:pPr>
            <a:endParaRPr kumimoji="0" lang="ko-KR" altLang="en-US" sz="2000" b="0" u="none" kern="0">
              <a:solidFill>
                <a:sysClr val="windowText" lastClr="000000">
                  <a:lumMod val="85000"/>
                  <a:lumOff val="15000"/>
                </a:sysClr>
              </a:solidFill>
              <a:latin typeface="맑은 고딕"/>
              <a:ea typeface="맑은 고딕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35150" y="1742502"/>
            <a:ext cx="6553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2000" kern="0" dirty="0" smtClean="0">
                <a:ln w="12700">
                  <a:noFill/>
                  <a:prstDash val="solid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HY견고딕" pitchFamily="18" charset="-127"/>
                <a:ea typeface="HY견고딕" pitchFamily="18" charset="-127"/>
              </a:rPr>
              <a:t>Development Environments for Python</a:t>
            </a:r>
            <a:endParaRPr lang="ko-KR" altLang="en-US" sz="2000" kern="0" dirty="0">
              <a:ln w="12700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524168" y="2556007"/>
            <a:ext cx="7080280" cy="59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  <a:scene3d>
            <a:camera prst="perspectiveAbove" fov="0">
              <a:rot lat="0" lon="0" rev="0"/>
            </a:camera>
            <a:lightRig rig="contrasting" dir="t"/>
          </a:scene3d>
          <a:sp3d>
            <a:bevelT w="127000" h="127000" prst="softRound"/>
          </a:sp3d>
        </p:spPr>
        <p:txBody>
          <a:bodyPr anchor="ctr"/>
          <a:lstStyle/>
          <a:p>
            <a:pPr algn="ctr" latinLnBrk="0">
              <a:defRPr/>
            </a:pPr>
            <a:endParaRPr kumimoji="0" lang="ko-KR" altLang="en-US" sz="2000" b="0" u="none" kern="0">
              <a:solidFill>
                <a:sysClr val="windowText" lastClr="000000">
                  <a:lumMod val="85000"/>
                  <a:lumOff val="15000"/>
                </a:sysClr>
              </a:solidFill>
              <a:latin typeface="맑은 고딕"/>
              <a:ea typeface="맑은 고딕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5150" y="2625152"/>
            <a:ext cx="6481763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2000" kern="0" dirty="0" smtClean="0">
                <a:ln w="12700">
                  <a:noFill/>
                  <a:prstDash val="solid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HY견고딕" pitchFamily="18" charset="-127"/>
                <a:ea typeface="HY견고딕" pitchFamily="18" charset="-127"/>
              </a:rPr>
              <a:t>Python Types</a:t>
            </a:r>
            <a:endParaRPr lang="ko-KR" altLang="en-US" sz="2000" kern="0" dirty="0">
              <a:ln w="12700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2" name="그림 11" descr="버튼2-7 copy copy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672708" y="1672526"/>
            <a:ext cx="665688" cy="63802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3" name="TextBox 34"/>
          <p:cNvSpPr txBox="1">
            <a:spLocks noChangeArrowheads="1"/>
          </p:cNvSpPr>
          <p:nvPr/>
        </p:nvSpPr>
        <p:spPr bwMode="auto">
          <a:xfrm>
            <a:off x="768350" y="1748852"/>
            <a:ext cx="4889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kumimoji="0" lang="en-US" altLang="ko-KR" sz="2800" u="none"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2800" u="none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4" name="그림 13" descr="버튼2-7 copy copy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672708" y="2538248"/>
            <a:ext cx="665688" cy="63802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5" name="TextBox 36"/>
          <p:cNvSpPr txBox="1">
            <a:spLocks noChangeArrowheads="1"/>
          </p:cNvSpPr>
          <p:nvPr/>
        </p:nvSpPr>
        <p:spPr bwMode="auto">
          <a:xfrm>
            <a:off x="768350" y="2614039"/>
            <a:ext cx="4889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kumimoji="0" lang="en-US" altLang="ko-KR" sz="2800" u="none"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2800" u="none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524168" y="3456805"/>
            <a:ext cx="7080280" cy="59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  <a:scene3d>
            <a:camera prst="perspectiveAbove" fov="0">
              <a:rot lat="0" lon="0" rev="0"/>
            </a:camera>
            <a:lightRig rig="contrasting" dir="t"/>
          </a:scene3d>
          <a:sp3d>
            <a:bevelT w="127000" h="127000" prst="softRound"/>
          </a:sp3d>
        </p:spPr>
        <p:txBody>
          <a:bodyPr anchor="ctr"/>
          <a:lstStyle/>
          <a:p>
            <a:pPr algn="ctr" latinLnBrk="0">
              <a:defRPr/>
            </a:pPr>
            <a:endParaRPr kumimoji="0" lang="ko-KR" altLang="en-US" sz="2000" b="0" u="none" kern="0">
              <a:solidFill>
                <a:sysClr val="windowText" lastClr="000000">
                  <a:lumMod val="85000"/>
                  <a:lumOff val="15000"/>
                </a:sysClr>
              </a:solidFill>
              <a:latin typeface="맑은 고딕"/>
              <a:ea typeface="맑은 고딕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835150" y="3525950"/>
            <a:ext cx="6481763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2000" kern="0" dirty="0" smtClean="0">
                <a:ln w="12700">
                  <a:noFill/>
                  <a:prstDash val="solid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HY견고딕" pitchFamily="18" charset="-127"/>
                <a:ea typeface="HY견고딕" pitchFamily="18" charset="-127"/>
              </a:rPr>
              <a:t>Python Control Statements</a:t>
            </a:r>
            <a:endParaRPr lang="ko-KR" altLang="en-US" sz="2000" kern="0" dirty="0">
              <a:ln w="12700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7" name="그림 16" descr="버튼2-7 copy copy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672708" y="3439046"/>
            <a:ext cx="665688" cy="63802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8" name="TextBox 36"/>
          <p:cNvSpPr txBox="1">
            <a:spLocks noChangeArrowheads="1"/>
          </p:cNvSpPr>
          <p:nvPr/>
        </p:nvSpPr>
        <p:spPr bwMode="auto">
          <a:xfrm>
            <a:off x="768350" y="3514837"/>
            <a:ext cx="4889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kumimoji="0" lang="en-US" altLang="ko-KR" sz="2800" u="none" dirty="0">
                <a:latin typeface="HY견고딕" pitchFamily="18" charset="-127"/>
                <a:ea typeface="HY견고딕" pitchFamily="18" charset="-127"/>
              </a:rPr>
              <a:t>3</a:t>
            </a:r>
            <a:endParaRPr kumimoji="0" lang="ko-KR" altLang="en-US" sz="2800" u="none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35028" y="4392909"/>
            <a:ext cx="7080280" cy="59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  <a:scene3d>
            <a:camera prst="perspectiveAbove" fov="0">
              <a:rot lat="0" lon="0" rev="0"/>
            </a:camera>
            <a:lightRig rig="contrasting" dir="t"/>
          </a:scene3d>
          <a:sp3d>
            <a:bevelT w="127000" h="127000" prst="softRound"/>
          </a:sp3d>
        </p:spPr>
        <p:txBody>
          <a:bodyPr anchor="ctr"/>
          <a:lstStyle/>
          <a:p>
            <a:pPr algn="ctr" latinLnBrk="0">
              <a:defRPr/>
            </a:pPr>
            <a:endParaRPr kumimoji="0" lang="ko-KR" altLang="en-US" sz="2000" b="0" u="none" kern="0">
              <a:solidFill>
                <a:sysClr val="windowText" lastClr="000000">
                  <a:lumMod val="85000"/>
                  <a:lumOff val="15000"/>
                </a:sysClr>
              </a:solidFill>
              <a:latin typeface="맑은 고딕"/>
              <a:ea typeface="맑은 고딕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846010" y="4462054"/>
            <a:ext cx="6481763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2000" kern="0" dirty="0" smtClean="0">
                <a:ln w="12700">
                  <a:noFill/>
                  <a:prstDash val="solid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HY견고딕" pitchFamily="18" charset="-127"/>
                <a:ea typeface="HY견고딕" pitchFamily="18" charset="-127"/>
              </a:rPr>
              <a:t>Python Function and </a:t>
            </a:r>
            <a:r>
              <a:rPr lang="en-US" altLang="ko-KR" sz="2000" kern="0" dirty="0" err="1" smtClean="0">
                <a:ln w="12700">
                  <a:noFill/>
                  <a:prstDash val="solid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HY견고딕" pitchFamily="18" charset="-127"/>
                <a:ea typeface="HY견고딕" pitchFamily="18" charset="-127"/>
              </a:rPr>
              <a:t>Input/Output</a:t>
            </a:r>
            <a:endParaRPr lang="ko-KR" altLang="en-US" sz="2000" kern="0" dirty="0">
              <a:ln w="12700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1" name="그림 20" descr="버튼2-7 copy copy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683568" y="4375150"/>
            <a:ext cx="665688" cy="63802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2" name="TextBox 36"/>
          <p:cNvSpPr txBox="1">
            <a:spLocks noChangeArrowheads="1"/>
          </p:cNvSpPr>
          <p:nvPr/>
        </p:nvSpPr>
        <p:spPr bwMode="auto">
          <a:xfrm>
            <a:off x="779210" y="4450941"/>
            <a:ext cx="4889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kumimoji="0" lang="en-US" altLang="ko-KR" sz="2800" u="none" dirty="0">
                <a:latin typeface="HY견고딕" pitchFamily="18" charset="-127"/>
                <a:ea typeface="HY견고딕" pitchFamily="18" charset="-127"/>
              </a:rPr>
              <a:t>4</a:t>
            </a:r>
            <a:endParaRPr kumimoji="0" lang="ko-KR" altLang="en-US" sz="2800" u="none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524168" y="5321332"/>
            <a:ext cx="7080280" cy="59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ysClr val="window" lastClr="FFFFFF">
                  <a:lumMod val="7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  <a:scene3d>
            <a:camera prst="perspectiveAbove" fov="0">
              <a:rot lat="0" lon="0" rev="0"/>
            </a:camera>
            <a:lightRig rig="contrasting" dir="t"/>
          </a:scene3d>
          <a:sp3d>
            <a:bevelT w="127000" h="127000" prst="softRound"/>
          </a:sp3d>
        </p:spPr>
        <p:txBody>
          <a:bodyPr anchor="ctr"/>
          <a:lstStyle/>
          <a:p>
            <a:pPr algn="ctr" latinLnBrk="0">
              <a:defRPr/>
            </a:pPr>
            <a:endParaRPr kumimoji="0" lang="ko-KR" altLang="en-US" sz="2000" b="0" u="none" kern="0">
              <a:solidFill>
                <a:sysClr val="windowText" lastClr="000000">
                  <a:lumMod val="85000"/>
                  <a:lumOff val="15000"/>
                </a:sysClr>
              </a:solidFill>
              <a:latin typeface="맑은 고딕"/>
              <a:ea typeface="맑은 고딕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835150" y="5390477"/>
            <a:ext cx="6481763" cy="417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ko-KR" sz="2000" kern="0" dirty="0" smtClean="0">
                <a:ln w="12700">
                  <a:noFill/>
                  <a:prstDash val="solid"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latin typeface="HY견고딕" pitchFamily="18" charset="-127"/>
                <a:ea typeface="HY견고딕" pitchFamily="18" charset="-127"/>
              </a:rPr>
              <a:t>Python Class/Module/Package</a:t>
            </a:r>
            <a:endParaRPr lang="ko-KR" altLang="en-US" sz="2000" kern="0" dirty="0">
              <a:ln w="12700">
                <a:noFill/>
                <a:prstDash val="solid"/>
              </a:ln>
              <a:solidFill>
                <a:sysClr val="windowText" lastClr="000000">
                  <a:lumMod val="85000"/>
                  <a:lumOff val="15000"/>
                </a:sys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5" name="그림 24" descr="버튼2-7 copy copy.png"/>
          <p:cNvPicPr>
            <a:picLocks noChangeAspect="1"/>
          </p:cNvPicPr>
          <p:nvPr/>
        </p:nvPicPr>
        <p:blipFill>
          <a:blip r:embed="rId3" cstate="print">
            <a:grayscl/>
          </a:blip>
          <a:stretch>
            <a:fillRect/>
          </a:stretch>
        </p:blipFill>
        <p:spPr>
          <a:xfrm>
            <a:off x="672708" y="5303573"/>
            <a:ext cx="665688" cy="63802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6" name="TextBox 36"/>
          <p:cNvSpPr txBox="1">
            <a:spLocks noChangeArrowheads="1"/>
          </p:cNvSpPr>
          <p:nvPr/>
        </p:nvSpPr>
        <p:spPr bwMode="auto">
          <a:xfrm>
            <a:off x="768350" y="5379364"/>
            <a:ext cx="4889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 u="sng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spcBef>
                <a:spcPts val="1200"/>
              </a:spcBef>
            </a:pPr>
            <a:r>
              <a:rPr kumimoji="0" lang="en-US" altLang="ko-KR" sz="2800" u="none" dirty="0">
                <a:latin typeface="HY견고딕" pitchFamily="18" charset="-127"/>
                <a:ea typeface="HY견고딕" pitchFamily="18" charset="-127"/>
              </a:rPr>
              <a:t>5</a:t>
            </a:r>
            <a:endParaRPr kumimoji="0" lang="ko-KR" altLang="en-US" sz="2800" u="none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9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리스트명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[</a:t>
            </a:r>
            <a:r>
              <a:rPr kumimoji="1" lang="ko-KR" altLang="en-US" dirty="0" smtClean="0"/>
              <a:t>요소</a:t>
            </a:r>
            <a:r>
              <a:rPr kumimoji="1" lang="en-US" altLang="ko-KR" dirty="0" smtClean="0"/>
              <a:t>1,</a:t>
            </a:r>
            <a:r>
              <a:rPr kumimoji="1" lang="ko-KR" altLang="en-US" dirty="0" smtClean="0"/>
              <a:t> 요소</a:t>
            </a:r>
            <a:r>
              <a:rPr kumimoji="1" lang="en-US" altLang="ko-KR" dirty="0" smtClean="0"/>
              <a:t>2,</a:t>
            </a:r>
            <a:r>
              <a:rPr kumimoji="1" lang="ko-KR" altLang="en-US" dirty="0" smtClean="0"/>
              <a:t> 요소</a:t>
            </a:r>
            <a:r>
              <a:rPr kumimoji="1" lang="en-US" altLang="ko-KR" dirty="0" smtClean="0"/>
              <a:t>3,</a:t>
            </a:r>
            <a:r>
              <a:rPr kumimoji="1" lang="ko-KR" altLang="en-US" dirty="0" smtClean="0"/>
              <a:t> </a:t>
            </a:r>
            <a:r>
              <a:rPr kumimoji="1" lang="is-IS" altLang="ko-KR" dirty="0" smtClean="0"/>
              <a:t>…</a:t>
            </a:r>
            <a:r>
              <a:rPr kumimoji="1" lang="en-US" altLang="ko-KR" dirty="0" smtClean="0"/>
              <a:t>]</a:t>
            </a:r>
          </a:p>
          <a:p>
            <a:pPr lvl="3"/>
            <a:r>
              <a:rPr kumimoji="1" lang="en-US" altLang="ko-KR" dirty="0" smtClean="0"/>
              <a:t>&gt;&gt;&gt;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 = [ ]</a:t>
            </a:r>
          </a:p>
          <a:p>
            <a:pPr lvl="3"/>
            <a:r>
              <a:rPr kumimoji="1" lang="en-US" altLang="ko-KR" dirty="0" smtClean="0"/>
              <a:t>&gt;&gt;&gt; b = [1, 2, 3]</a:t>
            </a:r>
          </a:p>
          <a:p>
            <a:pPr lvl="3"/>
            <a:r>
              <a:rPr kumimoji="1" lang="en-US" altLang="ko-KR" dirty="0" smtClean="0"/>
              <a:t>&gt;&gt;&gt; c = [‘Life’, ‘is’, ‘too’, ‘short’]</a:t>
            </a:r>
          </a:p>
          <a:p>
            <a:pPr lvl="3"/>
            <a:r>
              <a:rPr kumimoji="1" lang="en-US" altLang="ko-KR" dirty="0" smtClean="0"/>
              <a:t>&gt;&gt;&gt; d = [1, 2, ‘Life’, ‘is’]</a:t>
            </a:r>
          </a:p>
          <a:p>
            <a:pPr lvl="3"/>
            <a:r>
              <a:rPr kumimoji="1" lang="en-US" altLang="ko-KR" dirty="0" smtClean="0"/>
              <a:t>&gt;&gt;&gt; e = [1, 2, [’Life’, ’is’]]</a:t>
            </a:r>
          </a:p>
          <a:p>
            <a:pPr marL="800100" lvl="1"/>
            <a:r>
              <a:rPr kumimoji="1" lang="ko-KR" altLang="en-US" dirty="0" smtClean="0"/>
              <a:t>비어 있는 리스트는 </a:t>
            </a:r>
            <a:r>
              <a:rPr kumimoji="1" lang="en-US" altLang="ko-KR" dirty="0" smtClean="0"/>
              <a:t>a = list()</a:t>
            </a:r>
            <a:r>
              <a:rPr kumimoji="1" lang="ko-KR" altLang="en-US" dirty="0" smtClean="0"/>
              <a:t>로 생성할 수도 있음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9742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리스트의 인덱싱</a:t>
            </a:r>
            <a:r>
              <a:rPr kumimoji="1" lang="en-US" altLang="ko-KR" dirty="0" smtClean="0"/>
              <a:t>(Indexing)</a:t>
            </a:r>
          </a:p>
          <a:p>
            <a:pPr lvl="3"/>
            <a:r>
              <a:rPr lang="pt-BR" altLang="ko-KR" dirty="0"/>
              <a:t>&gt;&gt;&gt; a = [1, 2, 3]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[</a:t>
            </a:r>
            <a:r>
              <a:rPr lang="pt-BR" altLang="ko-KR" dirty="0"/>
              <a:t>1, 2, 3] </a:t>
            </a:r>
          </a:p>
          <a:p>
            <a:pPr lvl="3"/>
            <a:r>
              <a:rPr lang="pt-BR" altLang="ko-KR" dirty="0"/>
              <a:t>&gt;&gt;&gt; a[0] </a:t>
            </a:r>
          </a:p>
          <a:p>
            <a:pPr lvl="3"/>
            <a:r>
              <a:rPr lang="pt-BR" altLang="ko-KR" dirty="0" smtClean="0"/>
              <a:t>  1 </a:t>
            </a:r>
          </a:p>
          <a:p>
            <a:pPr lvl="3"/>
            <a:r>
              <a:rPr lang="pt-BR" altLang="ko-KR" dirty="0"/>
              <a:t>&gt;&gt;&gt; a[0] + a[2] </a:t>
            </a:r>
          </a:p>
          <a:p>
            <a:pPr lvl="3"/>
            <a:r>
              <a:rPr lang="pt-BR" altLang="ko-KR" dirty="0" smtClean="0"/>
              <a:t>  4 </a:t>
            </a:r>
          </a:p>
          <a:p>
            <a:pPr lvl="3"/>
            <a:r>
              <a:rPr lang="pt-BR" altLang="ko-KR" dirty="0"/>
              <a:t>&gt;&gt;&gt; a[-1]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3 </a:t>
            </a:r>
            <a:endParaRPr lang="pt-BR" altLang="ko-KR" dirty="0"/>
          </a:p>
          <a:p>
            <a:pPr lvl="3"/>
            <a:endParaRPr lang="pt-BR" altLang="ko-KR" dirty="0"/>
          </a:p>
          <a:p>
            <a:pPr lvl="3"/>
            <a:endParaRPr lang="pt-BR" altLang="ko-KR" dirty="0"/>
          </a:p>
          <a:p>
            <a:pPr lvl="3"/>
            <a:endParaRPr lang="en-US" altLang="ko-KR" dirty="0"/>
          </a:p>
          <a:p>
            <a:pPr lvl="2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5924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리스트</a:t>
            </a:r>
            <a:r>
              <a:rPr kumimoji="1" lang="en-US" altLang="ko-KR" dirty="0"/>
              <a:t>(List)</a:t>
            </a:r>
          </a:p>
          <a:p>
            <a:pPr lvl="1"/>
            <a:r>
              <a:rPr kumimoji="1" lang="ko-KR" altLang="en-US" dirty="0"/>
              <a:t>리스트의 인덱싱</a:t>
            </a:r>
            <a:r>
              <a:rPr kumimoji="1" lang="en-US" altLang="ko-KR" dirty="0"/>
              <a:t>(Indexing)</a:t>
            </a:r>
          </a:p>
          <a:p>
            <a:pPr lvl="3"/>
            <a:r>
              <a:rPr lang="tr-TR" altLang="ko-KR" dirty="0"/>
              <a:t>&gt;&gt;&gt; a = [1, 2, 3, [’a’, ’b’, ’c’]] </a:t>
            </a:r>
          </a:p>
          <a:p>
            <a:pPr lvl="3"/>
            <a:r>
              <a:rPr lang="pt-BR" altLang="ko-KR" dirty="0"/>
              <a:t>&gt;&gt;&gt; a[0] </a:t>
            </a:r>
          </a:p>
          <a:p>
            <a:pPr lvl="3"/>
            <a:r>
              <a:rPr kumimoji="1" lang="en-US" altLang="ko-KR" dirty="0" smtClean="0"/>
              <a:t>  1</a:t>
            </a:r>
          </a:p>
          <a:p>
            <a:pPr lvl="3"/>
            <a:r>
              <a:rPr lang="pt-BR" altLang="ko-KR" dirty="0"/>
              <a:t>&gt;&gt;&gt; a[-1] </a:t>
            </a:r>
          </a:p>
          <a:p>
            <a:pPr lvl="3"/>
            <a:r>
              <a:rPr lang="tr-TR" altLang="ko-KR" dirty="0" smtClean="0"/>
              <a:t>  [</a:t>
            </a:r>
            <a:r>
              <a:rPr lang="tr-TR" altLang="ko-KR" dirty="0"/>
              <a:t>’a’, ’b’, ’c’] </a:t>
            </a:r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a[-1][0]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’a</a:t>
            </a:r>
            <a:r>
              <a:rPr lang="pt-BR" altLang="ko-KR" dirty="0"/>
              <a:t>’ </a:t>
            </a: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867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리스트</a:t>
            </a:r>
            <a:r>
              <a:rPr kumimoji="1" lang="en-US" altLang="ko-KR" dirty="0"/>
              <a:t>(List)</a:t>
            </a:r>
          </a:p>
          <a:p>
            <a:pPr lvl="1"/>
            <a:r>
              <a:rPr kumimoji="1" lang="ko-KR" altLang="en-US" dirty="0"/>
              <a:t>리스트의 인덱싱</a:t>
            </a:r>
            <a:r>
              <a:rPr kumimoji="1" lang="en-US" altLang="ko-KR" dirty="0"/>
              <a:t>(Indexing)</a:t>
            </a:r>
          </a:p>
          <a:p>
            <a:pPr lvl="3"/>
            <a:r>
              <a:rPr lang="tr-TR" altLang="ko-KR" dirty="0"/>
              <a:t>&gt;&gt;&gt; a = [1, 2, [’a’, ’b’, [’Life’, ’is’]]] </a:t>
            </a:r>
            <a:endParaRPr lang="tr-T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a[2][2][0] </a:t>
            </a:r>
          </a:p>
          <a:p>
            <a:pPr lvl="3"/>
            <a:r>
              <a:rPr lang="pt-BR" altLang="ko-KR" dirty="0" smtClean="0"/>
              <a:t>  ’Life</a:t>
            </a:r>
            <a:r>
              <a:rPr lang="pt-BR" altLang="ko-KR" dirty="0"/>
              <a:t>’ </a:t>
            </a:r>
          </a:p>
          <a:p>
            <a:pPr lvl="3"/>
            <a:endParaRPr lang="tr-TR" altLang="ko-KR" dirty="0"/>
          </a:p>
        </p:txBody>
      </p:sp>
    </p:spTree>
    <p:extLst>
      <p:ext uri="{BB962C8B-B14F-4D97-AF65-F5344CB8AC3E}">
        <p14:creationId xmlns:p14="http://schemas.microsoft.com/office/powerpoint/2010/main" val="1854528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리스트</a:t>
            </a:r>
            <a:r>
              <a:rPr kumimoji="1" lang="en-US" altLang="ko-KR" dirty="0"/>
              <a:t>(List)</a:t>
            </a:r>
          </a:p>
          <a:p>
            <a:pPr lvl="1"/>
            <a:r>
              <a:rPr kumimoji="1" lang="ko-KR" altLang="en-US" dirty="0"/>
              <a:t>리스트의 </a:t>
            </a:r>
            <a:r>
              <a:rPr kumimoji="1" lang="ko-KR" altLang="en-US" dirty="0" smtClean="0"/>
              <a:t>슬라이싱</a:t>
            </a:r>
            <a:endParaRPr kumimoji="1" lang="en-US" altLang="ko-KR" dirty="0" smtClean="0"/>
          </a:p>
          <a:p>
            <a:pPr lvl="3"/>
            <a:r>
              <a:rPr lang="pt-BR" altLang="ko-KR" dirty="0"/>
              <a:t>&gt;&gt;&gt; a = [1, 2, 3, 4, 5]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a[0:2]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1, 2] </a:t>
            </a:r>
          </a:p>
          <a:p>
            <a:pPr lvl="3"/>
            <a:r>
              <a:rPr lang="en-US" altLang="ko-KR" dirty="0"/>
              <a:t>&gt;&gt;&gt; a = "12345" </a:t>
            </a:r>
          </a:p>
          <a:p>
            <a:pPr lvl="3"/>
            <a:r>
              <a:rPr lang="pt-BR" altLang="ko-KR" dirty="0"/>
              <a:t>&gt;&gt;&gt; a[0:2] </a:t>
            </a:r>
          </a:p>
          <a:p>
            <a:pPr lvl="3"/>
            <a:r>
              <a:rPr lang="ko-KR" altLang="en-US" dirty="0" smtClean="0"/>
              <a:t>  </a:t>
            </a:r>
            <a:r>
              <a:rPr lang="it-IT" altLang="ko-KR" dirty="0"/>
              <a:t>’12’ </a:t>
            </a:r>
          </a:p>
          <a:p>
            <a:pPr lvl="3"/>
            <a:r>
              <a:rPr lang="pt-BR" altLang="ko-KR" dirty="0"/>
              <a:t>&gt;&gt;&gt; a = [1, 2, 3, 4, 5]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b</a:t>
            </a:r>
            <a:r>
              <a:rPr lang="pt-BR" altLang="ko-KR" dirty="0"/>
              <a:t> = a[:2]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c</a:t>
            </a:r>
            <a:r>
              <a:rPr lang="pt-BR" altLang="ko-KR" dirty="0"/>
              <a:t> = a[2:]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b</a:t>
            </a:r>
            <a:r>
              <a:rPr lang="pt-BR" altLang="ko-KR" dirty="0"/>
              <a:t>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1, 2]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c</a:t>
            </a:r>
            <a:r>
              <a:rPr lang="pt-BR" altLang="ko-KR" dirty="0"/>
              <a:t>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3, 4, 5] </a:t>
            </a:r>
          </a:p>
          <a:p>
            <a:pPr lvl="3"/>
            <a:endParaRPr lang="pt-BR" altLang="ko-KR" dirty="0"/>
          </a:p>
          <a:p>
            <a:pPr lvl="3"/>
            <a:endParaRPr lang="tr-TR" altLang="ko-KR" dirty="0"/>
          </a:p>
        </p:txBody>
      </p:sp>
    </p:spTree>
    <p:extLst>
      <p:ext uri="{BB962C8B-B14F-4D97-AF65-F5344CB8AC3E}">
        <p14:creationId xmlns:p14="http://schemas.microsoft.com/office/powerpoint/2010/main" val="244574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중첩된 리스트에서 슬라이싱</a:t>
            </a:r>
            <a:endParaRPr kumimoji="1" lang="en-US" altLang="ko-KR" dirty="0" smtClean="0"/>
          </a:p>
          <a:p>
            <a:pPr lvl="3"/>
            <a:r>
              <a:rPr lang="pt-BR" altLang="ko-KR" dirty="0"/>
              <a:t>&gt;&gt;&gt; a = [1, 2, 3, [’a’, ’</a:t>
            </a:r>
            <a:r>
              <a:rPr lang="pt-BR" altLang="ko-KR" dirty="0" err="1"/>
              <a:t>b</a:t>
            </a:r>
            <a:r>
              <a:rPr lang="pt-BR" altLang="ko-KR" dirty="0"/>
              <a:t>’, ’</a:t>
            </a:r>
            <a:r>
              <a:rPr lang="pt-BR" altLang="ko-KR" dirty="0" err="1"/>
              <a:t>c</a:t>
            </a:r>
            <a:r>
              <a:rPr lang="pt-BR" altLang="ko-KR" dirty="0"/>
              <a:t>’], 4, 5]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a[2:5]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3, [’a’, ’</a:t>
            </a:r>
            <a:r>
              <a:rPr lang="pt-BR" altLang="ko-KR" dirty="0" err="1"/>
              <a:t>b</a:t>
            </a:r>
            <a:r>
              <a:rPr lang="pt-BR" altLang="ko-KR" dirty="0"/>
              <a:t>’, ’</a:t>
            </a:r>
            <a:r>
              <a:rPr lang="pt-BR" altLang="ko-KR" dirty="0" err="1"/>
              <a:t>c</a:t>
            </a:r>
            <a:r>
              <a:rPr lang="pt-BR" altLang="ko-KR" dirty="0"/>
              <a:t>’], 4]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a[3][:2]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’a’, ’</a:t>
            </a:r>
            <a:r>
              <a:rPr lang="pt-BR" altLang="ko-KR" dirty="0" err="1"/>
              <a:t>b</a:t>
            </a:r>
            <a:r>
              <a:rPr lang="pt-BR" altLang="ko-KR" dirty="0" smtClean="0"/>
              <a:t>’]</a:t>
            </a:r>
            <a:endParaRPr lang="pt-BR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339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리스트 연산자</a:t>
            </a:r>
            <a:r>
              <a:rPr kumimoji="1" lang="en-US" altLang="ko-KR" dirty="0" smtClean="0"/>
              <a:t>(List Operator)</a:t>
            </a:r>
          </a:p>
          <a:p>
            <a:pPr lvl="2"/>
            <a:r>
              <a:rPr kumimoji="1" lang="ko-KR" altLang="en-US" dirty="0" smtClean="0"/>
              <a:t>리스트 더하기</a:t>
            </a:r>
            <a:endParaRPr kumimoji="1" lang="en-US" altLang="ko-KR" dirty="0" smtClean="0"/>
          </a:p>
          <a:p>
            <a:pPr lvl="3"/>
            <a:r>
              <a:rPr lang="pt-BR" altLang="ko-KR" dirty="0"/>
              <a:t>&gt;&gt;&gt; a = [1, 2, 3] </a:t>
            </a:r>
          </a:p>
          <a:p>
            <a:pPr lvl="3"/>
            <a:r>
              <a:rPr lang="en-US" altLang="ko-KR" dirty="0"/>
              <a:t>&gt;&gt;&gt; b = [4, 5, 6]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 + b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[</a:t>
            </a:r>
            <a:r>
              <a:rPr lang="en-US" altLang="ko-KR" dirty="0"/>
              <a:t>1, 2, 3, 4, 5, 6] </a:t>
            </a:r>
          </a:p>
          <a:p>
            <a:pPr lvl="2"/>
            <a:r>
              <a:rPr kumimoji="1" lang="ko-KR" altLang="en-US" dirty="0" smtClean="0"/>
              <a:t>리스트 반복하기</a:t>
            </a:r>
            <a:endParaRPr kumimoji="1" lang="en-US" altLang="ko-KR" dirty="0" smtClean="0"/>
          </a:p>
          <a:p>
            <a:pPr lvl="3"/>
            <a:r>
              <a:rPr lang="pt-BR" altLang="ko-KR" dirty="0"/>
              <a:t>&gt;&gt;&gt; a = [1, 2, 3]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 * 3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1, 2, 3, 1, 2, 3, 1, 2, 3] </a:t>
            </a: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710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en-US" altLang="ko-KR" dirty="0" smtClean="0"/>
              <a:t>Types (***)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en-US" altLang="ko-KR" dirty="0" smtClean="0"/>
              <a:t>Question?</a:t>
            </a:r>
          </a:p>
          <a:p>
            <a:pPr lvl="3"/>
            <a:r>
              <a:rPr kumimoji="1" lang="en-US" altLang="ko-KR" dirty="0" smtClean="0"/>
              <a:t>&gt;&gt;&gt;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a = [1, 2, 3]</a:t>
            </a:r>
          </a:p>
          <a:p>
            <a:pPr lvl="3"/>
            <a:r>
              <a:rPr kumimoji="1" lang="en-US" altLang="ko-KR" dirty="0" smtClean="0"/>
              <a:t>&gt;&gt;&gt; a[2] + “hi”</a:t>
            </a:r>
          </a:p>
        </p:txBody>
      </p:sp>
    </p:spTree>
    <p:extLst>
      <p:ext uri="{BB962C8B-B14F-4D97-AF65-F5344CB8AC3E}">
        <p14:creationId xmlns:p14="http://schemas.microsoft.com/office/powerpoint/2010/main" val="1990339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리스트의 수정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변경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삭제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리스트에서 하나의 값 수정</a:t>
            </a:r>
            <a:endParaRPr kumimoji="1" lang="en-US" altLang="ko-KR" dirty="0" smtClean="0"/>
          </a:p>
          <a:p>
            <a:pPr lvl="3"/>
            <a:r>
              <a:rPr lang="pt-BR" altLang="ko-KR" dirty="0"/>
              <a:t>&gt;&gt;&gt; a = [1, 2, 3]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a[2] = 4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1, 2, 4] </a:t>
            </a:r>
          </a:p>
          <a:p>
            <a:pPr lvl="2"/>
            <a:r>
              <a:rPr kumimoji="1" lang="ko-KR" altLang="en-US" dirty="0" smtClean="0"/>
              <a:t>리스트에서 연속된 범위의 값 수정</a:t>
            </a:r>
            <a:endParaRPr kumimoji="1" lang="en-US" altLang="ko-KR" dirty="0" smtClean="0"/>
          </a:p>
          <a:p>
            <a:pPr lvl="3"/>
            <a:r>
              <a:rPr lang="pt-BR" altLang="ko-KR" dirty="0"/>
              <a:t>&gt;&gt;&gt; a[1:2]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2]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a[1:2] = [’a’, ’</a:t>
            </a:r>
            <a:r>
              <a:rPr lang="pt-BR" altLang="ko-KR" dirty="0" err="1"/>
              <a:t>b</a:t>
            </a:r>
            <a:r>
              <a:rPr lang="pt-BR" altLang="ko-KR" dirty="0"/>
              <a:t>’, ’</a:t>
            </a:r>
            <a:r>
              <a:rPr lang="pt-BR" altLang="ko-KR" dirty="0" err="1"/>
              <a:t>c</a:t>
            </a:r>
            <a:r>
              <a:rPr lang="pt-BR" altLang="ko-KR" dirty="0"/>
              <a:t>’] </a:t>
            </a:r>
            <a:r>
              <a:rPr lang="pt-BR" altLang="ko-KR" dirty="0" smtClean="0"/>
              <a:t>  # a[1] = [‘a’,’</a:t>
            </a:r>
            <a:r>
              <a:rPr lang="pt-BR" altLang="ko-KR" dirty="0" err="1" smtClean="0"/>
              <a:t>b</a:t>
            </a:r>
            <a:r>
              <a:rPr lang="pt-BR" altLang="ko-KR" dirty="0" smtClean="0"/>
              <a:t>’,’</a:t>
            </a:r>
            <a:r>
              <a:rPr lang="pt-BR" altLang="ko-KR" dirty="0" err="1" smtClean="0"/>
              <a:t>c</a:t>
            </a:r>
            <a:r>
              <a:rPr lang="pt-BR" altLang="ko-KR" dirty="0" smtClean="0"/>
              <a:t>’]</a:t>
            </a:r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1, ’a’, ’</a:t>
            </a:r>
            <a:r>
              <a:rPr lang="pt-BR" altLang="ko-KR" dirty="0" err="1"/>
              <a:t>b</a:t>
            </a:r>
            <a:r>
              <a:rPr lang="pt-BR" altLang="ko-KR" dirty="0"/>
              <a:t>’, ’</a:t>
            </a:r>
            <a:r>
              <a:rPr lang="pt-BR" altLang="ko-KR" dirty="0" err="1"/>
              <a:t>c</a:t>
            </a:r>
            <a:r>
              <a:rPr lang="pt-BR" altLang="ko-KR" dirty="0"/>
              <a:t>’, 4] </a:t>
            </a:r>
            <a:r>
              <a:rPr lang="pt-BR" altLang="ko-KR" dirty="0" smtClean="0"/>
              <a:t>  # [1, [‘a’,’</a:t>
            </a:r>
            <a:r>
              <a:rPr lang="pt-BR" altLang="ko-KR" dirty="0" err="1" smtClean="0"/>
              <a:t>b</a:t>
            </a:r>
            <a:r>
              <a:rPr lang="pt-BR" altLang="ko-KR" dirty="0" smtClean="0"/>
              <a:t>’,’</a:t>
            </a:r>
            <a:r>
              <a:rPr lang="pt-BR" altLang="ko-KR" dirty="0" err="1" smtClean="0"/>
              <a:t>c</a:t>
            </a:r>
            <a:r>
              <a:rPr lang="pt-BR" altLang="ko-KR" dirty="0" smtClean="0"/>
              <a:t>’],4]</a:t>
            </a:r>
            <a:endParaRPr lang="pt-BR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200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/>
              <a:t>리스트의 수정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변경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삭제</a:t>
            </a:r>
            <a:endParaRPr kumimoji="1" lang="en-US" altLang="ko-KR" dirty="0"/>
          </a:p>
          <a:p>
            <a:pPr lvl="2"/>
            <a:r>
              <a:rPr kumimoji="1" lang="en-US" altLang="ko-KR" dirty="0" smtClean="0"/>
              <a:t>[]</a:t>
            </a:r>
            <a:r>
              <a:rPr kumimoji="1" lang="ko-KR" altLang="en-US" dirty="0" smtClean="0"/>
              <a:t> 사용해 리스트 요소 삭제하기</a:t>
            </a:r>
            <a:endParaRPr kumimoji="1" lang="en-US" altLang="ko-KR" dirty="0" smtClean="0"/>
          </a:p>
          <a:p>
            <a:pPr lvl="3"/>
            <a:r>
              <a:rPr kumimoji="1" lang="en-US" altLang="ko-KR" dirty="0" smtClean="0"/>
              <a:t>&gt;&gt;&gt; a = </a:t>
            </a:r>
            <a:r>
              <a:rPr lang="tr-TR" altLang="ko-KR" dirty="0"/>
              <a:t>[1, ‘a’, ‘b’, ‘c’, 4] </a:t>
            </a:r>
            <a:endParaRPr kumimoji="1" lang="en-US" altLang="ko-KR" dirty="0" smtClean="0"/>
          </a:p>
          <a:p>
            <a:pPr lvl="3"/>
            <a:r>
              <a:rPr lang="pt-BR" altLang="ko-KR" dirty="0"/>
              <a:t>&gt;&gt;&gt; a[1:3] = [ 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1, ’</a:t>
            </a:r>
            <a:r>
              <a:rPr lang="pt-BR" altLang="ko-KR" dirty="0" err="1"/>
              <a:t>c</a:t>
            </a:r>
            <a:r>
              <a:rPr lang="pt-BR" altLang="ko-KR" dirty="0"/>
              <a:t>’, 4] </a:t>
            </a:r>
            <a:endParaRPr lang="pt-BR" altLang="ko-KR" dirty="0" smtClean="0"/>
          </a:p>
          <a:p>
            <a:pPr lvl="2"/>
            <a:r>
              <a:rPr lang="pt-BR" altLang="ko-KR" dirty="0" smtClean="0"/>
              <a:t>Del </a:t>
            </a:r>
            <a:r>
              <a:rPr lang="ko-KR" altLang="en-US" dirty="0" smtClean="0"/>
              <a:t>함수 사용해 리스트 요소 삭제하기</a:t>
            </a:r>
            <a:endParaRPr lang="en-US" altLang="ko-KR" dirty="0" smtClean="0"/>
          </a:p>
          <a:p>
            <a:pPr lvl="3"/>
            <a:r>
              <a:rPr lang="pt-BR" altLang="ko-KR" dirty="0"/>
              <a:t>&gt;&gt;&gt; a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1, ’</a:t>
            </a:r>
            <a:r>
              <a:rPr lang="pt-BR" altLang="ko-KR" dirty="0" err="1"/>
              <a:t>c</a:t>
            </a:r>
            <a:r>
              <a:rPr lang="pt-BR" altLang="ko-KR" dirty="0"/>
              <a:t>’, 4]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del</a:t>
            </a:r>
            <a:r>
              <a:rPr lang="pt-BR" altLang="ko-KR" dirty="0"/>
              <a:t> a[1]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[</a:t>
            </a:r>
            <a:r>
              <a:rPr lang="pt-BR" altLang="ko-KR" dirty="0"/>
              <a:t>1, 4] </a:t>
            </a:r>
          </a:p>
          <a:p>
            <a:pPr lvl="3"/>
            <a:endParaRPr lang="pt-BR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5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504" y="2780928"/>
            <a:ext cx="8229600" cy="1143000"/>
          </a:xfrm>
        </p:spPr>
        <p:txBody>
          <a:bodyPr/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Development Environment</a:t>
            </a:r>
            <a:br>
              <a:rPr lang="en-US" altLang="ko-KR" sz="4800" b="1" dirty="0" smtClean="0">
                <a:solidFill>
                  <a:srgbClr val="FF0000"/>
                </a:solidFill>
              </a:rPr>
            </a:br>
            <a:r>
              <a:rPr lang="en-US" altLang="ko-KR" sz="4800" b="1" dirty="0" smtClean="0">
                <a:solidFill>
                  <a:srgbClr val="FF0000"/>
                </a:solidFill>
              </a:rPr>
              <a:t>for Python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리스트 관련 함수들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리스트에 요소 추가</a:t>
            </a:r>
            <a:r>
              <a:rPr kumimoji="1" lang="en-US" altLang="ko-KR" dirty="0" smtClean="0"/>
              <a:t>(append)</a:t>
            </a:r>
          </a:p>
          <a:p>
            <a:pPr lvl="3"/>
            <a:r>
              <a:rPr lang="pt-BR" altLang="ko-KR" dirty="0"/>
              <a:t>&gt;&gt;&gt; a = [1, 2, 3]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a.append</a:t>
            </a:r>
            <a:r>
              <a:rPr lang="pt-BR" altLang="ko-KR" dirty="0"/>
              <a:t>(4)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[</a:t>
            </a:r>
            <a:r>
              <a:rPr lang="pt-BR" altLang="ko-KR" dirty="0"/>
              <a:t>1, 2, 3, 4] </a:t>
            </a:r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a.append</a:t>
            </a:r>
            <a:r>
              <a:rPr lang="en-US" altLang="ko-KR" dirty="0"/>
              <a:t>([5,6])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 </a:t>
            </a:r>
            <a:endParaRPr lang="en-US" altLang="ko-KR" dirty="0" smtClean="0"/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[</a:t>
            </a:r>
            <a:r>
              <a:rPr lang="en-US" altLang="ko-KR" dirty="0"/>
              <a:t>1, 2, 3, 4, [5, 6]] </a:t>
            </a:r>
          </a:p>
          <a:p>
            <a:pPr lvl="3"/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33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리스트 관련 함수들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리스트 정렬</a:t>
            </a:r>
            <a:r>
              <a:rPr kumimoji="1" lang="en-US" altLang="ko-KR" dirty="0" smtClean="0"/>
              <a:t>(Sort)</a:t>
            </a:r>
          </a:p>
          <a:p>
            <a:pPr lvl="3"/>
            <a:r>
              <a:rPr lang="pt-BR" altLang="ko-KR" dirty="0"/>
              <a:t>&gt;&gt;&gt; a = [1, 4, 3, 2]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a.sort</a:t>
            </a:r>
            <a:r>
              <a:rPr lang="pt-BR" altLang="ko-KR" dirty="0"/>
              <a:t>()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[</a:t>
            </a:r>
            <a:r>
              <a:rPr lang="pt-BR" altLang="ko-KR" dirty="0"/>
              <a:t>1, 2, 3, 4] </a:t>
            </a:r>
          </a:p>
          <a:p>
            <a:pPr lvl="3"/>
            <a:r>
              <a:rPr lang="tr-TR" altLang="ko-KR" dirty="0"/>
              <a:t>&gt;&gt;&gt; a = [’a’, ’c’, ’b’] </a:t>
            </a:r>
            <a:endParaRPr lang="tr-TR" altLang="ko-KR" dirty="0" smtClean="0"/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 err="1"/>
              <a:t>a.sort</a:t>
            </a:r>
            <a:r>
              <a:rPr lang="tr-TR" altLang="ko-KR" dirty="0"/>
              <a:t>() </a:t>
            </a:r>
            <a:endParaRPr lang="tr-TR" altLang="ko-KR" dirty="0" smtClean="0"/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/>
              <a:t>a </a:t>
            </a:r>
            <a:endParaRPr lang="tr-TR" altLang="ko-KR" dirty="0" smtClean="0"/>
          </a:p>
          <a:p>
            <a:pPr lvl="3"/>
            <a:r>
              <a:rPr lang="tr-TR" altLang="ko-KR" dirty="0"/>
              <a:t> </a:t>
            </a:r>
            <a:r>
              <a:rPr lang="tr-TR" altLang="ko-KR" dirty="0" smtClean="0"/>
              <a:t> [</a:t>
            </a:r>
            <a:r>
              <a:rPr lang="tr-TR" altLang="ko-KR" dirty="0"/>
              <a:t>’a’, ’b’, ’c’] </a:t>
            </a:r>
          </a:p>
          <a:p>
            <a:pPr lvl="3"/>
            <a:endParaRPr lang="en-US" altLang="ko-KR" dirty="0"/>
          </a:p>
          <a:p>
            <a:pPr lvl="3"/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311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리스트 관련 함수들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리스트 뒤집기</a:t>
            </a:r>
            <a:r>
              <a:rPr kumimoji="1" lang="en-US" altLang="ko-KR" dirty="0" smtClean="0"/>
              <a:t>(Reverse)</a:t>
            </a:r>
          </a:p>
          <a:p>
            <a:pPr lvl="3"/>
            <a:r>
              <a:rPr lang="tr-TR" altLang="ko-KR" dirty="0"/>
              <a:t>&gt;&gt;&gt; a = [’a’, ’c’, ’b’] </a:t>
            </a:r>
            <a:endParaRPr lang="tr-TR" altLang="ko-KR" dirty="0" smtClean="0"/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 err="1"/>
              <a:t>a.reverse</a:t>
            </a:r>
            <a:r>
              <a:rPr lang="tr-TR" altLang="ko-KR" dirty="0"/>
              <a:t>() </a:t>
            </a:r>
            <a:endParaRPr lang="tr-TR" altLang="ko-KR" dirty="0" smtClean="0"/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/>
              <a:t>a </a:t>
            </a:r>
            <a:endParaRPr lang="tr-TR" altLang="ko-KR" dirty="0" smtClean="0"/>
          </a:p>
          <a:p>
            <a:pPr lvl="3"/>
            <a:r>
              <a:rPr lang="tr-TR" altLang="ko-KR" dirty="0"/>
              <a:t> </a:t>
            </a:r>
            <a:r>
              <a:rPr lang="tr-TR" altLang="ko-KR" dirty="0" smtClean="0"/>
              <a:t> [</a:t>
            </a:r>
            <a:r>
              <a:rPr lang="tr-TR" altLang="ko-KR" dirty="0"/>
              <a:t>’b’, ’c’, ’a’] </a:t>
            </a:r>
          </a:p>
          <a:p>
            <a:pPr lvl="2"/>
            <a:r>
              <a:rPr lang="ko-KR" altLang="en-US" dirty="0" smtClean="0"/>
              <a:t>위치 반환</a:t>
            </a:r>
            <a:r>
              <a:rPr lang="en-US" altLang="ko-KR" dirty="0" smtClean="0"/>
              <a:t>(index)</a:t>
            </a:r>
          </a:p>
          <a:p>
            <a:pPr lvl="3"/>
            <a:r>
              <a:rPr lang="is-IS" altLang="ko-KR" dirty="0"/>
              <a:t>&gt;&gt;&gt; a = [1,2,3] </a:t>
            </a:r>
            <a:endParaRPr lang="is-IS" altLang="ko-KR" dirty="0" smtClean="0"/>
          </a:p>
          <a:p>
            <a:pPr lvl="3"/>
            <a:r>
              <a:rPr lang="is-IS" altLang="ko-KR" dirty="0" smtClean="0"/>
              <a:t>&gt;&gt;&gt; </a:t>
            </a:r>
            <a:r>
              <a:rPr lang="is-IS" altLang="ko-KR" dirty="0"/>
              <a:t>a.index(3) </a:t>
            </a:r>
            <a:endParaRPr lang="is-IS" altLang="ko-KR" dirty="0" smtClean="0"/>
          </a:p>
          <a:p>
            <a:pPr lvl="3"/>
            <a:r>
              <a:rPr lang="is-IS" altLang="ko-KR" dirty="0"/>
              <a:t> </a:t>
            </a:r>
            <a:r>
              <a:rPr lang="is-IS" altLang="ko-KR" dirty="0" smtClean="0"/>
              <a:t> 2 </a:t>
            </a:r>
          </a:p>
          <a:p>
            <a:pPr lvl="3"/>
            <a:r>
              <a:rPr lang="is-IS" altLang="ko-KR" dirty="0" smtClean="0"/>
              <a:t>&gt;&gt;&gt; </a:t>
            </a:r>
            <a:r>
              <a:rPr lang="is-IS" altLang="ko-KR" dirty="0"/>
              <a:t>a.index(1) </a:t>
            </a:r>
            <a:endParaRPr lang="is-IS" altLang="ko-KR" dirty="0" smtClean="0"/>
          </a:p>
          <a:p>
            <a:pPr lvl="3"/>
            <a:r>
              <a:rPr lang="is-IS" altLang="ko-KR" dirty="0"/>
              <a:t> </a:t>
            </a:r>
            <a:r>
              <a:rPr lang="is-IS" altLang="ko-KR" dirty="0" smtClean="0"/>
              <a:t> 0 </a:t>
            </a:r>
            <a:endParaRPr lang="is-IS" altLang="ko-KR" dirty="0"/>
          </a:p>
          <a:p>
            <a:pPr lvl="3"/>
            <a:endParaRPr lang="tr-TR" altLang="ko-KR" dirty="0"/>
          </a:p>
          <a:p>
            <a:pPr lvl="3"/>
            <a:endParaRPr lang="en-US" altLang="ko-KR" dirty="0"/>
          </a:p>
          <a:p>
            <a:pPr lvl="3"/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730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리스트 관련 함수들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리스트에 요소 삽입</a:t>
            </a:r>
            <a:r>
              <a:rPr kumimoji="1" lang="en-US" altLang="ko-KR" dirty="0" smtClean="0"/>
              <a:t>(insert)</a:t>
            </a:r>
          </a:p>
          <a:p>
            <a:pPr lvl="3"/>
            <a:r>
              <a:rPr kumimoji="1" lang="en-US" altLang="ko-KR" dirty="0"/>
              <a:t>i</a:t>
            </a:r>
            <a:r>
              <a:rPr kumimoji="1" lang="en-US" altLang="ko-KR" dirty="0" smtClean="0"/>
              <a:t>nsert(</a:t>
            </a:r>
            <a:r>
              <a:rPr kumimoji="1" lang="en-US" altLang="ko-KR" dirty="0" err="1" smtClean="0"/>
              <a:t>a,b</a:t>
            </a:r>
            <a:r>
              <a:rPr kumimoji="1" lang="en-US" altLang="ko-KR" dirty="0" smtClean="0"/>
              <a:t>) a</a:t>
            </a:r>
            <a:r>
              <a:rPr kumimoji="1" lang="ko-KR" altLang="en-US" dirty="0" smtClean="0"/>
              <a:t>번째 위치에 </a:t>
            </a:r>
            <a:r>
              <a:rPr kumimoji="1" lang="en-US" altLang="ko-KR" dirty="0" smtClean="0"/>
              <a:t>b</a:t>
            </a:r>
            <a:r>
              <a:rPr kumimoji="1" lang="ko-KR" altLang="en-US" dirty="0" smtClean="0"/>
              <a:t>를 삽입</a:t>
            </a:r>
            <a:endParaRPr kumimoji="1" lang="en-US" altLang="ko-KR" dirty="0" smtClean="0"/>
          </a:p>
          <a:p>
            <a:pPr lvl="3"/>
            <a:r>
              <a:rPr lang="pt-BR" altLang="ko-KR" dirty="0"/>
              <a:t>&gt;&gt;&gt; a = [1, 2, 3]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a.insert</a:t>
            </a:r>
            <a:r>
              <a:rPr lang="pt-BR" altLang="ko-KR" dirty="0"/>
              <a:t>(0, 4)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[</a:t>
            </a:r>
            <a:r>
              <a:rPr lang="pt-BR" altLang="ko-KR" dirty="0"/>
              <a:t>4, 1, 2, 3] </a:t>
            </a:r>
          </a:p>
          <a:p>
            <a:pPr lvl="3"/>
            <a:r>
              <a:rPr lang="pt-BR" altLang="ko-KR" dirty="0"/>
              <a:t>&gt;&gt;&gt; </a:t>
            </a:r>
            <a:r>
              <a:rPr lang="pt-BR" altLang="ko-KR" dirty="0" err="1"/>
              <a:t>a.insert</a:t>
            </a:r>
            <a:r>
              <a:rPr lang="pt-BR" altLang="ko-KR" dirty="0"/>
              <a:t>(3, 5) </a:t>
            </a:r>
          </a:p>
          <a:p>
            <a:pPr lvl="3"/>
            <a:r>
              <a:rPr lang="pt-BR" altLang="ko-KR" dirty="0" smtClean="0"/>
              <a:t>  [</a:t>
            </a:r>
            <a:r>
              <a:rPr lang="pt-BR" altLang="ko-KR" dirty="0"/>
              <a:t>4, 1, 2, 5, 3] </a:t>
            </a:r>
          </a:p>
          <a:p>
            <a:pPr lvl="3"/>
            <a:endParaRPr lang="is-IS" altLang="ko-KR" dirty="0" smtClean="0"/>
          </a:p>
          <a:p>
            <a:pPr lvl="3"/>
            <a:endParaRPr lang="tr-TR" altLang="ko-KR" dirty="0"/>
          </a:p>
          <a:p>
            <a:pPr lvl="3"/>
            <a:endParaRPr lang="en-US" altLang="ko-KR" dirty="0"/>
          </a:p>
          <a:p>
            <a:pPr lvl="3"/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92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리스트 관련 함수들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리스트에 요소 제거</a:t>
            </a:r>
            <a:r>
              <a:rPr kumimoji="1" lang="en-US" altLang="ko-KR" dirty="0" smtClean="0"/>
              <a:t>(remove)</a:t>
            </a:r>
          </a:p>
          <a:p>
            <a:pPr lvl="3"/>
            <a:r>
              <a:rPr lang="pt-BR" altLang="ko-KR" dirty="0"/>
              <a:t>&gt;&gt;&gt; a = [1, 2, 3, 1, 2, 3]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a.remove</a:t>
            </a:r>
            <a:r>
              <a:rPr lang="pt-BR" altLang="ko-KR" dirty="0"/>
              <a:t>(3)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[</a:t>
            </a:r>
            <a:r>
              <a:rPr lang="pt-BR" altLang="ko-KR" dirty="0"/>
              <a:t>1, 2, 1, 2, 3] </a:t>
            </a:r>
          </a:p>
          <a:p>
            <a:pPr lvl="3"/>
            <a:r>
              <a:rPr lang="pt-BR" altLang="ko-KR" dirty="0"/>
              <a:t>&gt;&gt;&gt; </a:t>
            </a:r>
            <a:r>
              <a:rPr lang="pt-BR" altLang="ko-KR" dirty="0" err="1"/>
              <a:t>a.remove</a:t>
            </a:r>
            <a:r>
              <a:rPr lang="pt-BR" altLang="ko-KR" dirty="0"/>
              <a:t>(3) </a:t>
            </a:r>
          </a:p>
          <a:p>
            <a:pPr lvl="3"/>
            <a:r>
              <a:rPr lang="pt-BR" altLang="ko-KR" dirty="0" smtClean="0"/>
              <a:t>  [</a:t>
            </a:r>
            <a:r>
              <a:rPr lang="pt-BR" altLang="ko-KR" dirty="0"/>
              <a:t>1, 2, 1, 2] </a:t>
            </a:r>
          </a:p>
          <a:p>
            <a:pPr lvl="3"/>
            <a:endParaRPr lang="is-IS" altLang="ko-KR" dirty="0" smtClean="0"/>
          </a:p>
          <a:p>
            <a:pPr lvl="3"/>
            <a:endParaRPr lang="tr-TR" altLang="ko-KR" dirty="0"/>
          </a:p>
          <a:p>
            <a:pPr lvl="3"/>
            <a:endParaRPr lang="en-US" altLang="ko-KR" dirty="0"/>
          </a:p>
          <a:p>
            <a:pPr lvl="3"/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268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리스트 관련 함수들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리스트에 요소 끄집어내기</a:t>
            </a:r>
            <a:r>
              <a:rPr kumimoji="1" lang="en-US" altLang="ko-KR" dirty="0" smtClean="0"/>
              <a:t>(pop)</a:t>
            </a:r>
          </a:p>
          <a:p>
            <a:pPr lvl="3"/>
            <a:r>
              <a:rPr lang="pt-BR" altLang="ko-KR" dirty="0"/>
              <a:t>&gt;&gt;&gt; a = [1,2,3]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a.pop</a:t>
            </a:r>
            <a:r>
              <a:rPr lang="pt-BR" altLang="ko-KR" dirty="0"/>
              <a:t>()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3 </a:t>
            </a:r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[</a:t>
            </a:r>
            <a:r>
              <a:rPr lang="pt-BR" altLang="ko-KR" dirty="0"/>
              <a:t>1, 2] </a:t>
            </a:r>
          </a:p>
          <a:p>
            <a:pPr lvl="3"/>
            <a:r>
              <a:rPr lang="pt-BR" altLang="ko-KR" dirty="0"/>
              <a:t>&gt;&gt;&gt; a = [1,2,3]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a.pop</a:t>
            </a:r>
            <a:r>
              <a:rPr lang="pt-BR" altLang="ko-KR" dirty="0"/>
              <a:t>(</a:t>
            </a:r>
            <a:r>
              <a:rPr lang="pt-BR" altLang="ko-KR" dirty="0">
                <a:solidFill>
                  <a:srgbClr val="FF0000"/>
                </a:solidFill>
              </a:rPr>
              <a:t>1</a:t>
            </a:r>
            <a:r>
              <a:rPr lang="pt-BR" altLang="ko-KR" dirty="0"/>
              <a:t>)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2 </a:t>
            </a:r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[</a:t>
            </a:r>
            <a:r>
              <a:rPr lang="pt-BR" altLang="ko-KR" dirty="0"/>
              <a:t>1, 3] </a:t>
            </a:r>
          </a:p>
          <a:p>
            <a:pPr lvl="3"/>
            <a:endParaRPr lang="pt-BR" altLang="ko-KR" dirty="0"/>
          </a:p>
          <a:p>
            <a:pPr lvl="3"/>
            <a:endParaRPr lang="is-IS" altLang="ko-KR" dirty="0" smtClean="0"/>
          </a:p>
          <a:p>
            <a:pPr lvl="3"/>
            <a:endParaRPr lang="tr-TR" altLang="ko-KR" dirty="0"/>
          </a:p>
          <a:p>
            <a:pPr lvl="3"/>
            <a:endParaRPr lang="en-US" altLang="ko-KR" dirty="0"/>
          </a:p>
          <a:p>
            <a:pPr lvl="3"/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974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리스트</a:t>
            </a:r>
            <a:r>
              <a:rPr kumimoji="1" lang="en-US" altLang="ko-KR" dirty="0" smtClean="0"/>
              <a:t>(List)</a:t>
            </a:r>
          </a:p>
          <a:p>
            <a:pPr lvl="1"/>
            <a:r>
              <a:rPr kumimoji="1" lang="ko-KR" altLang="en-US" dirty="0" smtClean="0"/>
              <a:t>리스트 관련 함수들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리스트에 포함된 요소  </a:t>
            </a:r>
            <a:r>
              <a:rPr kumimoji="1" lang="en-US" altLang="ko-KR" dirty="0" smtClean="0"/>
              <a:t>x</a:t>
            </a:r>
            <a:r>
              <a:rPr kumimoji="1" lang="ko-KR" altLang="en-US" dirty="0" smtClean="0"/>
              <a:t>의 개수 세기</a:t>
            </a:r>
            <a:r>
              <a:rPr kumimoji="1" lang="en-US" altLang="ko-KR" dirty="0" smtClean="0"/>
              <a:t>(count)</a:t>
            </a:r>
          </a:p>
          <a:p>
            <a:pPr lvl="3"/>
            <a:r>
              <a:rPr lang="en-US" altLang="ko-KR" dirty="0"/>
              <a:t>&gt;&gt;&gt; a = [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,2,3,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]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 err="1"/>
              <a:t>a.count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2 </a:t>
            </a:r>
            <a:endParaRPr lang="en-US" altLang="ko-KR" dirty="0"/>
          </a:p>
          <a:p>
            <a:pPr lvl="2"/>
            <a:r>
              <a:rPr lang="ko-KR" altLang="en-US" dirty="0" smtClean="0"/>
              <a:t>리스트 확장</a:t>
            </a:r>
            <a:r>
              <a:rPr lang="en-US" altLang="ko-KR" dirty="0" smtClean="0"/>
              <a:t>(Extend)</a:t>
            </a:r>
          </a:p>
          <a:p>
            <a:pPr lvl="3"/>
            <a:r>
              <a:rPr lang="en-US" altLang="ko-KR" dirty="0"/>
              <a:t>&gt;&gt;&gt; a = [1,2,3]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 err="1"/>
              <a:t>a.extend</a:t>
            </a:r>
            <a:r>
              <a:rPr lang="en-US" altLang="ko-KR" dirty="0"/>
              <a:t>([4,5])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 </a:t>
            </a:r>
            <a:endParaRPr lang="en-US" altLang="ko-KR" dirty="0" smtClean="0"/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[</a:t>
            </a:r>
            <a:r>
              <a:rPr lang="en-US" altLang="ko-KR" dirty="0"/>
              <a:t>1, 2, 3, 4, 5]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b = [6, 7]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 err="1"/>
              <a:t>a.extend</a:t>
            </a:r>
            <a:r>
              <a:rPr lang="en-US" altLang="ko-KR" dirty="0"/>
              <a:t>(b)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 </a:t>
            </a:r>
            <a:endParaRPr lang="en-US" altLang="ko-KR" dirty="0" smtClean="0"/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[</a:t>
            </a:r>
            <a:r>
              <a:rPr lang="en-US" altLang="ko-KR" dirty="0"/>
              <a:t>1, 2, 3, 4, 5, 6, 7] </a:t>
            </a:r>
          </a:p>
          <a:p>
            <a:pPr lvl="3"/>
            <a:endParaRPr lang="pt-BR" altLang="ko-KR" dirty="0"/>
          </a:p>
          <a:p>
            <a:pPr lvl="3"/>
            <a:endParaRPr lang="pt-BR" altLang="ko-KR" dirty="0"/>
          </a:p>
          <a:p>
            <a:pPr lvl="3"/>
            <a:endParaRPr lang="is-IS" altLang="ko-KR" dirty="0" smtClean="0"/>
          </a:p>
          <a:p>
            <a:pPr lvl="3"/>
            <a:endParaRPr lang="tr-TR" altLang="ko-KR" dirty="0"/>
          </a:p>
          <a:p>
            <a:pPr lvl="3"/>
            <a:endParaRPr lang="en-US" altLang="ko-KR" dirty="0"/>
          </a:p>
          <a:p>
            <a:pPr lvl="3"/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038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튜플</a:t>
            </a:r>
            <a:r>
              <a:rPr kumimoji="1" lang="en-US" altLang="ko-KR" dirty="0" smtClean="0"/>
              <a:t>(Tuple)</a:t>
            </a:r>
          </a:p>
          <a:p>
            <a:pPr lvl="1"/>
            <a:r>
              <a:rPr kumimoji="1" lang="ko-KR" altLang="en-US" dirty="0" smtClean="0"/>
              <a:t>리스트는 </a:t>
            </a:r>
            <a:r>
              <a:rPr kumimoji="1" lang="en-US" altLang="ko-KR" dirty="0" smtClean="0"/>
              <a:t>[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],</a:t>
            </a:r>
            <a:r>
              <a:rPr kumimoji="1" lang="ko-KR" altLang="en-US" dirty="0" smtClean="0"/>
              <a:t> 튜플은 </a:t>
            </a:r>
            <a:r>
              <a:rPr kumimoji="1" lang="en-US" altLang="ko-KR" dirty="0" smtClean="0"/>
              <a:t>( )</a:t>
            </a:r>
          </a:p>
          <a:p>
            <a:pPr lvl="1"/>
            <a:r>
              <a:rPr kumimoji="1" lang="ko-KR" altLang="en-US" dirty="0" smtClean="0"/>
              <a:t>리스트는 그 값의 생성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삭제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수정이 가능하지만 튜플은 바꿀 수 없음</a:t>
            </a:r>
            <a:r>
              <a:rPr kumimoji="1" lang="en-US" altLang="ko-KR" dirty="0" smtClean="0"/>
              <a:t>(Constant)</a:t>
            </a:r>
          </a:p>
          <a:p>
            <a:pPr lvl="3"/>
            <a:r>
              <a:rPr lang="it-IT" altLang="ko-KR" dirty="0"/>
              <a:t>&gt;&gt;&gt; t1 = () </a:t>
            </a:r>
            <a:endParaRPr lang="it-IT" altLang="ko-KR" dirty="0" smtClean="0"/>
          </a:p>
          <a:p>
            <a:pPr lvl="3"/>
            <a:r>
              <a:rPr lang="it-IT" altLang="ko-KR" dirty="0" smtClean="0"/>
              <a:t>&gt;&gt;&gt; </a:t>
            </a:r>
            <a:r>
              <a:rPr lang="it-IT" altLang="ko-KR" dirty="0"/>
              <a:t>t2 = (1,) </a:t>
            </a:r>
            <a:endParaRPr lang="it-IT" altLang="ko-KR" dirty="0" smtClean="0"/>
          </a:p>
          <a:p>
            <a:pPr lvl="3"/>
            <a:r>
              <a:rPr lang="it-IT" altLang="ko-KR" dirty="0" smtClean="0"/>
              <a:t>&gt;&gt;&gt; </a:t>
            </a:r>
            <a:r>
              <a:rPr lang="it-IT" altLang="ko-KR" dirty="0"/>
              <a:t>t3 = (1, 2, 3) </a:t>
            </a:r>
            <a:endParaRPr lang="it-IT" altLang="ko-KR" dirty="0" smtClean="0"/>
          </a:p>
          <a:p>
            <a:pPr lvl="3"/>
            <a:r>
              <a:rPr lang="it-IT" altLang="ko-KR" dirty="0" smtClean="0"/>
              <a:t>&gt;&gt;&gt; </a:t>
            </a:r>
            <a:r>
              <a:rPr lang="it-IT" altLang="ko-KR" dirty="0"/>
              <a:t>t4 = 1, 2, 3 </a:t>
            </a:r>
            <a:endParaRPr lang="it-IT" altLang="ko-KR" dirty="0" smtClean="0"/>
          </a:p>
          <a:p>
            <a:pPr lvl="3"/>
            <a:r>
              <a:rPr lang="it-IT" altLang="ko-KR" dirty="0" smtClean="0"/>
              <a:t>&gt;&gt;&gt; </a:t>
            </a:r>
            <a:r>
              <a:rPr lang="it-IT" altLang="ko-KR" dirty="0"/>
              <a:t>t5 = (’a’, ’b’, (’ab’, ’cd’)) </a:t>
            </a:r>
          </a:p>
          <a:p>
            <a:pPr lvl="1"/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92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 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튜플</a:t>
            </a:r>
            <a:r>
              <a:rPr kumimoji="1" lang="en-US" altLang="ko-KR" dirty="0" smtClean="0"/>
              <a:t>(Tuple)</a:t>
            </a:r>
          </a:p>
          <a:p>
            <a:pPr lvl="1"/>
            <a:r>
              <a:rPr kumimoji="1" lang="ko-KR" altLang="en-US" dirty="0" smtClean="0"/>
              <a:t>튜플의 인덱싱과 슬라이싱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더하기</a:t>
            </a:r>
            <a:r>
              <a:rPr kumimoji="1" lang="en-US" altLang="ko-KR" dirty="0" smtClean="0"/>
              <a:t>(+)</a:t>
            </a:r>
            <a:r>
              <a:rPr kumimoji="1" lang="ko-KR" altLang="en-US" dirty="0" smtClean="0"/>
              <a:t>와 곱하기</a:t>
            </a:r>
            <a:r>
              <a:rPr kumimoji="1" lang="en-US" altLang="ko-KR" dirty="0" smtClean="0"/>
              <a:t>(*)</a:t>
            </a:r>
          </a:p>
          <a:p>
            <a:pPr lvl="2"/>
            <a:r>
              <a:rPr kumimoji="1" lang="ko-KR" altLang="en-US" dirty="0" smtClean="0"/>
              <a:t>인덱싱</a:t>
            </a:r>
            <a:r>
              <a:rPr kumimoji="1" lang="en-US" altLang="ko-KR" dirty="0" smtClean="0"/>
              <a:t>(Indexing)</a:t>
            </a:r>
          </a:p>
          <a:p>
            <a:pPr lvl="3"/>
            <a:r>
              <a:rPr lang="en-US" altLang="ko-KR" dirty="0"/>
              <a:t>&gt;&gt;&gt; t1 = (1, 2, ’a’, ’b’) </a:t>
            </a:r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t1[0] </a:t>
            </a:r>
            <a:endParaRPr lang="en-US" altLang="ko-KR" dirty="0" smtClean="0"/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1 </a:t>
            </a:r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t1[3] </a:t>
            </a:r>
            <a:endParaRPr lang="en-US" altLang="ko-KR" dirty="0" smtClean="0"/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’b</a:t>
            </a:r>
            <a:r>
              <a:rPr lang="en-US" altLang="ko-KR" dirty="0"/>
              <a:t>’ </a:t>
            </a:r>
            <a:endParaRPr lang="en-US" altLang="ko-KR" dirty="0" smtClean="0"/>
          </a:p>
          <a:p>
            <a:pPr marL="1257300" lvl="2"/>
            <a:r>
              <a:rPr lang="ko-KR" altLang="en-US" dirty="0" smtClean="0"/>
              <a:t>슬라이싱</a:t>
            </a:r>
            <a:r>
              <a:rPr lang="en-US" altLang="ko-KR" dirty="0" smtClean="0"/>
              <a:t>(Slicing)</a:t>
            </a:r>
          </a:p>
          <a:p>
            <a:pPr marL="1657350" lvl="3"/>
            <a:r>
              <a:rPr lang="en-US" altLang="ko-KR" dirty="0"/>
              <a:t>&gt;&gt;&gt; t1 = (1, 2, ’a’, ’b’) </a:t>
            </a:r>
            <a:endParaRPr lang="en-US" altLang="ko-KR" dirty="0" smtClean="0"/>
          </a:p>
          <a:p>
            <a:pPr marL="1657350" lvl="3"/>
            <a:r>
              <a:rPr lang="en-US" altLang="ko-KR" dirty="0" smtClean="0"/>
              <a:t>&gt;&gt;&gt; </a:t>
            </a:r>
            <a:r>
              <a:rPr lang="en-US" altLang="ko-KR" dirty="0"/>
              <a:t>t1[1:] </a:t>
            </a:r>
            <a:endParaRPr lang="en-US" altLang="ko-KR" dirty="0" smtClean="0"/>
          </a:p>
          <a:p>
            <a:pPr marL="1657350" lvl="3"/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en-US" altLang="ko-KR" dirty="0"/>
              <a:t>2, ’a’, ’b’) </a:t>
            </a:r>
          </a:p>
          <a:p>
            <a:pPr marL="1657350" lvl="3"/>
            <a:endParaRPr lang="en-US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3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 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튜플</a:t>
            </a:r>
            <a:r>
              <a:rPr kumimoji="1" lang="en-US" altLang="ko-KR" dirty="0" smtClean="0"/>
              <a:t>(Tuple)</a:t>
            </a:r>
          </a:p>
          <a:p>
            <a:pPr lvl="1"/>
            <a:r>
              <a:rPr kumimoji="1" lang="ko-KR" altLang="en-US" dirty="0" smtClean="0"/>
              <a:t>튜플의 인덱싱과 슬라이싱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더하기</a:t>
            </a:r>
            <a:r>
              <a:rPr kumimoji="1" lang="en-US" altLang="ko-KR" dirty="0" smtClean="0"/>
              <a:t>(+)</a:t>
            </a:r>
            <a:r>
              <a:rPr kumimoji="1" lang="ko-KR" altLang="en-US" dirty="0" smtClean="0"/>
              <a:t>와 곱하기</a:t>
            </a:r>
            <a:r>
              <a:rPr kumimoji="1" lang="en-US" altLang="ko-KR" dirty="0" smtClean="0"/>
              <a:t>(*)</a:t>
            </a:r>
          </a:p>
          <a:p>
            <a:pPr lvl="2"/>
            <a:r>
              <a:rPr kumimoji="1" lang="ko-KR" altLang="en-US" dirty="0" smtClean="0"/>
              <a:t>튜플 더하기</a:t>
            </a:r>
            <a:endParaRPr kumimoji="1" lang="en-US" altLang="ko-KR" dirty="0" smtClean="0"/>
          </a:p>
          <a:p>
            <a:pPr lvl="3"/>
            <a:r>
              <a:rPr lang="it-IT" altLang="ko-KR" dirty="0"/>
              <a:t>&gt;&gt;&gt; t1 = (1, 2, ’a’, ’b</a:t>
            </a:r>
            <a:r>
              <a:rPr lang="it-IT" altLang="ko-KR" dirty="0" smtClean="0"/>
              <a:t>’)</a:t>
            </a:r>
          </a:p>
          <a:p>
            <a:pPr lvl="3"/>
            <a:r>
              <a:rPr lang="it-IT" altLang="ko-KR" dirty="0" smtClean="0"/>
              <a:t>&gt;&gt;&gt; </a:t>
            </a:r>
            <a:r>
              <a:rPr lang="it-IT" altLang="ko-KR" dirty="0"/>
              <a:t>t2 = (3, 4) </a:t>
            </a:r>
            <a:endParaRPr lang="it-IT" altLang="ko-KR" dirty="0" smtClean="0"/>
          </a:p>
          <a:p>
            <a:pPr lvl="3"/>
            <a:r>
              <a:rPr lang="it-IT" altLang="ko-KR" dirty="0" smtClean="0"/>
              <a:t>&gt;&gt;&gt; </a:t>
            </a:r>
            <a:r>
              <a:rPr lang="it-IT" altLang="ko-KR" dirty="0"/>
              <a:t>t1 + t2 </a:t>
            </a:r>
            <a:endParaRPr lang="it-IT" altLang="ko-KR" dirty="0" smtClean="0"/>
          </a:p>
          <a:p>
            <a:pPr lvl="3"/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it-IT" altLang="ko-KR" dirty="0" smtClean="0"/>
              <a:t>(1</a:t>
            </a:r>
            <a:r>
              <a:rPr lang="it-IT" altLang="ko-KR" dirty="0"/>
              <a:t>, 2, ’a’, ’b’, 3, 4</a:t>
            </a:r>
            <a:r>
              <a:rPr lang="it-IT" altLang="ko-KR" dirty="0" smtClean="0"/>
              <a:t>)</a:t>
            </a:r>
          </a:p>
          <a:p>
            <a:pPr lvl="2"/>
            <a:r>
              <a:rPr lang="ko-KR" altLang="en-US" dirty="0" smtClean="0"/>
              <a:t>튜플 곱하기</a:t>
            </a:r>
            <a:endParaRPr lang="en-US" altLang="ko-KR" dirty="0" smtClean="0"/>
          </a:p>
          <a:p>
            <a:pPr lvl="3"/>
            <a:r>
              <a:rPr lang="it-IT" altLang="ko-KR" dirty="0"/>
              <a:t>&gt;&gt;&gt; t2 = (3, 4)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t2 * 3 </a:t>
            </a:r>
            <a:endParaRPr lang="en-US" altLang="ko-KR" dirty="0" smtClean="0"/>
          </a:p>
          <a:p>
            <a:pPr lvl="3"/>
            <a:r>
              <a:rPr lang="ko-KR" altLang="en-US" dirty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3, 4, 3, 4, 3, 4) </a:t>
            </a:r>
          </a:p>
          <a:p>
            <a:pPr lvl="3"/>
            <a:endParaRPr lang="it-IT" altLang="ko-KR" dirty="0"/>
          </a:p>
          <a:p>
            <a:pPr lvl="3"/>
            <a:endParaRPr lang="en-US" altLang="ko-KR" dirty="0"/>
          </a:p>
          <a:p>
            <a:pPr marL="1657350" lvl="3"/>
            <a:endParaRPr lang="en-US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70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Python?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</a:p>
          <a:p>
            <a:pPr lvl="1"/>
            <a:r>
              <a:rPr lang="en-US" altLang="ko-KR" dirty="0" smtClean="0"/>
              <a:t>Developed by Guido Van </a:t>
            </a:r>
            <a:r>
              <a:rPr lang="en-US" altLang="ko-KR" dirty="0" err="1" smtClean="0"/>
              <a:t>Rossum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Interpreter Language (&lt;-&gt; Compiler : C/C++/Java/C#)</a:t>
            </a:r>
          </a:p>
          <a:p>
            <a:pPr lvl="1"/>
            <a:r>
              <a:rPr lang="en-US" altLang="ko-KR" dirty="0" smtClean="0"/>
              <a:t>Companies to use Python</a:t>
            </a:r>
          </a:p>
          <a:p>
            <a:pPr lvl="2"/>
            <a:r>
              <a:rPr lang="en-US" altLang="ko-KR" dirty="0" smtClean="0"/>
              <a:t>Google, Dropbox, Walt Disney Feature Animation, NASA, Nokia, </a:t>
            </a:r>
            <a:r>
              <a:rPr lang="en-US" altLang="ko-KR" dirty="0" err="1" smtClean="0"/>
              <a:t>dSPACE</a:t>
            </a:r>
            <a:r>
              <a:rPr lang="en-US" altLang="ko-KR" dirty="0" smtClean="0"/>
              <a:t>, etc.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662" y="3391108"/>
            <a:ext cx="4034682" cy="31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7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딕셔너리</a:t>
            </a:r>
            <a:r>
              <a:rPr kumimoji="1" lang="en-US" altLang="ko-KR" dirty="0" smtClean="0"/>
              <a:t>(Dictionary)</a:t>
            </a:r>
          </a:p>
          <a:p>
            <a:pPr lvl="1"/>
            <a:r>
              <a:rPr kumimoji="1" lang="ko-KR" altLang="en-US" dirty="0" smtClean="0"/>
              <a:t>딕셔너리 기본형태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{Key1:Value1, Key2:Value2, Key3:Value3 </a:t>
            </a:r>
            <a:r>
              <a:rPr kumimoji="1" lang="is-IS" altLang="ko-KR" dirty="0" smtClean="0"/>
              <a:t>…}</a:t>
            </a:r>
          </a:p>
          <a:p>
            <a:pPr lvl="3"/>
            <a:r>
              <a:rPr kumimoji="1" lang="is-IS" altLang="ko-KR" dirty="0" smtClean="0"/>
              <a:t>Key : </a:t>
            </a:r>
            <a:r>
              <a:rPr kumimoji="1" lang="ko-KR" altLang="en-US" dirty="0" smtClean="0"/>
              <a:t>변하지 않는 값</a:t>
            </a:r>
            <a:endParaRPr kumimoji="1" lang="en-US" altLang="ko-KR" dirty="0" smtClean="0"/>
          </a:p>
          <a:p>
            <a:pPr lvl="3"/>
            <a:r>
              <a:rPr kumimoji="1" lang="en-US" altLang="ko-KR" dirty="0" smtClean="0"/>
              <a:t>Value : </a:t>
            </a:r>
            <a:r>
              <a:rPr kumimoji="1" lang="ko-KR" altLang="en-US" dirty="0" smtClean="0"/>
              <a:t>제한 없음</a:t>
            </a:r>
            <a:endParaRPr kumimoji="1" lang="en-US" altLang="ko-KR" dirty="0" smtClean="0"/>
          </a:p>
          <a:p>
            <a:pPr lvl="3"/>
            <a:r>
              <a:rPr lang="tr-TR" altLang="ko-KR" dirty="0"/>
              <a:t>&gt;&gt;&gt; </a:t>
            </a:r>
            <a:r>
              <a:rPr lang="tr-TR" altLang="ko-KR" dirty="0" err="1"/>
              <a:t>dic</a:t>
            </a:r>
            <a:r>
              <a:rPr lang="tr-TR" altLang="ko-KR" dirty="0"/>
              <a:t> = {’name</a:t>
            </a:r>
            <a:r>
              <a:rPr lang="tr-TR" altLang="ko-KR" dirty="0" smtClean="0"/>
              <a:t>’:’</a:t>
            </a:r>
            <a:r>
              <a:rPr lang="tr-TR" altLang="ko-KR" dirty="0" err="1" smtClean="0"/>
              <a:t>yoon</a:t>
            </a:r>
            <a:r>
              <a:rPr lang="tr-TR" altLang="ko-KR" dirty="0" smtClean="0"/>
              <a:t>’, </a:t>
            </a:r>
            <a:r>
              <a:rPr lang="tr-TR" altLang="ko-KR" dirty="0"/>
              <a:t>’phone</a:t>
            </a:r>
            <a:r>
              <a:rPr lang="tr-TR" altLang="ko-KR" dirty="0" smtClean="0"/>
              <a:t>’:’0101122234’, </a:t>
            </a:r>
            <a:r>
              <a:rPr lang="tr-TR" altLang="ko-KR" dirty="0"/>
              <a:t>’</a:t>
            </a:r>
            <a:r>
              <a:rPr lang="tr-TR" altLang="ko-KR" dirty="0" err="1"/>
              <a:t>birth</a:t>
            </a:r>
            <a:r>
              <a:rPr lang="tr-TR" altLang="ko-KR" dirty="0"/>
              <a:t>’: </a:t>
            </a:r>
            <a:r>
              <a:rPr lang="tr-TR" altLang="ko-KR" dirty="0" smtClean="0"/>
              <a:t>’0921’} </a:t>
            </a:r>
            <a:endParaRPr lang="tr-TR" altLang="ko-KR" dirty="0"/>
          </a:p>
          <a:p>
            <a:pPr lvl="3"/>
            <a:endParaRPr kumimoji="1" lang="en-US" altLang="ko-KR" dirty="0" smtClean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 smtClean="0"/>
          </a:p>
          <a:p>
            <a:pPr lvl="3"/>
            <a:endParaRPr kumimoji="1" lang="en-US" altLang="ko-KR" dirty="0"/>
          </a:p>
          <a:p>
            <a:pPr lvl="3"/>
            <a:endParaRPr kumimoji="1" lang="en-US" altLang="ko-KR" dirty="0" smtClean="0"/>
          </a:p>
          <a:p>
            <a:pPr lvl="3"/>
            <a:endParaRPr kumimoji="1" lang="en-US" altLang="ko-KR" dirty="0"/>
          </a:p>
          <a:p>
            <a:pPr lvl="3"/>
            <a:r>
              <a:rPr lang="fr-FR" altLang="ko-KR" dirty="0"/>
              <a:t>&gt;&gt;&gt; a = {1: ’hi’} </a:t>
            </a:r>
          </a:p>
          <a:p>
            <a:pPr lvl="3"/>
            <a:r>
              <a:rPr lang="en-US" altLang="ko-KR" dirty="0"/>
              <a:t>&gt;&gt;&gt; a = { ’a’: [1,2,3]} 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34530"/>
              </p:ext>
            </p:extLst>
          </p:nvPr>
        </p:nvGraphicFramePr>
        <p:xfrm>
          <a:off x="1907704" y="3645024"/>
          <a:ext cx="6096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yoon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0101122234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birth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0921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5137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딕셔너리</a:t>
            </a:r>
            <a:r>
              <a:rPr kumimoji="1" lang="en-US" altLang="ko-KR" dirty="0" smtClean="0"/>
              <a:t>(Dictionary)</a:t>
            </a:r>
          </a:p>
          <a:p>
            <a:pPr lvl="1"/>
            <a:r>
              <a:rPr kumimoji="1" lang="ko-KR" altLang="en-US" dirty="0" smtClean="0"/>
              <a:t>딕셔너리 쌍 추가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삭제하기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딕셔너리 쌍 추가하기</a:t>
            </a:r>
            <a:endParaRPr kumimoji="1" lang="en-US" altLang="ko-KR" dirty="0" smtClean="0"/>
          </a:p>
          <a:p>
            <a:pPr lvl="3"/>
            <a:r>
              <a:rPr lang="pt-BR" altLang="ko-KR" dirty="0"/>
              <a:t>&gt;&gt;&gt; a = {1: ’a’}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a[2] = ’</a:t>
            </a:r>
            <a:r>
              <a:rPr lang="pt-BR" altLang="ko-KR" dirty="0" err="1"/>
              <a:t>b</a:t>
            </a:r>
            <a:r>
              <a:rPr lang="pt-BR" altLang="ko-KR" dirty="0"/>
              <a:t>’ </a:t>
            </a:r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{</a:t>
            </a:r>
            <a:r>
              <a:rPr lang="pt-BR" altLang="ko-KR" dirty="0"/>
              <a:t>2: ’</a:t>
            </a:r>
            <a:r>
              <a:rPr lang="pt-BR" altLang="ko-KR" dirty="0" err="1"/>
              <a:t>b</a:t>
            </a:r>
            <a:r>
              <a:rPr lang="pt-BR" altLang="ko-KR" dirty="0"/>
              <a:t>’, 1: ’a’} </a:t>
            </a:r>
            <a:endParaRPr lang="pt-BR" altLang="ko-KR" dirty="0" smtClean="0"/>
          </a:p>
          <a:p>
            <a:pPr lvl="3"/>
            <a:r>
              <a:rPr lang="tr-TR" altLang="ko-KR" dirty="0"/>
              <a:t>&gt;&gt;&gt; a[’name’] = ’pey’ </a:t>
            </a:r>
            <a:endParaRPr lang="tr-T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tr-TR" altLang="ko-KR" dirty="0" smtClean="0"/>
              <a:t>{</a:t>
            </a:r>
            <a:r>
              <a:rPr lang="tr-TR" altLang="ko-KR" dirty="0"/>
              <a:t>’</a:t>
            </a:r>
            <a:r>
              <a:rPr lang="tr-TR" altLang="ko-KR" dirty="0" err="1"/>
              <a:t>name’:’pey</a:t>
            </a:r>
            <a:r>
              <a:rPr lang="tr-TR" altLang="ko-KR" dirty="0"/>
              <a:t>’, 2: ’b’, 1: ’a’} </a:t>
            </a:r>
            <a:endParaRPr lang="tr-TR" altLang="ko-KR" dirty="0" smtClean="0"/>
          </a:p>
          <a:p>
            <a:pPr lvl="3"/>
            <a:r>
              <a:rPr lang="pt-BR" altLang="ko-KR" dirty="0"/>
              <a:t>&gt;&gt;&gt; a[3] = [1,2,3] </a:t>
            </a:r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{</a:t>
            </a:r>
            <a:r>
              <a:rPr lang="pt-BR" altLang="ko-KR" dirty="0"/>
              <a:t>’</a:t>
            </a:r>
            <a:r>
              <a:rPr lang="pt-BR" altLang="ko-KR" dirty="0" err="1"/>
              <a:t>name</a:t>
            </a:r>
            <a:r>
              <a:rPr lang="pt-BR" altLang="ko-KR" dirty="0"/>
              <a:t>’: ’</a:t>
            </a:r>
            <a:r>
              <a:rPr lang="pt-BR" altLang="ko-KR" dirty="0" err="1"/>
              <a:t>pey</a:t>
            </a:r>
            <a:r>
              <a:rPr lang="pt-BR" altLang="ko-KR" dirty="0"/>
              <a:t>’, 3: [1, 2, 3], 2: ’</a:t>
            </a:r>
            <a:r>
              <a:rPr lang="pt-BR" altLang="ko-KR" dirty="0" err="1"/>
              <a:t>b</a:t>
            </a:r>
            <a:r>
              <a:rPr lang="pt-BR" altLang="ko-KR" dirty="0"/>
              <a:t>’, 1: ’a’} </a:t>
            </a:r>
          </a:p>
          <a:p>
            <a:pPr lvl="3"/>
            <a:endParaRPr lang="tr-TR" altLang="ko-KR" dirty="0"/>
          </a:p>
          <a:p>
            <a:pPr lvl="3"/>
            <a:endParaRPr lang="pt-BR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74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딕셔너리</a:t>
            </a:r>
            <a:r>
              <a:rPr kumimoji="1" lang="en-US" altLang="ko-KR" dirty="0" smtClean="0"/>
              <a:t>(Dictionary)</a:t>
            </a:r>
          </a:p>
          <a:p>
            <a:pPr lvl="1"/>
            <a:r>
              <a:rPr kumimoji="1" lang="ko-KR" altLang="en-US" dirty="0"/>
              <a:t>딕셔너리 쌍 추가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삭제하기</a:t>
            </a:r>
            <a:endParaRPr kumimoji="1" lang="en-US" altLang="ko-KR" dirty="0"/>
          </a:p>
          <a:p>
            <a:pPr lvl="2"/>
            <a:r>
              <a:rPr kumimoji="1" lang="ko-KR" altLang="en-US" dirty="0" smtClean="0"/>
              <a:t>딕셔너리 요소 삭제하기</a:t>
            </a:r>
            <a:endParaRPr kumimoji="1" lang="en-US" altLang="ko-KR" dirty="0" smtClean="0"/>
          </a:p>
          <a:p>
            <a:pPr lvl="3"/>
            <a:r>
              <a:rPr lang="pt-BR" altLang="ko-KR" dirty="0"/>
              <a:t>&gt;&gt;&gt; </a:t>
            </a:r>
            <a:r>
              <a:rPr lang="pt-BR" altLang="ko-KR" dirty="0" err="1"/>
              <a:t>del</a:t>
            </a:r>
            <a:r>
              <a:rPr lang="pt-BR" altLang="ko-KR" dirty="0"/>
              <a:t> a[1]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{</a:t>
            </a:r>
            <a:r>
              <a:rPr lang="pt-BR" altLang="ko-KR" dirty="0"/>
              <a:t>’</a:t>
            </a:r>
            <a:r>
              <a:rPr lang="pt-BR" altLang="ko-KR" dirty="0" err="1"/>
              <a:t>name</a:t>
            </a:r>
            <a:r>
              <a:rPr lang="pt-BR" altLang="ko-KR" dirty="0"/>
              <a:t>’: ’</a:t>
            </a:r>
            <a:r>
              <a:rPr lang="pt-BR" altLang="ko-KR" dirty="0" err="1"/>
              <a:t>pey</a:t>
            </a:r>
            <a:r>
              <a:rPr lang="pt-BR" altLang="ko-KR" dirty="0"/>
              <a:t>’, 3: [1, 2, 3], 2: ’</a:t>
            </a:r>
            <a:r>
              <a:rPr lang="pt-BR" altLang="ko-KR" dirty="0" err="1"/>
              <a:t>b</a:t>
            </a:r>
            <a:r>
              <a:rPr lang="pt-BR" altLang="ko-KR" dirty="0"/>
              <a:t>’} </a:t>
            </a: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249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딕셔너리</a:t>
            </a:r>
            <a:r>
              <a:rPr kumimoji="1" lang="en-US" altLang="ko-KR" dirty="0" smtClean="0"/>
              <a:t>(Dictionary)</a:t>
            </a:r>
          </a:p>
          <a:p>
            <a:pPr lvl="1"/>
            <a:r>
              <a:rPr kumimoji="1" lang="ko-KR" altLang="en-US" dirty="0" smtClean="0"/>
              <a:t>딕셔너리를 사용하는 방법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딕셔너리에서 </a:t>
            </a:r>
            <a:r>
              <a:rPr kumimoji="1" lang="en-US" altLang="ko-KR" dirty="0" smtClean="0"/>
              <a:t>Key </a:t>
            </a:r>
            <a:r>
              <a:rPr kumimoji="1" lang="ko-KR" altLang="en-US" dirty="0" smtClean="0"/>
              <a:t>사용해 </a:t>
            </a:r>
            <a:r>
              <a:rPr kumimoji="1" lang="en-US" altLang="ko-KR" dirty="0" smtClean="0"/>
              <a:t>Value</a:t>
            </a:r>
            <a:r>
              <a:rPr kumimoji="1" lang="ko-KR" altLang="en-US" dirty="0" smtClean="0"/>
              <a:t> 얻기</a:t>
            </a:r>
            <a:endParaRPr kumimoji="1" lang="en-US" altLang="ko-KR" dirty="0" smtClean="0"/>
          </a:p>
          <a:p>
            <a:pPr lvl="3"/>
            <a:r>
              <a:rPr lang="nl-NL" altLang="ko-KR" dirty="0"/>
              <a:t>&gt;&gt;&gt; </a:t>
            </a:r>
            <a:r>
              <a:rPr lang="nl-NL" altLang="ko-KR" dirty="0" err="1"/>
              <a:t>grade</a:t>
            </a:r>
            <a:r>
              <a:rPr lang="nl-NL" altLang="ko-KR" dirty="0"/>
              <a:t> = {’</a:t>
            </a:r>
            <a:r>
              <a:rPr lang="nl-NL" altLang="ko-KR" dirty="0" err="1"/>
              <a:t>pey</a:t>
            </a:r>
            <a:r>
              <a:rPr lang="nl-NL" altLang="ko-KR" dirty="0"/>
              <a:t>’: 10, ’</a:t>
            </a:r>
            <a:r>
              <a:rPr lang="nl-NL" altLang="ko-KR" dirty="0" err="1"/>
              <a:t>julliet</a:t>
            </a:r>
            <a:r>
              <a:rPr lang="nl-NL" altLang="ko-KR" dirty="0"/>
              <a:t>’: 99} </a:t>
            </a:r>
            <a:endParaRPr lang="nl-NL" altLang="ko-KR" dirty="0" smtClean="0"/>
          </a:p>
          <a:p>
            <a:pPr lvl="3"/>
            <a:r>
              <a:rPr lang="nl-NL" altLang="ko-KR" dirty="0" smtClean="0"/>
              <a:t>&gt;&gt;&gt; </a:t>
            </a:r>
            <a:r>
              <a:rPr lang="nl-NL" altLang="ko-KR" dirty="0" err="1"/>
              <a:t>grade</a:t>
            </a:r>
            <a:r>
              <a:rPr lang="nl-NL" altLang="ko-KR" dirty="0"/>
              <a:t>[’</a:t>
            </a:r>
            <a:r>
              <a:rPr lang="nl-NL" altLang="ko-KR" dirty="0" err="1"/>
              <a:t>pey</a:t>
            </a:r>
            <a:r>
              <a:rPr lang="nl-NL" altLang="ko-KR" dirty="0"/>
              <a:t>’] </a:t>
            </a:r>
            <a:endParaRPr lang="nl-NL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nl-NL" altLang="ko-KR" dirty="0" smtClean="0"/>
              <a:t>10 </a:t>
            </a:r>
          </a:p>
          <a:p>
            <a:pPr lvl="3"/>
            <a:r>
              <a:rPr lang="nl-NL" altLang="ko-KR" dirty="0" smtClean="0"/>
              <a:t>&gt;&gt;&gt; </a:t>
            </a:r>
            <a:r>
              <a:rPr lang="nl-NL" altLang="ko-KR" dirty="0" err="1"/>
              <a:t>grade</a:t>
            </a:r>
            <a:r>
              <a:rPr lang="nl-NL" altLang="ko-KR" dirty="0"/>
              <a:t>[’</a:t>
            </a:r>
            <a:r>
              <a:rPr lang="nl-NL" altLang="ko-KR" dirty="0" err="1"/>
              <a:t>julliet</a:t>
            </a:r>
            <a:r>
              <a:rPr lang="nl-NL" altLang="ko-KR" dirty="0"/>
              <a:t>’] </a:t>
            </a:r>
            <a:endParaRPr lang="nl-NL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nl-NL" altLang="ko-KR" dirty="0" smtClean="0"/>
              <a:t>99 </a:t>
            </a:r>
            <a:endParaRPr lang="nl-NL" altLang="ko-KR" dirty="0"/>
          </a:p>
          <a:p>
            <a:pPr lvl="3"/>
            <a:r>
              <a:rPr lang="pt-BR" altLang="ko-KR" dirty="0"/>
              <a:t>&gt;&gt;&gt; a = {1:’a’, 2:’b’}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a[1]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’a</a:t>
            </a:r>
            <a:r>
              <a:rPr lang="pt-BR" altLang="ko-KR" dirty="0"/>
              <a:t>’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a[2]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’</a:t>
            </a:r>
            <a:r>
              <a:rPr lang="pt-BR" altLang="ko-KR" dirty="0" err="1" smtClean="0"/>
              <a:t>b</a:t>
            </a:r>
            <a:r>
              <a:rPr lang="pt-BR" altLang="ko-KR" dirty="0"/>
              <a:t>’ </a:t>
            </a: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8267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딕셔너리</a:t>
            </a:r>
            <a:r>
              <a:rPr kumimoji="1" lang="en-US" altLang="ko-KR" dirty="0"/>
              <a:t>(Dictionary)</a:t>
            </a:r>
          </a:p>
          <a:p>
            <a:pPr lvl="1"/>
            <a:r>
              <a:rPr kumimoji="1" lang="ko-KR" altLang="en-US" dirty="0"/>
              <a:t>딕셔너리를 사용하는 방법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딕셔너리에서 </a:t>
            </a:r>
            <a:r>
              <a:rPr kumimoji="1" lang="en-US" altLang="ko-KR" dirty="0"/>
              <a:t>Key </a:t>
            </a:r>
            <a:r>
              <a:rPr kumimoji="1" lang="ko-KR" altLang="en-US" dirty="0"/>
              <a:t>사용해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얻기</a:t>
            </a:r>
            <a:endParaRPr kumimoji="1" lang="en-US" altLang="ko-KR" dirty="0" smtClean="0"/>
          </a:p>
          <a:p>
            <a:pPr lvl="3"/>
            <a:r>
              <a:rPr lang="tr-TR" altLang="ko-KR" dirty="0"/>
              <a:t>&gt;&gt;&gt; </a:t>
            </a:r>
            <a:r>
              <a:rPr lang="tr-TR" altLang="ko-KR" dirty="0" err="1"/>
              <a:t>dic</a:t>
            </a:r>
            <a:r>
              <a:rPr lang="tr-TR" altLang="ko-KR" dirty="0"/>
              <a:t> = {’</a:t>
            </a:r>
            <a:r>
              <a:rPr lang="tr-TR" altLang="ko-KR" dirty="0" err="1"/>
              <a:t>name’:’pey</a:t>
            </a:r>
            <a:r>
              <a:rPr lang="tr-TR" altLang="ko-KR" dirty="0"/>
              <a:t>’, ’phone’:’0119993323’, ’</a:t>
            </a:r>
            <a:r>
              <a:rPr lang="tr-TR" altLang="ko-KR" dirty="0" err="1"/>
              <a:t>birth</a:t>
            </a:r>
            <a:r>
              <a:rPr lang="tr-TR" altLang="ko-KR" dirty="0"/>
              <a:t>’: ’1118</a:t>
            </a:r>
            <a:r>
              <a:rPr lang="tr-TR" altLang="ko-KR" dirty="0" smtClean="0"/>
              <a:t>’}</a:t>
            </a:r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 err="1"/>
              <a:t>dic</a:t>
            </a:r>
            <a:r>
              <a:rPr lang="tr-TR" altLang="ko-KR" dirty="0"/>
              <a:t>[’name’] </a:t>
            </a:r>
            <a:endParaRPr lang="tr-T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tr-TR" altLang="ko-KR" dirty="0" smtClean="0"/>
              <a:t>’pey</a:t>
            </a:r>
            <a:r>
              <a:rPr lang="tr-TR" altLang="ko-KR" dirty="0"/>
              <a:t>’ </a:t>
            </a:r>
            <a:endParaRPr lang="tr-TR" altLang="ko-KR" dirty="0" smtClean="0"/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 err="1"/>
              <a:t>dic</a:t>
            </a:r>
            <a:r>
              <a:rPr lang="tr-TR" altLang="ko-KR" dirty="0"/>
              <a:t>[’</a:t>
            </a:r>
            <a:r>
              <a:rPr lang="tr-TR" altLang="ko-KR" dirty="0" err="1"/>
              <a:t>phone</a:t>
            </a:r>
            <a:r>
              <a:rPr lang="tr-TR" altLang="ko-KR" dirty="0"/>
              <a:t>’] </a:t>
            </a:r>
            <a:endParaRPr lang="tr-T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tr-TR" altLang="ko-KR" dirty="0" smtClean="0"/>
              <a:t>’0119993323</a:t>
            </a:r>
            <a:r>
              <a:rPr lang="tr-TR" altLang="ko-KR" dirty="0"/>
              <a:t>’ </a:t>
            </a:r>
            <a:endParaRPr lang="tr-TR" altLang="ko-KR" dirty="0" smtClean="0"/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 err="1"/>
              <a:t>dic</a:t>
            </a:r>
            <a:r>
              <a:rPr lang="tr-TR" altLang="ko-KR" dirty="0"/>
              <a:t>[’</a:t>
            </a:r>
            <a:r>
              <a:rPr lang="tr-TR" altLang="ko-KR" dirty="0" err="1"/>
              <a:t>birth</a:t>
            </a:r>
            <a:r>
              <a:rPr lang="tr-TR" altLang="ko-KR" dirty="0"/>
              <a:t>’] </a:t>
            </a:r>
            <a:endParaRPr lang="tr-T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tr-TR" altLang="ko-KR" dirty="0" smtClean="0"/>
              <a:t>’1118</a:t>
            </a:r>
            <a:r>
              <a:rPr lang="tr-TR" altLang="ko-KR" dirty="0"/>
              <a:t>’ </a:t>
            </a:r>
          </a:p>
          <a:p>
            <a:pPr lvl="3"/>
            <a:endParaRPr kumimoji="1" lang="en-US" altLang="ko-KR" dirty="0" smtClean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0893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딕셔너리</a:t>
            </a:r>
            <a:r>
              <a:rPr kumimoji="1" lang="en-US" altLang="ko-KR" dirty="0" smtClean="0"/>
              <a:t>(Dictionary)</a:t>
            </a:r>
          </a:p>
          <a:p>
            <a:pPr lvl="1"/>
            <a:r>
              <a:rPr kumimoji="1" lang="ko-KR" altLang="en-US" dirty="0" smtClean="0"/>
              <a:t>딕셔너리 관련 함수들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Key </a:t>
            </a:r>
            <a:r>
              <a:rPr kumimoji="1" lang="ko-KR" altLang="en-US" dirty="0" smtClean="0"/>
              <a:t>리스트 만들기</a:t>
            </a:r>
            <a:r>
              <a:rPr kumimoji="1" lang="en-US" altLang="ko-KR" dirty="0" smtClean="0"/>
              <a:t>(keys)</a:t>
            </a:r>
          </a:p>
          <a:p>
            <a:pPr lvl="3"/>
            <a:r>
              <a:rPr lang="tr-TR" altLang="ko-KR" dirty="0"/>
              <a:t>&gt;&gt;&gt; a = {’name’: ’pey’, ’</a:t>
            </a:r>
            <a:r>
              <a:rPr lang="tr-TR" altLang="ko-KR" dirty="0" err="1"/>
              <a:t>phone</a:t>
            </a:r>
            <a:r>
              <a:rPr lang="tr-TR" altLang="ko-KR" dirty="0"/>
              <a:t>’: ’0119993323’, ’</a:t>
            </a:r>
            <a:r>
              <a:rPr lang="tr-TR" altLang="ko-KR" dirty="0" err="1"/>
              <a:t>birth</a:t>
            </a:r>
            <a:r>
              <a:rPr lang="tr-TR" altLang="ko-KR" dirty="0"/>
              <a:t>’: ’1118</a:t>
            </a:r>
            <a:r>
              <a:rPr lang="tr-TR" altLang="ko-KR" dirty="0" smtClean="0"/>
              <a:t>’}</a:t>
            </a:r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 err="1"/>
              <a:t>a.keys</a:t>
            </a:r>
            <a:r>
              <a:rPr lang="tr-TR" altLang="ko-KR" dirty="0" smtClean="0"/>
              <a:t>()</a:t>
            </a:r>
          </a:p>
          <a:p>
            <a:pPr lvl="3"/>
            <a:r>
              <a:rPr lang="tr-TR" altLang="ko-KR" dirty="0" smtClean="0"/>
              <a:t>  </a:t>
            </a:r>
            <a:r>
              <a:rPr lang="tr-TR" altLang="ko-KR" dirty="0" err="1" smtClean="0"/>
              <a:t>dict_keys</a:t>
            </a:r>
            <a:r>
              <a:rPr lang="tr-TR" altLang="ko-KR" dirty="0"/>
              <a:t>([’name’, ’</a:t>
            </a:r>
            <a:r>
              <a:rPr lang="tr-TR" altLang="ko-KR" dirty="0" err="1"/>
              <a:t>phone</a:t>
            </a:r>
            <a:r>
              <a:rPr lang="tr-TR" altLang="ko-KR" dirty="0"/>
              <a:t>’, ’</a:t>
            </a:r>
            <a:r>
              <a:rPr lang="tr-TR" altLang="ko-KR" dirty="0" err="1"/>
              <a:t>birth</a:t>
            </a:r>
            <a:r>
              <a:rPr lang="tr-TR" altLang="ko-KR" dirty="0"/>
              <a:t>’]) </a:t>
            </a:r>
          </a:p>
          <a:p>
            <a:pPr lvl="2"/>
            <a:r>
              <a:rPr kumimoji="1" lang="en-US" altLang="ko-KR" dirty="0" smtClean="0"/>
              <a:t>Value </a:t>
            </a:r>
            <a:r>
              <a:rPr kumimoji="1" lang="ko-KR" altLang="en-US" dirty="0" smtClean="0"/>
              <a:t>리스트 만들기</a:t>
            </a:r>
            <a:r>
              <a:rPr kumimoji="1" lang="en-US" altLang="ko-KR" dirty="0" smtClean="0"/>
              <a:t>(values)</a:t>
            </a:r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a.values</a:t>
            </a:r>
            <a:r>
              <a:rPr lang="en-US" altLang="ko-KR" dirty="0"/>
              <a:t>() </a:t>
            </a:r>
          </a:p>
          <a:p>
            <a:pPr lvl="3"/>
            <a:r>
              <a:rPr lang="en-US" altLang="ko-KR" dirty="0" smtClean="0"/>
              <a:t>  </a:t>
            </a:r>
            <a:r>
              <a:rPr lang="en-US" altLang="ko-KR" dirty="0" err="1" smtClean="0"/>
              <a:t>dict_values</a:t>
            </a:r>
            <a:r>
              <a:rPr lang="en-US" altLang="ko-KR" dirty="0"/>
              <a:t>([’</a:t>
            </a:r>
            <a:r>
              <a:rPr lang="en-US" altLang="ko-KR" dirty="0" err="1"/>
              <a:t>pey</a:t>
            </a:r>
            <a:r>
              <a:rPr lang="en-US" altLang="ko-KR" dirty="0"/>
              <a:t>’, ’0119993323’, ’1118’]) </a:t>
            </a:r>
          </a:p>
          <a:p>
            <a:pPr lvl="2"/>
            <a:r>
              <a:rPr kumimoji="1" lang="en-US" altLang="ko-KR" dirty="0" smtClean="0"/>
              <a:t>Key, Value </a:t>
            </a:r>
            <a:r>
              <a:rPr kumimoji="1" lang="ko-KR" altLang="en-US" dirty="0" smtClean="0"/>
              <a:t>쌍 얻기</a:t>
            </a:r>
            <a:r>
              <a:rPr kumimoji="1" lang="en-US" altLang="ko-KR" dirty="0" smtClean="0"/>
              <a:t>(items)</a:t>
            </a:r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a.items</a:t>
            </a:r>
            <a:r>
              <a:rPr lang="en-US" altLang="ko-KR" dirty="0"/>
              <a:t>() </a:t>
            </a:r>
          </a:p>
          <a:p>
            <a:pPr lvl="3"/>
            <a:r>
              <a:rPr lang="en-US" altLang="ko-KR" dirty="0" smtClean="0"/>
              <a:t>  </a:t>
            </a:r>
            <a:r>
              <a:rPr lang="en-US" altLang="ko-KR" dirty="0" err="1" smtClean="0"/>
              <a:t>dict_items</a:t>
            </a:r>
            <a:r>
              <a:rPr lang="en-US" altLang="ko-KR" dirty="0"/>
              <a:t>([(’name’, ’</a:t>
            </a:r>
            <a:r>
              <a:rPr lang="en-US" altLang="ko-KR" dirty="0" err="1"/>
              <a:t>pey</a:t>
            </a:r>
            <a:r>
              <a:rPr lang="en-US" altLang="ko-KR" dirty="0"/>
              <a:t>’), (’phone’, ’0119993323’), (’birth’, ’1118’)]) </a:t>
            </a:r>
          </a:p>
          <a:p>
            <a:pPr lvl="3"/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198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딕셔너리</a:t>
            </a:r>
            <a:r>
              <a:rPr kumimoji="1" lang="en-US" altLang="ko-KR" dirty="0" smtClean="0"/>
              <a:t>(Dictionary)</a:t>
            </a:r>
          </a:p>
          <a:p>
            <a:pPr lvl="1"/>
            <a:r>
              <a:rPr kumimoji="1" lang="ko-KR" altLang="en-US" dirty="0" smtClean="0"/>
              <a:t>딕셔너리 관련 함수들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Key</a:t>
            </a:r>
            <a:r>
              <a:rPr kumimoji="1" lang="ko-KR" altLang="en-US" dirty="0" smtClean="0"/>
              <a:t>로 </a:t>
            </a:r>
            <a:r>
              <a:rPr kumimoji="1" lang="en-US" altLang="ko-KR" dirty="0" smtClean="0"/>
              <a:t>Value</a:t>
            </a:r>
            <a:r>
              <a:rPr kumimoji="1" lang="ko-KR" altLang="en-US" dirty="0" smtClean="0"/>
              <a:t>얻기</a:t>
            </a:r>
            <a:r>
              <a:rPr kumimoji="1" lang="en-US" altLang="ko-KR" dirty="0" smtClean="0"/>
              <a:t>(get)</a:t>
            </a:r>
          </a:p>
          <a:p>
            <a:pPr lvl="3"/>
            <a:r>
              <a:rPr lang="tr-TR" altLang="ko-KR" dirty="0"/>
              <a:t>&gt;&gt;&gt; a = {’</a:t>
            </a:r>
            <a:r>
              <a:rPr lang="tr-TR" altLang="ko-KR" dirty="0" err="1"/>
              <a:t>name’:’pey</a:t>
            </a:r>
            <a:r>
              <a:rPr lang="tr-TR" altLang="ko-KR" dirty="0"/>
              <a:t>’, ’phone’:’0119993323’, ’</a:t>
            </a:r>
            <a:r>
              <a:rPr lang="tr-TR" altLang="ko-KR" dirty="0" err="1"/>
              <a:t>birth</a:t>
            </a:r>
            <a:r>
              <a:rPr lang="tr-TR" altLang="ko-KR" dirty="0"/>
              <a:t>’: ’1118’} </a:t>
            </a:r>
            <a:endParaRPr lang="tr-TR" altLang="ko-KR" dirty="0" smtClean="0"/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 err="1"/>
              <a:t>a.get</a:t>
            </a:r>
            <a:r>
              <a:rPr lang="tr-TR" altLang="ko-KR" dirty="0"/>
              <a:t>(’name’) </a:t>
            </a:r>
            <a:endParaRPr lang="tr-TR" altLang="ko-KR" dirty="0" smtClean="0"/>
          </a:p>
          <a:p>
            <a:pPr lvl="3"/>
            <a:r>
              <a:rPr lang="tr-TR" altLang="ko-KR" dirty="0"/>
              <a:t> </a:t>
            </a:r>
            <a:r>
              <a:rPr lang="tr-TR" altLang="ko-KR" dirty="0" smtClean="0"/>
              <a:t> ’pey</a:t>
            </a:r>
            <a:r>
              <a:rPr lang="tr-TR" altLang="ko-KR" dirty="0"/>
              <a:t>’ </a:t>
            </a:r>
            <a:endParaRPr lang="tr-TR" altLang="ko-KR" dirty="0" smtClean="0"/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 err="1"/>
              <a:t>a.get</a:t>
            </a:r>
            <a:r>
              <a:rPr lang="tr-TR" altLang="ko-KR" dirty="0"/>
              <a:t>(’</a:t>
            </a:r>
            <a:r>
              <a:rPr lang="tr-TR" altLang="ko-KR" dirty="0" err="1"/>
              <a:t>phone</a:t>
            </a:r>
            <a:r>
              <a:rPr lang="tr-TR" altLang="ko-KR" dirty="0"/>
              <a:t>’) </a:t>
            </a:r>
            <a:endParaRPr lang="tr-TR" altLang="ko-KR" dirty="0" smtClean="0"/>
          </a:p>
          <a:p>
            <a:pPr lvl="3"/>
            <a:r>
              <a:rPr lang="tr-TR" altLang="ko-KR" dirty="0"/>
              <a:t> </a:t>
            </a:r>
            <a:r>
              <a:rPr lang="tr-TR" altLang="ko-KR" dirty="0" smtClean="0"/>
              <a:t> ’0119993323</a:t>
            </a:r>
            <a:r>
              <a:rPr lang="tr-TR" altLang="ko-KR" dirty="0"/>
              <a:t>’ </a:t>
            </a:r>
          </a:p>
          <a:p>
            <a:pPr lvl="2"/>
            <a:r>
              <a:rPr lang="ko-KR" altLang="en-US" dirty="0" smtClean="0"/>
              <a:t>해당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가 딕셔너리 안에 있는지 조사하기</a:t>
            </a:r>
            <a:r>
              <a:rPr lang="en-US" altLang="ko-KR" dirty="0" smtClean="0"/>
              <a:t>(in)</a:t>
            </a:r>
          </a:p>
          <a:p>
            <a:pPr lvl="3"/>
            <a:r>
              <a:rPr lang="tr-TR" altLang="ko-KR" dirty="0"/>
              <a:t>&gt;&gt;&gt; a = {’</a:t>
            </a:r>
            <a:r>
              <a:rPr lang="tr-TR" altLang="ko-KR" dirty="0" err="1"/>
              <a:t>name’:’pey</a:t>
            </a:r>
            <a:r>
              <a:rPr lang="tr-TR" altLang="ko-KR" dirty="0"/>
              <a:t>’, ’phone’:’0119993323’, ’</a:t>
            </a:r>
            <a:r>
              <a:rPr lang="tr-TR" altLang="ko-KR" dirty="0" err="1"/>
              <a:t>birth</a:t>
            </a:r>
            <a:r>
              <a:rPr lang="tr-TR" altLang="ko-KR" dirty="0"/>
              <a:t>’: ’1118’} </a:t>
            </a:r>
            <a:endParaRPr lang="tr-TR" altLang="ko-KR" dirty="0" smtClean="0"/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/>
              <a:t>’name’ in a </a:t>
            </a:r>
            <a:endParaRPr lang="tr-TR" altLang="ko-KR" dirty="0" smtClean="0"/>
          </a:p>
          <a:p>
            <a:pPr lvl="3"/>
            <a:r>
              <a:rPr lang="tr-TR" altLang="ko-KR" dirty="0"/>
              <a:t> </a:t>
            </a:r>
            <a:r>
              <a:rPr lang="tr-TR" altLang="ko-KR" dirty="0" smtClean="0"/>
              <a:t> True </a:t>
            </a:r>
          </a:p>
          <a:p>
            <a:pPr lvl="3"/>
            <a:r>
              <a:rPr lang="tr-TR" altLang="ko-KR" dirty="0" smtClean="0"/>
              <a:t>&gt;&gt;&gt; </a:t>
            </a:r>
            <a:r>
              <a:rPr lang="tr-TR" altLang="ko-KR" dirty="0"/>
              <a:t>’</a:t>
            </a:r>
            <a:r>
              <a:rPr lang="tr-TR" altLang="ko-KR" dirty="0" err="1"/>
              <a:t>email</a:t>
            </a:r>
            <a:r>
              <a:rPr lang="tr-TR" altLang="ko-KR" dirty="0"/>
              <a:t>’ in a </a:t>
            </a:r>
            <a:endParaRPr lang="tr-TR" altLang="ko-KR" dirty="0" smtClean="0"/>
          </a:p>
          <a:p>
            <a:pPr lvl="3"/>
            <a:r>
              <a:rPr lang="tr-TR" altLang="ko-KR" dirty="0"/>
              <a:t> </a:t>
            </a:r>
            <a:r>
              <a:rPr lang="tr-TR" altLang="ko-KR" dirty="0" smtClean="0"/>
              <a:t> </a:t>
            </a:r>
            <a:r>
              <a:rPr lang="tr-TR" altLang="ko-KR" dirty="0" err="1" smtClean="0"/>
              <a:t>False</a:t>
            </a:r>
            <a:r>
              <a:rPr lang="tr-TR" altLang="ko-KR" dirty="0" smtClean="0"/>
              <a:t> </a:t>
            </a:r>
            <a:endParaRPr lang="tr-TR" altLang="ko-KR" dirty="0"/>
          </a:p>
          <a:p>
            <a:pPr lvl="3"/>
            <a:endParaRPr lang="en-US" altLang="ko-KR" dirty="0"/>
          </a:p>
          <a:p>
            <a:pPr lvl="3"/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878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집합</a:t>
            </a:r>
            <a:r>
              <a:rPr kumimoji="1" lang="en-US" altLang="ko-KR" dirty="0" smtClean="0"/>
              <a:t>(Set)</a:t>
            </a:r>
          </a:p>
          <a:p>
            <a:pPr lvl="1"/>
            <a:r>
              <a:rPr kumimoji="1" lang="ko-KR" altLang="en-US" dirty="0" smtClean="0"/>
              <a:t>생성 방법 </a:t>
            </a:r>
            <a:r>
              <a:rPr kumimoji="1" lang="en-US" altLang="ko-KR" dirty="0" smtClean="0"/>
              <a:t>1</a:t>
            </a:r>
          </a:p>
          <a:p>
            <a:pPr lvl="3"/>
            <a:r>
              <a:rPr lang="pt-BR" altLang="ko-KR" dirty="0"/>
              <a:t>&gt;&gt;&gt; s1 = set([1,2,3])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s1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{</a:t>
            </a:r>
            <a:r>
              <a:rPr lang="pt-BR" altLang="ko-KR" dirty="0"/>
              <a:t>1, 2, 3} </a:t>
            </a:r>
          </a:p>
          <a:p>
            <a:pPr lvl="1"/>
            <a:r>
              <a:rPr kumimoji="1" lang="ko-KR" altLang="en-US" dirty="0" smtClean="0"/>
              <a:t>생성 방법 </a:t>
            </a:r>
            <a:r>
              <a:rPr kumimoji="1" lang="en-US" altLang="ko-KR" dirty="0" smtClean="0"/>
              <a:t>2</a:t>
            </a:r>
          </a:p>
          <a:p>
            <a:pPr lvl="3"/>
            <a:r>
              <a:rPr lang="it-IT" altLang="ko-KR" dirty="0"/>
              <a:t>&gt;&gt;&gt; s2 = set("Hello") </a:t>
            </a:r>
            <a:endParaRPr lang="it-IT" altLang="ko-KR" dirty="0" smtClean="0"/>
          </a:p>
          <a:p>
            <a:pPr lvl="3"/>
            <a:r>
              <a:rPr lang="it-IT" altLang="ko-KR" dirty="0" smtClean="0"/>
              <a:t>&gt;&gt;&gt; </a:t>
            </a:r>
            <a:r>
              <a:rPr lang="it-IT" altLang="ko-KR" dirty="0"/>
              <a:t>s2 </a:t>
            </a:r>
            <a:endParaRPr lang="it-IT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it-IT" altLang="ko-KR" dirty="0" smtClean="0">
                <a:solidFill>
                  <a:srgbClr val="FF0000"/>
                </a:solidFill>
              </a:rPr>
              <a:t>{</a:t>
            </a:r>
            <a:r>
              <a:rPr lang="en-US" altLang="ko-KR" dirty="0" smtClean="0">
                <a:solidFill>
                  <a:srgbClr val="FF0000"/>
                </a:solidFill>
              </a:rPr>
              <a:t>‘H’, </a:t>
            </a:r>
            <a:r>
              <a:rPr lang="it-IT" altLang="ko-KR" dirty="0" smtClean="0">
                <a:solidFill>
                  <a:srgbClr val="FF0000"/>
                </a:solidFill>
              </a:rPr>
              <a:t>’e</a:t>
            </a:r>
            <a:r>
              <a:rPr lang="it-IT" altLang="ko-KR" dirty="0">
                <a:solidFill>
                  <a:srgbClr val="FF0000"/>
                </a:solidFill>
              </a:rPr>
              <a:t>’, ’l’, ’o</a:t>
            </a:r>
            <a:r>
              <a:rPr lang="it-IT" altLang="ko-KR" dirty="0" smtClean="0">
                <a:solidFill>
                  <a:srgbClr val="FF0000"/>
                </a:solidFill>
              </a:rPr>
              <a:t>’} </a:t>
            </a:r>
          </a:p>
          <a:p>
            <a:pPr lvl="1"/>
            <a:r>
              <a:rPr lang="ko-KR" altLang="en-US" dirty="0" smtClean="0"/>
              <a:t>집합 자료형의 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중복을 허용하지 않음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 </a:t>
            </a:r>
            <a:r>
              <a:rPr lang="ko-KR" altLang="en-US" dirty="0" smtClean="0">
                <a:solidFill>
                  <a:srgbClr val="FF0000"/>
                </a:solidFill>
              </a:rPr>
              <a:t>종종 자료형 중복을 제거하기 위한 필터 역할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순서가 없다</a:t>
            </a:r>
            <a:r>
              <a:rPr lang="en-US" altLang="ko-KR" dirty="0" smtClean="0"/>
              <a:t>(Unordered) -&gt; </a:t>
            </a:r>
            <a:r>
              <a:rPr lang="ko-KR" altLang="en-US" u="sng" dirty="0" smtClean="0">
                <a:solidFill>
                  <a:srgbClr val="FF0000"/>
                </a:solidFill>
              </a:rPr>
              <a:t>인덱싱으로 값을 없을 수 없음</a:t>
            </a:r>
            <a:endParaRPr lang="it-IT" altLang="ko-KR" u="sng" dirty="0">
              <a:solidFill>
                <a:srgbClr val="FF0000"/>
              </a:solidFill>
            </a:endParaRP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9596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집합</a:t>
            </a:r>
            <a:r>
              <a:rPr kumimoji="1" lang="en-US" altLang="ko-KR" dirty="0" smtClean="0"/>
              <a:t>(Set)</a:t>
            </a:r>
          </a:p>
          <a:p>
            <a:pPr lvl="1"/>
            <a:r>
              <a:rPr kumimoji="1" lang="ko-KR" altLang="en-US" dirty="0" smtClean="0"/>
              <a:t>집합 자료형 활용하는 방법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교집합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합집합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차집합 구하기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&gt;&gt;&gt; s1 = set([1, 2, 3, 4, 5, 6]) </a:t>
            </a:r>
          </a:p>
          <a:p>
            <a:pPr lvl="3"/>
            <a:r>
              <a:rPr lang="en-US" altLang="ko-KR" dirty="0"/>
              <a:t>&gt;&gt;&gt; s2 = set([4, 5, 6, 7, 8, 9])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교집합</a:t>
            </a:r>
            <a:endParaRPr lang="en-US" altLang="ko-KR" dirty="0"/>
          </a:p>
          <a:p>
            <a:pPr lvl="3"/>
            <a:r>
              <a:rPr lang="hr-HR" altLang="ko-KR" dirty="0"/>
              <a:t>&gt;&gt;&gt; s1 &amp; s2 </a:t>
            </a:r>
          </a:p>
          <a:p>
            <a:pPr lvl="3"/>
            <a:r>
              <a:rPr lang="ko-KR" altLang="en-US" dirty="0" smtClean="0"/>
              <a:t>  </a:t>
            </a:r>
            <a:r>
              <a:rPr lang="hr-HR" altLang="ko-KR" dirty="0" smtClean="0"/>
              <a:t>{</a:t>
            </a:r>
            <a:r>
              <a:rPr lang="hr-HR" altLang="ko-KR" dirty="0"/>
              <a:t>4, 5, 6} </a:t>
            </a:r>
            <a:endParaRPr lang="hr-HR" altLang="ko-KR" dirty="0" smtClean="0"/>
          </a:p>
          <a:p>
            <a:pPr lvl="3"/>
            <a:r>
              <a:rPr lang="pl-PL" altLang="ko-KR" dirty="0"/>
              <a:t>&gt;&gt;&gt; s1.intersection(s2) </a:t>
            </a:r>
            <a:endParaRPr lang="pl-PL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l-PL" altLang="ko-KR" dirty="0" smtClean="0"/>
              <a:t>{</a:t>
            </a:r>
            <a:r>
              <a:rPr lang="pl-PL" altLang="ko-KR" dirty="0"/>
              <a:t>4, 5, 6} </a:t>
            </a:r>
          </a:p>
          <a:p>
            <a:pPr lvl="3"/>
            <a:endParaRPr lang="hr-HR" altLang="ko-KR" dirty="0"/>
          </a:p>
          <a:p>
            <a:pPr lvl="3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01011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집합</a:t>
            </a:r>
            <a:r>
              <a:rPr kumimoji="1" lang="en-US" altLang="ko-KR" dirty="0" smtClean="0"/>
              <a:t>(Set)</a:t>
            </a:r>
          </a:p>
          <a:p>
            <a:pPr lvl="1"/>
            <a:r>
              <a:rPr kumimoji="1" lang="ko-KR" altLang="en-US" dirty="0" smtClean="0"/>
              <a:t>집합 자료형 활용하는 방법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합집합</a:t>
            </a:r>
            <a:endParaRPr lang="hr-HR" altLang="ko-KR" dirty="0"/>
          </a:p>
          <a:p>
            <a:pPr lvl="3"/>
            <a:r>
              <a:rPr lang="hr-HR" altLang="ko-KR" dirty="0"/>
              <a:t>&gt;&gt;&gt; s1 | s2 </a:t>
            </a:r>
            <a:endParaRPr lang="hr-H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hr-HR" altLang="ko-KR" dirty="0" smtClean="0"/>
              <a:t>{</a:t>
            </a:r>
            <a:r>
              <a:rPr lang="hr-HR" altLang="ko-KR" dirty="0"/>
              <a:t>1, 2, 3, 4, 5, 6, 7, 8, 9} </a:t>
            </a:r>
          </a:p>
          <a:p>
            <a:pPr lvl="3"/>
            <a:r>
              <a:rPr lang="is-IS" altLang="ko-KR" dirty="0"/>
              <a:t>&gt;&gt;&gt; s1.union(s2) </a:t>
            </a:r>
          </a:p>
          <a:p>
            <a:pPr lvl="3"/>
            <a:r>
              <a:rPr lang="is-IS" altLang="ko-KR" dirty="0"/>
              <a:t>{1, 2, 3, 4, 5, 6, 7, 8, 9} </a:t>
            </a:r>
          </a:p>
          <a:p>
            <a:pPr lvl="2"/>
            <a:r>
              <a:rPr lang="ko-KR" altLang="en-US" dirty="0" smtClean="0"/>
              <a:t>차집합</a:t>
            </a:r>
            <a:endParaRPr lang="en-US" altLang="ko-KR" dirty="0" smtClean="0"/>
          </a:p>
          <a:p>
            <a:pPr lvl="3"/>
            <a:r>
              <a:rPr lang="en-US" altLang="ko-KR" dirty="0"/>
              <a:t>&gt;&gt;&gt; s1 - s2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{</a:t>
            </a:r>
            <a:r>
              <a:rPr lang="en-US" altLang="ko-KR" dirty="0"/>
              <a:t>1, 2, 3}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s2 - s1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{</a:t>
            </a:r>
            <a:r>
              <a:rPr lang="en-US" altLang="ko-KR" dirty="0"/>
              <a:t>8, 9, 7} </a:t>
            </a:r>
          </a:p>
          <a:p>
            <a:pPr lvl="3"/>
            <a:r>
              <a:rPr lang="en-US" altLang="ko-KR" dirty="0"/>
              <a:t>&gt;&gt;&gt; s1.difference(s2)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{</a:t>
            </a:r>
            <a:r>
              <a:rPr lang="en-US" altLang="ko-KR" dirty="0"/>
              <a:t>1, 2, 3}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s2.difference(s1)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{</a:t>
            </a:r>
            <a:r>
              <a:rPr lang="en-US" altLang="ko-KR" dirty="0"/>
              <a:t>8, 9, 7} </a:t>
            </a:r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681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Python?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 Characteristics</a:t>
            </a:r>
          </a:p>
          <a:p>
            <a:pPr lvl="1"/>
            <a:r>
              <a:rPr lang="en-US" altLang="ko-KR" dirty="0" smtClean="0"/>
              <a:t>Human friendship Language</a:t>
            </a:r>
          </a:p>
          <a:p>
            <a:pPr lvl="2"/>
            <a:r>
              <a:rPr lang="en-US" altLang="ko-KR" dirty="0" smtClean="0"/>
              <a:t>If 4 in [1, 2, 3, 4]: print (“4”)</a:t>
            </a:r>
          </a:p>
          <a:p>
            <a:pPr lvl="1"/>
            <a:r>
              <a:rPr lang="en-US" altLang="ko-KR" dirty="0" smtClean="0"/>
              <a:t>Easy Syntax</a:t>
            </a:r>
            <a:endParaRPr lang="en-US" altLang="ko-KR" dirty="0"/>
          </a:p>
          <a:p>
            <a:pPr lvl="1"/>
            <a:r>
              <a:rPr lang="en-US" altLang="ko-KR" dirty="0" smtClean="0"/>
              <a:t>Free</a:t>
            </a:r>
            <a:r>
              <a:rPr lang="ko-KR" altLang="en-US" dirty="0" smtClean="0"/>
              <a:t> </a:t>
            </a:r>
            <a:r>
              <a:rPr lang="en-US" altLang="ko-KR" dirty="0" smtClean="0"/>
              <a:t>but Powerful Language</a:t>
            </a:r>
          </a:p>
          <a:p>
            <a:pPr lvl="2"/>
            <a:r>
              <a:rPr lang="en-US" altLang="ko-KR" dirty="0" smtClean="0"/>
              <a:t>Overview – Python / Calculation Part - C</a:t>
            </a:r>
          </a:p>
          <a:p>
            <a:pPr lvl="1"/>
            <a:r>
              <a:rPr lang="en-US" altLang="ko-KR" dirty="0" smtClean="0"/>
              <a:t>It’s Simple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15616" y="3932177"/>
            <a:ext cx="7200800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ko-KR" sz="1400" dirty="0" smtClean="0"/>
              <a:t># </a:t>
            </a:r>
            <a:r>
              <a:rPr kumimoji="1" lang="en-US" altLang="ko-KR" sz="1400" dirty="0" err="1" smtClean="0"/>
              <a:t>simple.py</a:t>
            </a:r>
            <a:endParaRPr kumimoji="1" lang="en-US" altLang="ko-KR" sz="1400" dirty="0" smtClean="0"/>
          </a:p>
          <a:p>
            <a:r>
              <a:rPr kumimoji="1" lang="en-US" altLang="ko-KR" sz="1400" dirty="0"/>
              <a:t>l</a:t>
            </a:r>
            <a:r>
              <a:rPr kumimoji="1" lang="en-US" altLang="ko-KR" sz="1400" dirty="0" smtClean="0"/>
              <a:t>anguages = [‘python’, ‘</a:t>
            </a:r>
            <a:r>
              <a:rPr kumimoji="1" lang="en-US" altLang="ko-KR" sz="1400" dirty="0" err="1" smtClean="0"/>
              <a:t>perl</a:t>
            </a:r>
            <a:r>
              <a:rPr kumimoji="1" lang="en-US" altLang="ko-KR" sz="1400" dirty="0" smtClean="0"/>
              <a:t>’, ‘c’, ‘java’]</a:t>
            </a:r>
          </a:p>
          <a:p>
            <a:endParaRPr kumimoji="1" lang="en-US" altLang="ko-KR" sz="1400" dirty="0"/>
          </a:p>
          <a:p>
            <a:r>
              <a:rPr kumimoji="1" lang="en-US" altLang="ko-KR" sz="1400" dirty="0" smtClean="0"/>
              <a:t>for </a:t>
            </a:r>
            <a:r>
              <a:rPr kumimoji="1" lang="en-US" altLang="ko-KR" sz="1400" dirty="0" err="1" smtClean="0"/>
              <a:t>lang</a:t>
            </a:r>
            <a:r>
              <a:rPr kumimoji="1" lang="en-US" altLang="ko-KR" sz="1400" dirty="0" smtClean="0"/>
              <a:t> in languages:</a:t>
            </a:r>
          </a:p>
          <a:p>
            <a:r>
              <a:rPr kumimoji="1" lang="en-US" altLang="ko-KR" sz="1400" dirty="0"/>
              <a:t>	</a:t>
            </a:r>
            <a:r>
              <a:rPr kumimoji="1" lang="en-US" altLang="ko-KR" sz="1400" dirty="0" smtClean="0"/>
              <a:t>if </a:t>
            </a:r>
            <a:r>
              <a:rPr kumimoji="1" lang="en-US" altLang="ko-KR" sz="1400" dirty="0" err="1" smtClean="0"/>
              <a:t>lang</a:t>
            </a:r>
            <a:r>
              <a:rPr kumimoji="1" lang="en-US" altLang="ko-KR" sz="1400" dirty="0" smtClean="0"/>
              <a:t> in [‘python’, ‘</a:t>
            </a:r>
            <a:r>
              <a:rPr kumimoji="1" lang="en-US" altLang="ko-KR" sz="1400" dirty="0" err="1" smtClean="0"/>
              <a:t>perl</a:t>
            </a:r>
            <a:r>
              <a:rPr kumimoji="1" lang="en-US" altLang="ko-KR" sz="1400" dirty="0" smtClean="0"/>
              <a:t>’]:</a:t>
            </a:r>
          </a:p>
          <a:p>
            <a:r>
              <a:rPr kumimoji="1" lang="en-US" altLang="ko-KR" sz="1400" dirty="0"/>
              <a:t>	</a:t>
            </a:r>
            <a:r>
              <a:rPr kumimoji="1" lang="en-US" altLang="ko-KR" sz="1400" dirty="0" smtClean="0"/>
              <a:t>	print(“%6s need interpreter” % </a:t>
            </a:r>
            <a:r>
              <a:rPr kumimoji="1" lang="en-US" altLang="ko-KR" sz="1400" dirty="0" err="1" smtClean="0"/>
              <a:t>lang</a:t>
            </a:r>
            <a:r>
              <a:rPr kumimoji="1" lang="en-US" altLang="ko-KR" sz="1400" dirty="0" smtClean="0"/>
              <a:t>)</a:t>
            </a:r>
          </a:p>
          <a:p>
            <a:r>
              <a:rPr kumimoji="1" lang="en-US" altLang="ko-KR" sz="1400" dirty="0"/>
              <a:t>	</a:t>
            </a:r>
            <a:r>
              <a:rPr kumimoji="1" lang="en-US" altLang="ko-KR" sz="1400" dirty="0" err="1" smtClean="0"/>
              <a:t>elif</a:t>
            </a:r>
            <a:r>
              <a:rPr kumimoji="1" lang="en-US" altLang="ko-KR" sz="1400" dirty="0" smtClean="0"/>
              <a:t> </a:t>
            </a:r>
            <a:r>
              <a:rPr kumimoji="1" lang="en-US" altLang="ko-KR" sz="1400" dirty="0" err="1" smtClean="0"/>
              <a:t>lang</a:t>
            </a:r>
            <a:r>
              <a:rPr kumimoji="1" lang="en-US" altLang="ko-KR" sz="1400" dirty="0" smtClean="0"/>
              <a:t> in [‘c’, ‘java’]:</a:t>
            </a:r>
          </a:p>
          <a:p>
            <a:r>
              <a:rPr kumimoji="1" lang="en-US" altLang="ko-KR" sz="1400" dirty="0"/>
              <a:t>	</a:t>
            </a:r>
            <a:r>
              <a:rPr kumimoji="1" lang="en-US" altLang="ko-KR" sz="1400" dirty="0" smtClean="0"/>
              <a:t>	print(“%6s need compiler” % </a:t>
            </a:r>
            <a:r>
              <a:rPr kumimoji="1" lang="en-US" altLang="ko-KR" sz="1400" dirty="0" err="1" smtClean="0"/>
              <a:t>lang</a:t>
            </a:r>
            <a:r>
              <a:rPr kumimoji="1" lang="en-US" altLang="ko-KR" sz="1400" dirty="0" smtClean="0"/>
              <a:t>)</a:t>
            </a:r>
          </a:p>
          <a:p>
            <a:r>
              <a:rPr kumimoji="1" lang="en-US" altLang="ko-KR" sz="1400" dirty="0"/>
              <a:t>	</a:t>
            </a:r>
            <a:r>
              <a:rPr kumimoji="1" lang="en-US" altLang="ko-KR" sz="1400" dirty="0" smtClean="0"/>
              <a:t>else:</a:t>
            </a:r>
          </a:p>
          <a:p>
            <a:r>
              <a:rPr kumimoji="1" lang="en-US" altLang="ko-KR" sz="1400" dirty="0"/>
              <a:t>	</a:t>
            </a:r>
            <a:r>
              <a:rPr kumimoji="1" lang="en-US" altLang="ko-KR" sz="1400" dirty="0" smtClean="0"/>
              <a:t>	print(“should not reach here”)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15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집합</a:t>
            </a:r>
            <a:r>
              <a:rPr kumimoji="1" lang="en-US" altLang="ko-KR" dirty="0" smtClean="0"/>
              <a:t>(Set)</a:t>
            </a:r>
          </a:p>
          <a:p>
            <a:pPr lvl="1"/>
            <a:r>
              <a:rPr kumimoji="1" lang="ko-KR" altLang="en-US" dirty="0" smtClean="0"/>
              <a:t>집합 자료형 관련 함수들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값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개 추가하기</a:t>
            </a:r>
            <a:r>
              <a:rPr kumimoji="1" lang="en-US" altLang="ko-KR" dirty="0" smtClean="0"/>
              <a:t>(add)</a:t>
            </a:r>
          </a:p>
          <a:p>
            <a:pPr lvl="3"/>
            <a:r>
              <a:rPr lang="pt-BR" altLang="ko-KR" dirty="0"/>
              <a:t>&gt;&gt;&gt; s1 = set([1, 2, 3])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s1.add(4)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s1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pt-BR" altLang="ko-KR" dirty="0" smtClean="0"/>
              <a:t>{</a:t>
            </a:r>
            <a:r>
              <a:rPr lang="pt-BR" altLang="ko-KR" dirty="0"/>
              <a:t>1, 2, 3, 4} </a:t>
            </a:r>
            <a:endParaRPr lang="pt-BR" altLang="ko-KR" dirty="0" smtClean="0"/>
          </a:p>
          <a:p>
            <a:pPr lvl="2"/>
            <a:r>
              <a:rPr lang="ko-KR" altLang="en-US" dirty="0" smtClean="0"/>
              <a:t>값 여러 개 추가하기</a:t>
            </a:r>
            <a:r>
              <a:rPr lang="en-US" altLang="ko-KR" dirty="0" smtClean="0"/>
              <a:t>(update)</a:t>
            </a:r>
          </a:p>
          <a:p>
            <a:pPr lvl="3"/>
            <a:r>
              <a:rPr lang="pt-BR" altLang="ko-KR" dirty="0"/>
              <a:t>&gt;&gt;&gt; s1 = set([1, 2, 3])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s1.update([4, 5, 6])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s1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{</a:t>
            </a:r>
            <a:r>
              <a:rPr lang="pt-BR" altLang="ko-KR" dirty="0"/>
              <a:t>1, 2, 3, 4, 5, 6} </a:t>
            </a:r>
          </a:p>
          <a:p>
            <a:pPr lvl="3"/>
            <a:endParaRPr lang="pt-BR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8772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집합</a:t>
            </a:r>
            <a:r>
              <a:rPr kumimoji="1" lang="en-US" altLang="ko-KR" dirty="0" smtClean="0"/>
              <a:t>(Set)</a:t>
            </a:r>
          </a:p>
          <a:p>
            <a:pPr lvl="1"/>
            <a:r>
              <a:rPr kumimoji="1" lang="ko-KR" altLang="en-US" dirty="0" smtClean="0"/>
              <a:t>집합 자료형 관련 함수들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특정 값 제거하기</a:t>
            </a:r>
            <a:r>
              <a:rPr kumimoji="1" lang="en-US" altLang="ko-KR" dirty="0" smtClean="0"/>
              <a:t>(remove)</a:t>
            </a:r>
          </a:p>
          <a:p>
            <a:pPr lvl="3"/>
            <a:r>
              <a:rPr lang="pt-BR" altLang="ko-KR" dirty="0"/>
              <a:t>&gt;&gt;&gt; s1 = set([1, 2, 3])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s1.remove(2)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s1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{</a:t>
            </a:r>
            <a:r>
              <a:rPr lang="pt-BR" altLang="ko-KR" dirty="0"/>
              <a:t>1, 3} </a:t>
            </a:r>
          </a:p>
          <a:p>
            <a:pPr lvl="3"/>
            <a:endParaRPr lang="pt-BR" altLang="ko-KR" dirty="0"/>
          </a:p>
          <a:p>
            <a:pPr lvl="3"/>
            <a:endParaRPr lang="pt-BR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437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참과 거짓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61414"/>
              </p:ext>
            </p:extLst>
          </p:nvPr>
        </p:nvGraphicFramePr>
        <p:xfrm>
          <a:off x="1259632" y="2060848"/>
          <a:ext cx="6096000" cy="3708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 </a:t>
                      </a:r>
                      <a:r>
                        <a:rPr lang="en-US" altLang="ko-KR" dirty="0" smtClean="0"/>
                        <a:t>or </a:t>
                      </a:r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“python”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2,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4526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변수</a:t>
            </a:r>
            <a:r>
              <a:rPr kumimoji="1" lang="en-US" altLang="ko-KR" dirty="0" smtClean="0"/>
              <a:t>(Variables)</a:t>
            </a:r>
          </a:p>
          <a:p>
            <a:pPr lvl="1"/>
            <a:r>
              <a:rPr kumimoji="1" lang="ko-KR" altLang="en-US" dirty="0" smtClean="0"/>
              <a:t>변수를 만드는 여러가지 방법</a:t>
            </a:r>
            <a:endParaRPr kumimoji="1" lang="en-US" altLang="ko-KR" dirty="0" smtClean="0"/>
          </a:p>
          <a:p>
            <a:pPr lvl="3"/>
            <a:r>
              <a:rPr lang="tr-TR" altLang="ko-KR" dirty="0"/>
              <a:t>&gt;&gt;&gt; a, b = (’</a:t>
            </a:r>
            <a:r>
              <a:rPr lang="tr-TR" altLang="ko-KR" dirty="0" err="1"/>
              <a:t>python</a:t>
            </a:r>
            <a:r>
              <a:rPr lang="tr-TR" altLang="ko-KR" dirty="0"/>
              <a:t>’, ’life’) </a:t>
            </a:r>
          </a:p>
          <a:p>
            <a:pPr lvl="3"/>
            <a:r>
              <a:rPr lang="tr-TR" altLang="ko-KR" dirty="0"/>
              <a:t>&gt;&gt;&gt; (a, b) = ’</a:t>
            </a:r>
            <a:r>
              <a:rPr lang="tr-TR" altLang="ko-KR" dirty="0" err="1"/>
              <a:t>python</a:t>
            </a:r>
            <a:r>
              <a:rPr lang="tr-TR" altLang="ko-KR" dirty="0"/>
              <a:t>’, ’life’ </a:t>
            </a:r>
          </a:p>
          <a:p>
            <a:pPr lvl="3"/>
            <a:r>
              <a:rPr lang="en-US" altLang="ko-KR" dirty="0"/>
              <a:t>&gt;&gt;&gt; [</a:t>
            </a:r>
            <a:r>
              <a:rPr lang="en-US" altLang="ko-KR" dirty="0" err="1"/>
              <a:t>a,b</a:t>
            </a:r>
            <a:r>
              <a:rPr lang="en-US" altLang="ko-KR" dirty="0"/>
              <a:t>] = [’python’, ’life’] </a:t>
            </a:r>
          </a:p>
          <a:p>
            <a:pPr lvl="3"/>
            <a:r>
              <a:rPr lang="en-US" altLang="ko-KR" dirty="0"/>
              <a:t>&gt;&gt;&gt; a = b = ’python’ 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&gt;&gt;&gt; a = 3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b = 5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a, b = b, a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 </a:t>
            </a:r>
            <a:endParaRPr lang="en-US" altLang="ko-KR" dirty="0" smtClean="0"/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5 </a:t>
            </a:r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b </a:t>
            </a:r>
            <a:endParaRPr lang="en-US" altLang="ko-KR" dirty="0" smtClean="0"/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3 </a:t>
            </a:r>
            <a:endParaRPr lang="en-US" altLang="ko-KR" dirty="0"/>
          </a:p>
          <a:p>
            <a:pPr lvl="3"/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4516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Types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변수</a:t>
            </a:r>
            <a:r>
              <a:rPr kumimoji="1" lang="en-US" altLang="ko-KR" dirty="0" smtClean="0"/>
              <a:t>(Variables)</a:t>
            </a:r>
          </a:p>
          <a:p>
            <a:pPr lvl="1"/>
            <a:r>
              <a:rPr kumimoji="1" lang="ko-KR" altLang="en-US" dirty="0" smtClean="0"/>
              <a:t>메모리에 생성된 변수 없애기</a:t>
            </a:r>
            <a:r>
              <a:rPr kumimoji="1" lang="en-US" altLang="ko-KR" dirty="0" smtClean="0"/>
              <a:t>(Garbage Collection)</a:t>
            </a:r>
          </a:p>
          <a:p>
            <a:pPr lvl="3"/>
            <a:r>
              <a:rPr lang="en-US" altLang="ko-KR" dirty="0"/>
              <a:t>&gt;&gt;&gt; a = 3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b = 3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del(a)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del(b) </a:t>
            </a:r>
          </a:p>
          <a:p>
            <a:pPr lvl="3"/>
            <a:endParaRPr lang="en-US" altLang="ko-KR" dirty="0"/>
          </a:p>
          <a:p>
            <a:pPr lvl="3"/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3277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504" y="2780928"/>
            <a:ext cx="8229600" cy="1143000"/>
          </a:xfrm>
        </p:spPr>
        <p:txBody>
          <a:bodyPr/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Python Control Statements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Python </a:t>
            </a:r>
            <a:r>
              <a:rPr kumimoji="1" lang="ko-KR" altLang="en-US" dirty="0" smtClean="0"/>
              <a:t>제어문 종류</a:t>
            </a:r>
            <a:endParaRPr kumimoji="1" lang="en-US" altLang="ko-KR" dirty="0" smtClean="0"/>
          </a:p>
          <a:p>
            <a:pPr lvl="1"/>
            <a:r>
              <a:rPr kumimoji="1" lang="en-US" altLang="ko-KR" dirty="0"/>
              <a:t>i</a:t>
            </a:r>
            <a:r>
              <a:rPr kumimoji="1" lang="en-US" altLang="ko-KR" dirty="0" smtClean="0"/>
              <a:t>f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en-US" altLang="ko-KR" dirty="0"/>
              <a:t>w</a:t>
            </a:r>
            <a:r>
              <a:rPr kumimoji="1" lang="en-US" altLang="ko-KR" dirty="0" smtClean="0"/>
              <a:t>hile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en-US" altLang="ko-KR" dirty="0"/>
              <a:t>f</a:t>
            </a:r>
            <a:r>
              <a:rPr kumimoji="1" lang="en-US" altLang="ko-KR" dirty="0" smtClean="0"/>
              <a:t>or</a:t>
            </a:r>
            <a:r>
              <a:rPr kumimoji="1" lang="ko-KR" altLang="en-US" dirty="0" smtClean="0"/>
              <a:t>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044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i</a:t>
            </a:r>
            <a:r>
              <a:rPr kumimoji="1" lang="en-US" altLang="ko-KR" dirty="0" smtClean="0"/>
              <a:t>f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If</a:t>
            </a:r>
            <a:r>
              <a:rPr kumimoji="1" lang="ko-KR" altLang="en-US" dirty="0" smtClean="0"/>
              <a:t>문 기본 구조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if </a:t>
            </a:r>
            <a:r>
              <a:rPr lang="ko-KR" altLang="en-US" dirty="0"/>
              <a:t>조건문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</a:p>
          <a:p>
            <a:pPr lvl="3"/>
            <a:r>
              <a:rPr lang="en-US" altLang="ko-KR" dirty="0"/>
              <a:t>	</a:t>
            </a:r>
            <a:r>
              <a:rPr lang="ko-KR" altLang="en-US" dirty="0"/>
              <a:t>수행할 문장</a:t>
            </a:r>
            <a:r>
              <a:rPr lang="en-US" altLang="ko-KR" dirty="0"/>
              <a:t>1 </a:t>
            </a:r>
            <a:endParaRPr lang="ko-KR" altLang="en-US" dirty="0"/>
          </a:p>
          <a:p>
            <a:pPr lvl="3"/>
            <a:r>
              <a:rPr lang="en-US" altLang="ko-KR" dirty="0"/>
              <a:t>	</a:t>
            </a:r>
            <a:r>
              <a:rPr lang="ko-KR" altLang="en-US" dirty="0"/>
              <a:t>수행할 문장</a:t>
            </a:r>
            <a:r>
              <a:rPr lang="en-US" altLang="ko-KR" dirty="0"/>
              <a:t>2 </a:t>
            </a:r>
            <a:endParaRPr lang="ko-KR" altLang="en-US" dirty="0"/>
          </a:p>
          <a:p>
            <a:pPr lvl="3"/>
            <a:r>
              <a:rPr lang="en-US" altLang="ko-KR" dirty="0"/>
              <a:t>	... </a:t>
            </a:r>
          </a:p>
          <a:p>
            <a:pPr lvl="3"/>
            <a:r>
              <a:rPr lang="en-US" altLang="ko-KR" dirty="0"/>
              <a:t>else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en-US" altLang="ko-KR" dirty="0"/>
              <a:t>	</a:t>
            </a:r>
            <a:r>
              <a:rPr lang="ko-KR" altLang="en-US" dirty="0"/>
              <a:t>수행할 문장</a:t>
            </a:r>
            <a:r>
              <a:rPr lang="en-US" altLang="ko-KR" dirty="0"/>
              <a:t>A </a:t>
            </a:r>
          </a:p>
          <a:p>
            <a:pPr lvl="3"/>
            <a:r>
              <a:rPr lang="en-US" altLang="ko-KR" dirty="0"/>
              <a:t>	</a:t>
            </a:r>
            <a:r>
              <a:rPr lang="ko-KR" altLang="en-US" dirty="0"/>
              <a:t>수행할 문장</a:t>
            </a:r>
            <a:r>
              <a:rPr lang="en-US" altLang="ko-KR" dirty="0"/>
              <a:t>B </a:t>
            </a:r>
          </a:p>
          <a:p>
            <a:pPr lvl="3"/>
            <a:r>
              <a:rPr lang="en-US" altLang="ko-KR" dirty="0"/>
              <a:t>	... </a:t>
            </a:r>
            <a:endParaRPr lang="ko-KR" altLang="en-US" dirty="0"/>
          </a:p>
          <a:p>
            <a:pPr lvl="1"/>
            <a:r>
              <a:rPr kumimoji="1" lang="ko-KR" altLang="en-US" dirty="0" smtClean="0"/>
              <a:t>들여쓰기</a:t>
            </a:r>
            <a:r>
              <a:rPr kumimoji="1" lang="en-US" altLang="ko-KR" dirty="0" smtClean="0"/>
              <a:t>(Indentation)</a:t>
            </a:r>
          </a:p>
          <a:p>
            <a:pPr lvl="2"/>
            <a:r>
              <a:rPr kumimoji="1" lang="ko-KR" altLang="en-US" dirty="0" smtClean="0"/>
              <a:t>탭</a:t>
            </a:r>
            <a:r>
              <a:rPr kumimoji="1" lang="en-US" altLang="ko-KR" dirty="0" smtClean="0"/>
              <a:t>(Tab)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or</a:t>
            </a:r>
            <a:r>
              <a:rPr kumimoji="1" lang="ko-KR" altLang="en-US" dirty="0" smtClean="0"/>
              <a:t> 공백</a:t>
            </a:r>
            <a:r>
              <a:rPr kumimoji="1" lang="en-US" altLang="ko-KR" dirty="0" smtClean="0"/>
              <a:t>(Space bar)</a:t>
            </a:r>
          </a:p>
          <a:p>
            <a:pPr lvl="2"/>
            <a:r>
              <a:rPr kumimoji="1" lang="ko-KR" altLang="en-US" dirty="0" smtClean="0">
                <a:solidFill>
                  <a:srgbClr val="FF0000"/>
                </a:solidFill>
              </a:rPr>
              <a:t>혼용하면 안됨 </a:t>
            </a:r>
            <a:r>
              <a:rPr kumimoji="1" lang="en-US" altLang="ko-KR" dirty="0" smtClean="0">
                <a:solidFill>
                  <a:srgbClr val="FF0000"/>
                </a:solidFill>
              </a:rPr>
              <a:t>-&gt;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주요 에러 발생 원인</a:t>
            </a:r>
            <a:endParaRPr kumimoji="1"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kumimoji="1" lang="ko-KR" altLang="en-US" dirty="0" smtClean="0">
                <a:solidFill>
                  <a:srgbClr val="FF0000"/>
                </a:solidFill>
              </a:rPr>
              <a:t>조건문 다음에 콜론</a:t>
            </a:r>
            <a:r>
              <a:rPr kumimoji="1" lang="en-US" altLang="ko-KR" dirty="0" smtClean="0">
                <a:solidFill>
                  <a:srgbClr val="FF0000"/>
                </a:solidFill>
              </a:rPr>
              <a:t>(:)</a:t>
            </a:r>
            <a:r>
              <a:rPr kumimoji="1" lang="ko-KR" altLang="en-US" dirty="0" smtClean="0">
                <a:solidFill>
                  <a:srgbClr val="FF0000"/>
                </a:solidFill>
              </a:rPr>
              <a:t> 잊지 말기</a:t>
            </a:r>
            <a:endParaRPr kumimoji="1"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700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i</a:t>
            </a:r>
            <a:r>
              <a:rPr kumimoji="1" lang="en-US" altLang="ko-KR" dirty="0" smtClean="0"/>
              <a:t>f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if </a:t>
            </a:r>
            <a:r>
              <a:rPr kumimoji="1" lang="ko-KR" altLang="en-US" dirty="0" smtClean="0"/>
              <a:t>조건문</a:t>
            </a:r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2835"/>
              </p:ext>
            </p:extLst>
          </p:nvPr>
        </p:nvGraphicFramePr>
        <p:xfrm>
          <a:off x="1259632" y="2276872"/>
          <a:ext cx="60960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자료형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r>
                        <a:rPr lang="ko-KR" altLang="en-US" dirty="0" smtClean="0"/>
                        <a:t>이 아닌 숫자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”</a:t>
                      </a:r>
                      <a:r>
                        <a:rPr lang="en-US" altLang="ko-KR" dirty="0" err="1" smtClean="0"/>
                        <a:t>abc</a:t>
                      </a:r>
                      <a:r>
                        <a:rPr lang="en-US" altLang="ko-KR" dirty="0" smtClean="0"/>
                        <a:t>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””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[1,2,3]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[]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터플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(1,2,3)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딕셔너리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{“</a:t>
                      </a:r>
                      <a:r>
                        <a:rPr lang="en-US" altLang="ko-KR" dirty="0" err="1" smtClean="0"/>
                        <a:t>a”:”b</a:t>
                      </a:r>
                      <a:r>
                        <a:rPr lang="en-US" altLang="ko-KR" dirty="0" smtClean="0"/>
                        <a:t>”}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{}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550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i</a:t>
            </a:r>
            <a:r>
              <a:rPr kumimoji="1" lang="en-US" altLang="ko-KR" dirty="0" smtClean="0"/>
              <a:t>f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비교연산자</a:t>
            </a:r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65038"/>
              </p:ext>
            </p:extLst>
          </p:nvPr>
        </p:nvGraphicFramePr>
        <p:xfrm>
          <a:off x="1331640" y="2348880"/>
          <a:ext cx="7056785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2288"/>
                <a:gridCol w="446449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비교연산자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&lt;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보다 작다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&gt;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보다 크다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==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가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!=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가 같지 않다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 &gt;=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보다 크거나 같다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en-US" altLang="ko-KR" baseline="0" dirty="0" smtClean="0"/>
                        <a:t> &lt;=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보다 작거나 같다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74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Python?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Possible Fields</a:t>
            </a:r>
          </a:p>
          <a:p>
            <a:pPr lvl="1"/>
            <a:r>
              <a:rPr lang="en-US" altLang="ko-KR" dirty="0" smtClean="0"/>
              <a:t>System Utility</a:t>
            </a:r>
          </a:p>
          <a:p>
            <a:pPr lvl="1"/>
            <a:r>
              <a:rPr lang="en-US" altLang="ko-KR" dirty="0" smtClean="0"/>
              <a:t>GUI Programming</a:t>
            </a:r>
          </a:p>
          <a:p>
            <a:pPr lvl="1"/>
            <a:r>
              <a:rPr lang="en-US" altLang="ko-KR" dirty="0" smtClean="0"/>
              <a:t>Combination of C/C++</a:t>
            </a:r>
          </a:p>
          <a:p>
            <a:pPr lvl="1"/>
            <a:r>
              <a:rPr lang="en-US" altLang="ko-KR" dirty="0" smtClean="0"/>
              <a:t>Web Programming</a:t>
            </a:r>
          </a:p>
          <a:p>
            <a:pPr lvl="1"/>
            <a:r>
              <a:rPr lang="en-US" altLang="ko-KR" dirty="0" smtClean="0"/>
              <a:t>Numerical Analysis</a:t>
            </a:r>
          </a:p>
          <a:p>
            <a:pPr lvl="1"/>
            <a:r>
              <a:rPr lang="en-US" altLang="ko-KR" dirty="0" smtClean="0"/>
              <a:t>Database</a:t>
            </a:r>
          </a:p>
          <a:p>
            <a:pPr lvl="1"/>
            <a:r>
              <a:rPr lang="en-US" altLang="ko-KR" dirty="0" smtClean="0"/>
              <a:t>Data Analysis</a:t>
            </a:r>
          </a:p>
          <a:p>
            <a:r>
              <a:rPr lang="en-US" altLang="ko-KR" dirty="0" smtClean="0"/>
              <a:t>Impossible Fields (Developing)</a:t>
            </a:r>
          </a:p>
          <a:p>
            <a:pPr lvl="1"/>
            <a:r>
              <a:rPr lang="en-US" altLang="ko-KR" dirty="0" smtClean="0"/>
              <a:t>Critical System Programming (ex : </a:t>
            </a:r>
            <a:r>
              <a:rPr lang="en-US" altLang="ko-KR" dirty="0" err="1" smtClean="0"/>
              <a:t>Kernal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Mobile Programming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198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if</a:t>
            </a:r>
            <a:r>
              <a:rPr kumimoji="1" lang="ko-KR" altLang="en-US" dirty="0" smtClean="0"/>
              <a:t>문 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and, or, not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 smtClean="0"/>
          </a:p>
          <a:p>
            <a:pPr lvl="3"/>
            <a:r>
              <a:rPr lang="en-US" altLang="ko-KR" dirty="0"/>
              <a:t>&gt;&gt;&gt; money = </a:t>
            </a:r>
            <a:r>
              <a:rPr lang="en-US" altLang="ko-KR" dirty="0" smtClean="0"/>
              <a:t>2000</a:t>
            </a:r>
          </a:p>
          <a:p>
            <a:pPr lvl="3"/>
            <a:r>
              <a:rPr lang="en-US" altLang="ko-KR" dirty="0" smtClean="0"/>
              <a:t>&gt;&gt;&gt; card = 1</a:t>
            </a:r>
          </a:p>
          <a:p>
            <a:pPr lvl="3"/>
            <a:r>
              <a:rPr lang="en-US" altLang="ko-KR" dirty="0" smtClean="0"/>
              <a:t>&gt;&gt;&gt; if </a:t>
            </a:r>
            <a:r>
              <a:rPr lang="en-US" altLang="ko-KR" dirty="0" smtClean="0">
                <a:solidFill>
                  <a:srgbClr val="FF0000"/>
                </a:solidFill>
              </a:rPr>
              <a:t>money &gt;= 3000 or card: </a:t>
            </a:r>
          </a:p>
          <a:p>
            <a:pPr lvl="3"/>
            <a:r>
              <a:rPr lang="en-US" altLang="ko-KR" dirty="0" smtClean="0"/>
              <a:t>... 		print("</a:t>
            </a:r>
            <a:r>
              <a:rPr lang="ko-KR" altLang="en-US" dirty="0" smtClean="0"/>
              <a:t>택시를 타고 가라</a:t>
            </a:r>
            <a:r>
              <a:rPr lang="en-US" altLang="ko-KR" dirty="0" smtClean="0"/>
              <a:t>") </a:t>
            </a:r>
          </a:p>
          <a:p>
            <a:pPr lvl="3"/>
            <a:r>
              <a:rPr lang="en-US" altLang="ko-KR" dirty="0" smtClean="0"/>
              <a:t>...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else:</a:t>
            </a:r>
          </a:p>
          <a:p>
            <a:pPr lvl="3"/>
            <a:r>
              <a:rPr lang="en-US" altLang="ko-KR" dirty="0" smtClean="0"/>
              <a:t>... 		print("</a:t>
            </a:r>
            <a:r>
              <a:rPr lang="ko-KR" altLang="en-US" dirty="0" smtClean="0"/>
              <a:t>걸어가라</a:t>
            </a:r>
            <a:r>
              <a:rPr lang="en-US" altLang="ko-KR" dirty="0" smtClean="0"/>
              <a:t>”)</a:t>
            </a:r>
            <a:br>
              <a:rPr lang="en-US" altLang="ko-KR" dirty="0" smtClean="0"/>
            </a:br>
            <a:endParaRPr lang="en-US" altLang="ko-KR" dirty="0" smtClean="0"/>
          </a:p>
          <a:p>
            <a:pPr lvl="3"/>
            <a:r>
              <a:rPr lang="ko-KR" altLang="en-US" dirty="0" smtClean="0"/>
              <a:t>택시를 타고 가라</a:t>
            </a:r>
            <a:br>
              <a:rPr lang="ko-KR" altLang="en-US" dirty="0" smtClean="0"/>
            </a:br>
            <a:endParaRPr lang="en-US" altLang="ko-KR" dirty="0" smtClean="0"/>
          </a:p>
          <a:p>
            <a:pPr lvl="3"/>
            <a:endParaRPr kumimoji="1" lang="en-US" altLang="ko-KR" dirty="0" smtClean="0"/>
          </a:p>
          <a:p>
            <a:pPr lvl="2"/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074881"/>
              </p:ext>
            </p:extLst>
          </p:nvPr>
        </p:nvGraphicFramePr>
        <p:xfrm>
          <a:off x="1403648" y="2276872"/>
          <a:ext cx="609600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00"/>
                <a:gridCol w="42958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연산자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en-US" altLang="ko-KR" baseline="0" dirty="0" smtClean="0"/>
                        <a:t> or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ko-KR" altLang="en-US" dirty="0" smtClean="0"/>
                        <a:t> 둘중에 하나만 참이면 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and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y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모두 참이어야 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</a:t>
                      </a:r>
                      <a:r>
                        <a:rPr lang="ko-KR" altLang="en-US" dirty="0" smtClean="0"/>
                        <a:t>가 거짓이면 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9024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if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en-US" altLang="ko-KR" dirty="0"/>
              <a:t>x</a:t>
            </a:r>
            <a:r>
              <a:rPr kumimoji="1" lang="en-US" altLang="ko-KR" dirty="0" smtClean="0"/>
              <a:t> in s, x not in s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 smtClean="0"/>
          </a:p>
          <a:p>
            <a:pPr lvl="3"/>
            <a:r>
              <a:rPr lang="pt-BR" altLang="ko-KR" dirty="0"/>
              <a:t>&gt;&gt;&gt; 1 in [1, 2, 3]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</a:t>
            </a:r>
            <a:r>
              <a:rPr lang="pt-BR" altLang="ko-KR" dirty="0" err="1" smtClean="0"/>
              <a:t>True</a:t>
            </a:r>
            <a:r>
              <a:rPr lang="pt-BR" altLang="ko-KR" dirty="0" smtClean="0"/>
              <a:t> </a:t>
            </a:r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/>
              <a:t>1 </a:t>
            </a:r>
            <a:r>
              <a:rPr lang="pt-BR" altLang="ko-KR" dirty="0" err="1"/>
              <a:t>not</a:t>
            </a:r>
            <a:r>
              <a:rPr lang="pt-BR" altLang="ko-KR" dirty="0"/>
              <a:t> in [1, 2, 3] </a:t>
            </a:r>
            <a:endParaRPr lang="pt-BR" altLang="ko-KR" dirty="0" smtClean="0"/>
          </a:p>
          <a:p>
            <a:pPr lvl="3"/>
            <a:r>
              <a:rPr lang="pt-BR" altLang="ko-KR" dirty="0"/>
              <a:t> </a:t>
            </a:r>
            <a:r>
              <a:rPr lang="pt-BR" altLang="ko-KR" dirty="0" smtClean="0"/>
              <a:t> False </a:t>
            </a:r>
            <a:endParaRPr lang="pt-BR" altLang="ko-KR" dirty="0"/>
          </a:p>
          <a:p>
            <a:pPr lvl="1"/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94071"/>
              </p:ext>
            </p:extLst>
          </p:nvPr>
        </p:nvGraphicFramePr>
        <p:xfrm>
          <a:off x="1259632" y="2348880"/>
          <a:ext cx="6096000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 in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in </a:t>
                      </a:r>
                      <a:r>
                        <a:rPr lang="ko-KR" altLang="en-US" dirty="0" smtClean="0"/>
                        <a:t>리스트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not in </a:t>
                      </a:r>
                      <a:r>
                        <a:rPr lang="ko-KR" altLang="en-US" dirty="0" smtClean="0"/>
                        <a:t>리스트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in </a:t>
                      </a:r>
                      <a:r>
                        <a:rPr lang="ko-KR" altLang="en-US" dirty="0" smtClean="0"/>
                        <a:t>튜플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not in </a:t>
                      </a:r>
                      <a:r>
                        <a:rPr lang="ko-KR" altLang="en-US" dirty="0" smtClean="0"/>
                        <a:t>튜플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in </a:t>
                      </a:r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x not in </a:t>
                      </a:r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706246" y="4077072"/>
            <a:ext cx="326540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’a’ in (’a’, ’b’, ’c’)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True 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’j’ not in ’python’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True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1773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if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다양한 조건을 판단하는 </a:t>
            </a:r>
            <a:r>
              <a:rPr kumimoji="1" lang="en-US" altLang="ko-KR" dirty="0" err="1" smtClean="0"/>
              <a:t>elif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2643166"/>
            <a:ext cx="439248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pocket = [’paper’, ’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handphone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’]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card = 1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if ’money’ in pocket: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print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택시를 타고가라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") </a:t>
            </a: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     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else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: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if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card: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택시를 타고가라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") </a:t>
            </a: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     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else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: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print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걸어가라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")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택시를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타고가라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2643166"/>
            <a:ext cx="40679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pocket = [’paper’, ’cellphone’]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card = 1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if ’money’ in pocket: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택시를 타고가라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") </a:t>
            </a: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      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elif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card: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택시를 타고가라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")</a:t>
            </a: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      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else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: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걸어가라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")</a:t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/>
            </a:r>
            <a:b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택시를 타고가라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</p:txBody>
      </p:sp>
      <p:cxnSp>
        <p:nvCxnSpPr>
          <p:cNvPr id="9" name="직선 연결선[R] 8"/>
          <p:cNvCxnSpPr/>
          <p:nvPr/>
        </p:nvCxnSpPr>
        <p:spPr>
          <a:xfrm>
            <a:off x="4716016" y="2643166"/>
            <a:ext cx="0" cy="280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7342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while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While</a:t>
            </a:r>
            <a:r>
              <a:rPr kumimoji="1" lang="ko-KR" altLang="en-US" dirty="0" smtClean="0"/>
              <a:t>문의 기본 구조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while &lt;</a:t>
            </a:r>
            <a:r>
              <a:rPr lang="ko-KR" altLang="en-US" dirty="0"/>
              <a:t>조건문</a:t>
            </a:r>
            <a:r>
              <a:rPr lang="en-US" altLang="ko-KR" dirty="0"/>
              <a:t>&gt;: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	&lt;</a:t>
            </a:r>
            <a:r>
              <a:rPr lang="ko-KR" altLang="en-US" dirty="0"/>
              <a:t>수행할 문장</a:t>
            </a:r>
            <a:r>
              <a:rPr lang="en-US" altLang="ko-KR" dirty="0"/>
              <a:t>1&gt;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	&lt;</a:t>
            </a:r>
            <a:r>
              <a:rPr lang="ko-KR" altLang="en-US" dirty="0"/>
              <a:t>수행할 문장</a:t>
            </a:r>
            <a:r>
              <a:rPr lang="en-US" altLang="ko-KR" dirty="0"/>
              <a:t>2&gt;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	&lt;</a:t>
            </a:r>
            <a:r>
              <a:rPr lang="ko-KR" altLang="en-US" dirty="0"/>
              <a:t>수행할 문장</a:t>
            </a:r>
            <a:r>
              <a:rPr lang="en-US" altLang="ko-KR" dirty="0"/>
              <a:t>3&gt; </a:t>
            </a:r>
          </a:p>
          <a:p>
            <a:pPr lvl="3"/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 err="1"/>
              <a:t>treeHit</a:t>
            </a:r>
            <a:r>
              <a:rPr lang="en-US" altLang="ko-KR" dirty="0"/>
              <a:t> = 0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while </a:t>
            </a:r>
            <a:r>
              <a:rPr lang="en-US" altLang="ko-KR" dirty="0" err="1"/>
              <a:t>treeHit</a:t>
            </a:r>
            <a:r>
              <a:rPr lang="en-US" altLang="ko-KR" dirty="0"/>
              <a:t> &lt; 10: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      </a:t>
            </a:r>
            <a:r>
              <a:rPr lang="en-US" altLang="ko-KR" dirty="0"/>
              <a:t>	</a:t>
            </a:r>
            <a:r>
              <a:rPr lang="en-US" altLang="ko-KR" dirty="0" err="1" smtClean="0"/>
              <a:t>treeHit</a:t>
            </a:r>
            <a:r>
              <a:rPr lang="en-US" altLang="ko-KR" dirty="0" smtClean="0"/>
              <a:t> </a:t>
            </a:r>
            <a:r>
              <a:rPr lang="en-US" altLang="ko-KR" dirty="0"/>
              <a:t>= </a:t>
            </a:r>
            <a:r>
              <a:rPr lang="en-US" altLang="ko-KR" dirty="0" err="1"/>
              <a:t>treeHit</a:t>
            </a:r>
            <a:r>
              <a:rPr lang="en-US" altLang="ko-KR" dirty="0"/>
              <a:t> +1 </a:t>
            </a:r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		print</a:t>
            </a:r>
            <a:r>
              <a:rPr lang="en-US" altLang="ko-KR" dirty="0"/>
              <a:t>("</a:t>
            </a:r>
            <a:r>
              <a:rPr lang="ko-KR" altLang="en-US" dirty="0"/>
              <a:t>나무를 </a:t>
            </a:r>
            <a:r>
              <a:rPr lang="en-US" altLang="ko-KR" dirty="0"/>
              <a:t>%d</a:t>
            </a:r>
            <a:r>
              <a:rPr lang="ko-KR" altLang="en-US" dirty="0"/>
              <a:t>번 찍었습니다</a:t>
            </a:r>
            <a:r>
              <a:rPr lang="en-US" altLang="ko-KR" dirty="0"/>
              <a:t>." % </a:t>
            </a:r>
            <a:r>
              <a:rPr lang="en-US" altLang="ko-KR" dirty="0" err="1"/>
              <a:t>treeHit</a:t>
            </a:r>
            <a:r>
              <a:rPr lang="en-US" altLang="ko-KR" dirty="0"/>
              <a:t>) </a:t>
            </a:r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		if </a:t>
            </a:r>
            <a:r>
              <a:rPr lang="en-US" altLang="ko-KR" dirty="0" err="1"/>
              <a:t>treeHit</a:t>
            </a:r>
            <a:r>
              <a:rPr lang="en-US" altLang="ko-KR" dirty="0"/>
              <a:t> == 10: </a:t>
            </a:r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			print</a:t>
            </a:r>
            <a:r>
              <a:rPr lang="en-US" altLang="ko-KR" dirty="0"/>
              <a:t>("</a:t>
            </a:r>
            <a:r>
              <a:rPr lang="ko-KR" altLang="en-US" dirty="0"/>
              <a:t>나무 넘어갑니다</a:t>
            </a:r>
            <a:r>
              <a:rPr lang="en-US" altLang="ko-KR" dirty="0"/>
              <a:t>.") 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7759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w</a:t>
            </a:r>
            <a:r>
              <a:rPr kumimoji="1" lang="en-US" altLang="ko-KR" dirty="0" smtClean="0"/>
              <a:t>hile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While</a:t>
            </a:r>
            <a:r>
              <a:rPr kumimoji="1" lang="ko-KR" altLang="en-US" dirty="0" smtClean="0"/>
              <a:t>문 강제로 빠져나가기</a:t>
            </a:r>
            <a:endParaRPr kumimoji="1" lang="en-US" altLang="ko-KR" dirty="0" smtClean="0"/>
          </a:p>
          <a:p>
            <a:pPr marL="5715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coffee = 10 </a:t>
            </a:r>
          </a:p>
          <a:p>
            <a:pPr marL="5715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money = 300 </a:t>
            </a:r>
          </a:p>
          <a:p>
            <a:pPr marL="5715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while money: </a:t>
            </a:r>
          </a:p>
          <a:p>
            <a:pPr marL="5715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돈을 받았으니 커피를 줍니다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.")</a:t>
            </a:r>
            <a:b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coffee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coffee -1</a:t>
            </a:r>
            <a:b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</a:b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남은 커피의 양은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%d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개입니다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." % coffee) </a:t>
            </a:r>
          </a:p>
          <a:p>
            <a:pPr marL="5715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if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not coffee: </a:t>
            </a:r>
          </a:p>
          <a:p>
            <a:pPr marL="5715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("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커피가 다 떨어졌습니다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판매를 중지합니다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.")</a:t>
            </a:r>
          </a:p>
          <a:p>
            <a:pPr marL="5715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lang="en-US" altLang="ko-KR" sz="1800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HY견고딕" pitchFamily="18" charset="-127"/>
              </a:rPr>
              <a:t>break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428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for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en-US" altLang="ko-KR" dirty="0"/>
              <a:t>f</a:t>
            </a:r>
            <a:r>
              <a:rPr kumimoji="1" lang="en-US" altLang="ko-KR" dirty="0" smtClean="0"/>
              <a:t>or</a:t>
            </a:r>
            <a:r>
              <a:rPr kumimoji="1" lang="ko-KR" altLang="en-US" dirty="0" smtClean="0"/>
              <a:t>문의 기본 구조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또는 튜플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): </a:t>
            </a:r>
          </a:p>
          <a:p>
            <a:pPr lvl="3"/>
            <a:r>
              <a:rPr lang="en-US" altLang="ko-KR" dirty="0" smtClean="0"/>
              <a:t>	</a:t>
            </a:r>
            <a:r>
              <a:rPr lang="ko-KR" altLang="en-US" dirty="0" smtClean="0"/>
              <a:t>수행할 </a:t>
            </a:r>
            <a:r>
              <a:rPr lang="ko-KR" altLang="en-US" dirty="0"/>
              <a:t>문장</a:t>
            </a:r>
            <a:r>
              <a:rPr lang="en-US" altLang="ko-KR" dirty="0"/>
              <a:t>1 </a:t>
            </a:r>
            <a:endParaRPr lang="ko-KR" altLang="en-US" dirty="0"/>
          </a:p>
          <a:p>
            <a:pPr lvl="3"/>
            <a:r>
              <a:rPr lang="en-US" altLang="ko-KR" dirty="0" smtClean="0"/>
              <a:t>	</a:t>
            </a:r>
            <a:r>
              <a:rPr lang="ko-KR" altLang="en-US" dirty="0" smtClean="0"/>
              <a:t>수행할 </a:t>
            </a:r>
            <a:r>
              <a:rPr lang="ko-KR" altLang="en-US" dirty="0"/>
              <a:t>문장</a:t>
            </a:r>
            <a:r>
              <a:rPr lang="en-US" altLang="ko-KR" dirty="0"/>
              <a:t>2 </a:t>
            </a:r>
            <a:endParaRPr lang="ko-KR" altLang="en-US" dirty="0"/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test_list</a:t>
            </a:r>
            <a:r>
              <a:rPr lang="en-US" altLang="ko-KR" dirty="0"/>
              <a:t> = [’one’, ’two’, ’three’]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test_list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		print(</a:t>
            </a:r>
            <a:r>
              <a:rPr lang="en-US" altLang="ko-KR" dirty="0" err="1" smtClean="0"/>
              <a:t>i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>
                <a:solidFill>
                  <a:schemeClr val="tx2"/>
                </a:solidFill>
              </a:rPr>
              <a:t>one </a:t>
            </a:r>
            <a:r>
              <a:rPr lang="en-US" altLang="ko-KR" dirty="0">
                <a:solidFill>
                  <a:schemeClr val="tx2"/>
                </a:solidFill>
              </a:rPr>
              <a:t>two </a:t>
            </a:r>
            <a:r>
              <a:rPr lang="en-US" altLang="ko-KR" dirty="0" smtClean="0">
                <a:solidFill>
                  <a:schemeClr val="tx2"/>
                </a:solidFill>
              </a:rPr>
              <a:t>three</a:t>
            </a:r>
            <a:endParaRPr lang="en-US" altLang="ko-KR" dirty="0">
              <a:solidFill>
                <a:schemeClr val="tx2"/>
              </a:solidFill>
            </a:endParaRPr>
          </a:p>
          <a:p>
            <a:pPr lvl="3"/>
            <a:r>
              <a:rPr lang="en-US" altLang="ko-KR" dirty="0"/>
              <a:t>&gt;&gt;&gt; a = [(1,2), (3,4), (5,6)]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for (first, last) in a: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			print(first </a:t>
            </a:r>
            <a:r>
              <a:rPr lang="en-US" altLang="ko-KR" dirty="0"/>
              <a:t>+ </a:t>
            </a:r>
            <a:r>
              <a:rPr lang="en-US" altLang="ko-KR" dirty="0" smtClean="0"/>
              <a:t>last)</a:t>
            </a:r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chemeClr val="tx2"/>
                </a:solidFill>
              </a:rPr>
              <a:t>3 </a:t>
            </a:r>
            <a:r>
              <a:rPr lang="en-US" altLang="ko-KR" dirty="0">
                <a:solidFill>
                  <a:schemeClr val="tx2"/>
                </a:solidFill>
              </a:rPr>
              <a:t>7 11 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004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for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Continue</a:t>
            </a:r>
          </a:p>
          <a:p>
            <a:pPr lvl="3"/>
            <a:r>
              <a:rPr lang="en-US" altLang="ko-KR" dirty="0"/>
              <a:t># marks2.py </a:t>
            </a:r>
          </a:p>
          <a:p>
            <a:pPr lvl="3"/>
            <a:r>
              <a:rPr lang="en-US" altLang="ko-KR" dirty="0"/>
              <a:t>marks = [90, 25, 67, 45, 80]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number </a:t>
            </a:r>
            <a:r>
              <a:rPr lang="en-US" altLang="ko-KR" dirty="0"/>
              <a:t>= 0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for </a:t>
            </a:r>
            <a:r>
              <a:rPr lang="en-US" altLang="ko-KR" dirty="0"/>
              <a:t>mark in marks </a:t>
            </a:r>
          </a:p>
          <a:p>
            <a:pPr lvl="3"/>
            <a:r>
              <a:rPr lang="en-US" altLang="ko-KR" dirty="0" smtClean="0"/>
              <a:t>	number </a:t>
            </a:r>
            <a:r>
              <a:rPr lang="en-US" altLang="ko-KR" dirty="0"/>
              <a:t>= number +1</a:t>
            </a:r>
            <a:br>
              <a:rPr lang="en-US" altLang="ko-KR" dirty="0"/>
            </a:br>
            <a:r>
              <a:rPr lang="en-US" altLang="ko-KR" dirty="0"/>
              <a:t>if mark &lt; 60: </a:t>
            </a:r>
            <a:endParaRPr lang="en-US" altLang="ko-KR" dirty="0" smtClean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	continue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print</a:t>
            </a:r>
            <a:r>
              <a:rPr lang="en-US" altLang="ko-KR" dirty="0"/>
              <a:t>("%d</a:t>
            </a:r>
            <a:r>
              <a:rPr lang="ko-KR" altLang="en-US" dirty="0"/>
              <a:t>번 학생 축하합니다</a:t>
            </a:r>
            <a:r>
              <a:rPr lang="en-US" altLang="ko-KR" dirty="0"/>
              <a:t>. </a:t>
            </a:r>
            <a:r>
              <a:rPr lang="ko-KR" altLang="en-US" dirty="0"/>
              <a:t>합격입니다</a:t>
            </a:r>
            <a:r>
              <a:rPr lang="en-US" altLang="ko-KR" dirty="0"/>
              <a:t>. " % number) </a:t>
            </a:r>
          </a:p>
          <a:p>
            <a:pPr lvl="3"/>
            <a:endParaRPr lang="en-US" altLang="ko-KR" dirty="0"/>
          </a:p>
          <a:p>
            <a:pPr lvl="6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7101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for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Range</a:t>
            </a:r>
          </a:p>
          <a:p>
            <a:pPr lvl="3"/>
            <a:r>
              <a:rPr lang="is-IS" altLang="ko-KR" dirty="0"/>
              <a:t>&gt;&gt;&gt; a = range(10) </a:t>
            </a:r>
            <a:endParaRPr lang="is-IS" altLang="ko-KR" dirty="0" smtClean="0"/>
          </a:p>
          <a:p>
            <a:pPr lvl="3"/>
            <a:r>
              <a:rPr lang="is-IS" altLang="ko-KR" dirty="0" smtClean="0"/>
              <a:t>&gt;&gt;&gt; </a:t>
            </a:r>
            <a:r>
              <a:rPr lang="is-IS" altLang="ko-KR" dirty="0"/>
              <a:t>a </a:t>
            </a:r>
            <a:endParaRPr lang="is-IS" altLang="ko-KR" dirty="0" smtClean="0"/>
          </a:p>
          <a:p>
            <a:pPr lvl="3"/>
            <a:r>
              <a:rPr lang="is-IS" altLang="ko-KR" dirty="0"/>
              <a:t> </a:t>
            </a:r>
            <a:r>
              <a:rPr lang="is-IS" altLang="ko-KR" dirty="0" smtClean="0"/>
              <a:t> range(0</a:t>
            </a:r>
            <a:r>
              <a:rPr lang="is-IS" altLang="ko-KR" dirty="0"/>
              <a:t>, 10) </a:t>
            </a:r>
            <a:r>
              <a:rPr lang="is-I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#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is-IS" altLang="ko-KR" dirty="0" smtClean="0">
                <a:solidFill>
                  <a:srgbClr val="FF0000"/>
                </a:solidFill>
              </a:rPr>
              <a:t>0</a:t>
            </a:r>
            <a:r>
              <a:rPr lang="ko-KR" altLang="en-US" dirty="0" smtClean="0">
                <a:solidFill>
                  <a:srgbClr val="FF0000"/>
                </a:solidFill>
              </a:rPr>
              <a:t>부터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미만의 숫자</a:t>
            </a:r>
            <a:endParaRPr lang="is-IS" altLang="ko-KR" dirty="0" smtClean="0">
              <a:solidFill>
                <a:srgbClr val="FF0000"/>
              </a:solidFill>
            </a:endParaRPr>
          </a:p>
          <a:p>
            <a:pPr lvl="3"/>
            <a:endParaRPr lang="is-IS" altLang="ko-KR" dirty="0" smtClean="0"/>
          </a:p>
          <a:p>
            <a:pPr lvl="3"/>
            <a:r>
              <a:rPr lang="hr-HR" altLang="ko-KR" dirty="0"/>
              <a:t>&gt;&gt;&gt; </a:t>
            </a:r>
            <a:r>
              <a:rPr lang="hr-HR" altLang="ko-KR" dirty="0" err="1"/>
              <a:t>sum</a:t>
            </a:r>
            <a:r>
              <a:rPr lang="hr-HR" altLang="ko-KR" dirty="0"/>
              <a:t> = 0 </a:t>
            </a:r>
            <a:endParaRPr lang="hr-HR" altLang="ko-KR" dirty="0" smtClean="0"/>
          </a:p>
          <a:p>
            <a:pPr lvl="3"/>
            <a:r>
              <a:rPr lang="hr-HR" altLang="ko-KR" dirty="0" smtClean="0"/>
              <a:t>&gt;&gt;&gt; </a:t>
            </a:r>
            <a:r>
              <a:rPr lang="hr-HR" altLang="ko-KR" dirty="0"/>
              <a:t>for i </a:t>
            </a:r>
            <a:r>
              <a:rPr lang="hr-HR" altLang="ko-KR" dirty="0" err="1"/>
              <a:t>in</a:t>
            </a:r>
            <a:r>
              <a:rPr lang="hr-HR" altLang="ko-KR" dirty="0"/>
              <a:t> </a:t>
            </a:r>
            <a:r>
              <a:rPr lang="hr-HR" altLang="ko-KR" dirty="0" err="1"/>
              <a:t>range</a:t>
            </a:r>
            <a:r>
              <a:rPr lang="hr-HR" altLang="ko-KR" dirty="0"/>
              <a:t>(1, 11): </a:t>
            </a:r>
            <a:endParaRPr lang="hr-HR" altLang="ko-KR" dirty="0" smtClean="0"/>
          </a:p>
          <a:p>
            <a:pPr lvl="3"/>
            <a:r>
              <a:rPr lang="hr-HR" altLang="ko-KR" dirty="0"/>
              <a:t>	</a:t>
            </a:r>
            <a:r>
              <a:rPr lang="hr-HR" altLang="ko-KR" dirty="0" smtClean="0"/>
              <a:t>		</a:t>
            </a:r>
            <a:r>
              <a:rPr lang="hr-HR" altLang="ko-KR" dirty="0" err="1" smtClean="0"/>
              <a:t>sum</a:t>
            </a:r>
            <a:r>
              <a:rPr lang="hr-HR" altLang="ko-KR" dirty="0" smtClean="0"/>
              <a:t> </a:t>
            </a:r>
            <a:r>
              <a:rPr lang="hr-HR" altLang="ko-KR" dirty="0"/>
              <a:t>= </a:t>
            </a:r>
            <a:r>
              <a:rPr lang="hr-HR" altLang="ko-KR" dirty="0" err="1"/>
              <a:t>sum</a:t>
            </a:r>
            <a:r>
              <a:rPr lang="hr-HR" altLang="ko-KR" dirty="0"/>
              <a:t> + i </a:t>
            </a:r>
            <a:r>
              <a:rPr lang="hr-HR" altLang="ko-KR" dirty="0" smtClean="0"/>
              <a:t> </a:t>
            </a:r>
          </a:p>
          <a:p>
            <a:pPr lvl="3"/>
            <a:r>
              <a:rPr lang="hr-HR" altLang="ko-KR" dirty="0" smtClean="0"/>
              <a:t>&gt;&gt;&gt; </a:t>
            </a:r>
            <a:r>
              <a:rPr lang="hr-HR" altLang="ko-KR" dirty="0"/>
              <a:t>print(</a:t>
            </a:r>
            <a:r>
              <a:rPr lang="hr-HR" altLang="ko-KR" dirty="0" err="1"/>
              <a:t>sum</a:t>
            </a:r>
            <a:r>
              <a:rPr lang="hr-HR" altLang="ko-KR" dirty="0"/>
              <a:t>) </a:t>
            </a:r>
            <a:endParaRPr lang="hr-HR" altLang="ko-KR" dirty="0" smtClean="0"/>
          </a:p>
          <a:p>
            <a:pPr lvl="3"/>
            <a:r>
              <a:rPr lang="hr-HR" altLang="ko-KR" dirty="0"/>
              <a:t>	</a:t>
            </a:r>
            <a:r>
              <a:rPr lang="hr-HR" altLang="ko-KR" dirty="0" smtClean="0"/>
              <a:t>55 </a:t>
            </a:r>
            <a:endParaRPr lang="hr-HR" altLang="ko-KR" dirty="0"/>
          </a:p>
          <a:p>
            <a:pPr lvl="3"/>
            <a:endParaRPr lang="is-IS" altLang="ko-KR" dirty="0"/>
          </a:p>
          <a:p>
            <a:pPr lvl="3"/>
            <a:endParaRPr lang="en-US" altLang="ko-KR" dirty="0" smtClean="0"/>
          </a:p>
          <a:p>
            <a:pPr lvl="3"/>
            <a:endParaRPr lang="en-US" altLang="ko-KR" dirty="0"/>
          </a:p>
          <a:p>
            <a:pPr lvl="6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1357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for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for</a:t>
            </a:r>
            <a:r>
              <a:rPr kumimoji="1" lang="ko-KR" altLang="en-US" dirty="0" smtClean="0"/>
              <a:t>와 </a:t>
            </a:r>
            <a:r>
              <a:rPr kumimoji="1" lang="en-US" altLang="ko-KR" dirty="0" smtClean="0"/>
              <a:t>range</a:t>
            </a:r>
            <a:r>
              <a:rPr kumimoji="1" lang="ko-KR" altLang="en-US" dirty="0" smtClean="0"/>
              <a:t>를 이용한 구구단</a:t>
            </a:r>
            <a:endParaRPr kumimoji="1" lang="en-US" altLang="ko-KR" dirty="0" smtClean="0"/>
          </a:p>
          <a:p>
            <a:pPr lvl="3"/>
            <a:r>
              <a:rPr lang="it-IT" altLang="ko-KR" dirty="0"/>
              <a:t>&gt;&gt;&gt; for i in range(2,10): </a:t>
            </a:r>
          </a:p>
          <a:p>
            <a:pPr lvl="3"/>
            <a:r>
              <a:rPr lang="it-IT" altLang="ko-KR" dirty="0" smtClean="0"/>
              <a:t>			for </a:t>
            </a:r>
            <a:r>
              <a:rPr lang="it-IT" altLang="ko-KR" dirty="0"/>
              <a:t>j in range(1, 10): </a:t>
            </a:r>
            <a:endParaRPr lang="it-IT" altLang="ko-KR" dirty="0" smtClean="0"/>
          </a:p>
          <a:p>
            <a:pPr lvl="3"/>
            <a:r>
              <a:rPr lang="it-IT" altLang="ko-KR" dirty="0"/>
              <a:t>	</a:t>
            </a:r>
            <a:r>
              <a:rPr lang="it-IT" altLang="ko-KR" dirty="0" smtClean="0"/>
              <a:t>			print(i*j</a:t>
            </a:r>
            <a:r>
              <a:rPr lang="it-IT" altLang="ko-KR" dirty="0"/>
              <a:t>, </a:t>
            </a:r>
            <a:r>
              <a:rPr lang="it-IT" altLang="ko-KR" dirty="0">
                <a:solidFill>
                  <a:srgbClr val="FF0000"/>
                </a:solidFill>
              </a:rPr>
              <a:t>end=" "</a:t>
            </a:r>
            <a:r>
              <a:rPr lang="it-IT" altLang="ko-KR" dirty="0"/>
              <a:t>) </a:t>
            </a:r>
            <a:endParaRPr lang="it-IT" altLang="ko-KR" dirty="0" smtClean="0"/>
          </a:p>
          <a:p>
            <a:pPr lvl="3"/>
            <a:r>
              <a:rPr lang="it-IT" altLang="ko-KR" dirty="0"/>
              <a:t>	</a:t>
            </a:r>
            <a:r>
              <a:rPr lang="it-IT" altLang="ko-KR" dirty="0" smtClean="0"/>
              <a:t>		print</a:t>
            </a:r>
            <a:r>
              <a:rPr lang="it-IT" altLang="ko-KR" dirty="0"/>
              <a:t>(’’) </a:t>
            </a:r>
          </a:p>
          <a:p>
            <a:pPr lvl="3"/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0" y="3789040"/>
            <a:ext cx="8312727" cy="2442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90851" y="2822353"/>
            <a:ext cx="2953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i="1" dirty="0" smtClean="0">
                <a:solidFill>
                  <a:srgbClr val="FF0000"/>
                </a:solidFill>
              </a:rPr>
              <a:t>다음 줄로 넘기지 않기 위해서</a:t>
            </a:r>
            <a:endParaRPr kumimoji="1" lang="en-US" altLang="ko-KR" sz="1400" i="1" dirty="0" smtClean="0">
              <a:solidFill>
                <a:srgbClr val="FF0000"/>
              </a:solidFill>
            </a:endParaRPr>
          </a:p>
          <a:p>
            <a:r>
              <a:rPr kumimoji="1" lang="en-US" altLang="ko-KR" sz="1400" i="1" dirty="0" smtClean="0">
                <a:solidFill>
                  <a:srgbClr val="FF0000"/>
                </a:solidFill>
              </a:rPr>
              <a:t>Print </a:t>
            </a:r>
            <a:r>
              <a:rPr kumimoji="1" lang="en-US" altLang="ko-KR" sz="1400" i="1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ko-KR" sz="1400" i="1" dirty="0" smtClean="0">
                <a:solidFill>
                  <a:srgbClr val="FF0000"/>
                </a:solidFill>
              </a:rPr>
              <a:t>*j,  </a:t>
            </a:r>
            <a:r>
              <a:rPr kumimoji="1" lang="ko-KR" altLang="en-US" sz="1400" i="1" dirty="0" smtClean="0">
                <a:solidFill>
                  <a:srgbClr val="FF0000"/>
                </a:solidFill>
              </a:rPr>
              <a:t>콤마</a:t>
            </a:r>
            <a:r>
              <a:rPr kumimoji="1" lang="en-US" altLang="ko-KR" sz="1400" i="1" dirty="0" smtClean="0">
                <a:solidFill>
                  <a:srgbClr val="FF0000"/>
                </a:solidFill>
              </a:rPr>
              <a:t>(,)</a:t>
            </a:r>
            <a:r>
              <a:rPr kumimoji="1" lang="ko-KR" altLang="en-US" sz="1400" i="1" dirty="0" smtClean="0">
                <a:solidFill>
                  <a:srgbClr val="FF0000"/>
                </a:solidFill>
              </a:rPr>
              <a:t>도 가능</a:t>
            </a:r>
            <a:r>
              <a:rPr kumimoji="1" lang="en-US" altLang="ko-KR" sz="1400" i="1" dirty="0" smtClean="0">
                <a:solidFill>
                  <a:srgbClr val="FF0000"/>
                </a:solidFill>
              </a:rPr>
              <a:t>(2.7</a:t>
            </a:r>
            <a:r>
              <a:rPr kumimoji="1" lang="ko-KR" altLang="en-US" sz="1400" i="1" dirty="0" smtClean="0">
                <a:solidFill>
                  <a:srgbClr val="FF0000"/>
                </a:solidFill>
              </a:rPr>
              <a:t>버전만</a:t>
            </a:r>
            <a:r>
              <a:rPr kumimoji="1" lang="en-US" altLang="ko-KR" sz="1400" i="1" dirty="0" smtClean="0">
                <a:solidFill>
                  <a:srgbClr val="FF0000"/>
                </a:solidFill>
              </a:rPr>
              <a:t>)</a:t>
            </a:r>
            <a:endParaRPr kumimoji="1" lang="ko-KR" alt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29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Control Statements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for</a:t>
            </a:r>
            <a:r>
              <a:rPr kumimoji="1" lang="ko-KR" altLang="en-US" dirty="0" smtClean="0"/>
              <a:t>문</a:t>
            </a:r>
            <a:endParaRPr kumimoji="1" lang="en-US" altLang="ko-KR" dirty="0" smtClean="0"/>
          </a:p>
          <a:p>
            <a:pPr lvl="1"/>
            <a:r>
              <a:rPr kumimoji="1" lang="ko-KR" altLang="en-US" dirty="0" smtClean="0"/>
              <a:t>리스트 안에 </a:t>
            </a:r>
            <a:r>
              <a:rPr kumimoji="1" lang="en-US" altLang="ko-KR" dirty="0" smtClean="0"/>
              <a:t>for</a:t>
            </a:r>
            <a:r>
              <a:rPr kumimoji="1" lang="ko-KR" altLang="en-US" dirty="0" smtClean="0"/>
              <a:t>문 포함하기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&gt;&gt;&gt; a = [1,2,3,4]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result = []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for </a:t>
            </a:r>
            <a:r>
              <a:rPr lang="en-US" altLang="ko-KR" dirty="0" err="1"/>
              <a:t>num</a:t>
            </a:r>
            <a:r>
              <a:rPr lang="en-US" altLang="ko-KR" dirty="0"/>
              <a:t> in a: </a:t>
            </a:r>
            <a:endParaRPr lang="en-US" altLang="ko-KR" dirty="0" smtClean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		</a:t>
            </a:r>
            <a:r>
              <a:rPr lang="en-US" altLang="ko-KR" dirty="0" err="1" smtClean="0"/>
              <a:t>result.append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num</a:t>
            </a:r>
            <a:r>
              <a:rPr lang="en-US" altLang="ko-KR" dirty="0" smtClean="0"/>
              <a:t>*3)</a:t>
            </a:r>
          </a:p>
          <a:p>
            <a:pPr lvl="3"/>
            <a:r>
              <a:rPr lang="pt-BR" altLang="ko-KR" dirty="0"/>
              <a:t>&gt;&gt;&gt; </a:t>
            </a:r>
            <a:r>
              <a:rPr lang="pt-BR" altLang="ko-KR" dirty="0" err="1"/>
              <a:t>print</a:t>
            </a:r>
            <a:r>
              <a:rPr lang="pt-BR" altLang="ko-KR" dirty="0"/>
              <a:t>(</a:t>
            </a:r>
            <a:r>
              <a:rPr lang="pt-BR" altLang="ko-KR" dirty="0" err="1"/>
              <a:t>result</a:t>
            </a:r>
            <a:r>
              <a:rPr lang="pt-BR" altLang="ko-KR" dirty="0"/>
              <a:t>) </a:t>
            </a:r>
            <a:endParaRPr lang="pt-BR" altLang="ko-KR" dirty="0" smtClean="0"/>
          </a:p>
          <a:p>
            <a:pPr lvl="3"/>
            <a:r>
              <a:rPr lang="pt-BR" altLang="ko-KR" dirty="0"/>
              <a:t>	</a:t>
            </a:r>
            <a:r>
              <a:rPr lang="pt-BR" altLang="ko-KR" dirty="0" smtClean="0">
                <a:solidFill>
                  <a:schemeClr val="tx2"/>
                </a:solidFill>
              </a:rPr>
              <a:t>[</a:t>
            </a:r>
            <a:r>
              <a:rPr lang="pt-BR" altLang="ko-KR" dirty="0">
                <a:solidFill>
                  <a:schemeClr val="tx2"/>
                </a:solidFill>
              </a:rPr>
              <a:t>3, 6, 9, 12] </a:t>
            </a:r>
          </a:p>
          <a:p>
            <a:pPr lvl="3"/>
            <a:endParaRPr lang="en-US" altLang="ko-KR" dirty="0"/>
          </a:p>
          <a:p>
            <a:pPr lvl="3"/>
            <a:r>
              <a:rPr lang="pt-BR" altLang="ko-KR" dirty="0"/>
              <a:t>&gt;&gt;&gt; </a:t>
            </a:r>
            <a:r>
              <a:rPr lang="pt-BR" altLang="ko-KR" dirty="0" err="1"/>
              <a:t>result</a:t>
            </a:r>
            <a:r>
              <a:rPr lang="pt-BR" altLang="ko-KR" dirty="0"/>
              <a:t> = [num * 3 for num in a]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print</a:t>
            </a:r>
            <a:r>
              <a:rPr lang="pt-BR" altLang="ko-KR" dirty="0"/>
              <a:t>(</a:t>
            </a:r>
            <a:r>
              <a:rPr lang="pt-BR" altLang="ko-KR" dirty="0" err="1"/>
              <a:t>result</a:t>
            </a:r>
            <a:r>
              <a:rPr lang="pt-BR" altLang="ko-KR" dirty="0"/>
              <a:t>) </a:t>
            </a:r>
            <a:endParaRPr lang="pt-BR" altLang="ko-KR" dirty="0" smtClean="0"/>
          </a:p>
          <a:p>
            <a:pPr lvl="3"/>
            <a:r>
              <a:rPr lang="ko-KR" altLang="en-US" dirty="0" smtClean="0"/>
              <a:t>    </a:t>
            </a:r>
            <a:r>
              <a:rPr lang="pt-BR" altLang="ko-KR" dirty="0" smtClean="0">
                <a:solidFill>
                  <a:schemeClr val="tx2"/>
                </a:solidFill>
              </a:rPr>
              <a:t>[</a:t>
            </a:r>
            <a:r>
              <a:rPr lang="pt-BR" altLang="ko-KR" dirty="0">
                <a:solidFill>
                  <a:schemeClr val="tx2"/>
                </a:solidFill>
              </a:rPr>
              <a:t>3, 6, 9, 12]</a:t>
            </a:r>
            <a:r>
              <a:rPr lang="pt-BR" altLang="ko-KR" dirty="0"/>
              <a:t> </a:t>
            </a:r>
          </a:p>
          <a:p>
            <a:pPr lvl="3"/>
            <a:endParaRPr kumimoji="1" lang="en-US" altLang="ko-KR" dirty="0" smtClean="0"/>
          </a:p>
          <a:p>
            <a:pPr lvl="3"/>
            <a:r>
              <a:rPr lang="pt-BR" altLang="ko-KR" dirty="0"/>
              <a:t>&gt;&gt;&gt; </a:t>
            </a:r>
            <a:r>
              <a:rPr lang="pt-BR" altLang="ko-KR" dirty="0" err="1"/>
              <a:t>result</a:t>
            </a:r>
            <a:r>
              <a:rPr lang="pt-BR" altLang="ko-KR" dirty="0"/>
              <a:t> = [num * 3 for num in a </a:t>
            </a:r>
            <a:r>
              <a:rPr lang="pt-BR" altLang="ko-KR" dirty="0" err="1"/>
              <a:t>if</a:t>
            </a:r>
            <a:r>
              <a:rPr lang="pt-BR" altLang="ko-KR" dirty="0"/>
              <a:t> num % 2 == 0] </a:t>
            </a:r>
            <a:endParaRPr lang="pt-BR" altLang="ko-KR" dirty="0" smtClean="0"/>
          </a:p>
          <a:p>
            <a:pPr lvl="3"/>
            <a:r>
              <a:rPr lang="pt-BR" altLang="ko-KR" dirty="0" smtClean="0"/>
              <a:t>&gt;&gt;&gt; </a:t>
            </a:r>
            <a:r>
              <a:rPr lang="pt-BR" altLang="ko-KR" dirty="0" err="1"/>
              <a:t>print</a:t>
            </a:r>
            <a:r>
              <a:rPr lang="pt-BR" altLang="ko-KR" dirty="0"/>
              <a:t>(</a:t>
            </a:r>
            <a:r>
              <a:rPr lang="pt-BR" altLang="ko-KR" dirty="0" err="1"/>
              <a:t>result</a:t>
            </a:r>
            <a:r>
              <a:rPr lang="pt-BR" altLang="ko-KR" dirty="0"/>
              <a:t>) </a:t>
            </a:r>
            <a:r>
              <a:rPr lang="pt-BR" altLang="ko-KR" dirty="0">
                <a:solidFill>
                  <a:schemeClr val="tx2"/>
                </a:solidFill>
              </a:rPr>
              <a:t>[6, 12] </a:t>
            </a: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618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Install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Python Webpage</a:t>
            </a:r>
          </a:p>
          <a:p>
            <a:pPr lvl="1"/>
            <a:r>
              <a:rPr lang="en-US" altLang="ko-KR" dirty="0" smtClean="0"/>
              <a:t>http://</a:t>
            </a:r>
            <a:r>
              <a:rPr lang="en-US" altLang="ko-KR" dirty="0" err="1" smtClean="0"/>
              <a:t>www.python.org</a:t>
            </a:r>
            <a:r>
              <a:rPr lang="en-US" altLang="ko-KR" dirty="0" smtClean="0"/>
              <a:t>/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04" y="2226397"/>
            <a:ext cx="6870023" cy="451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8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Control </a:t>
            </a:r>
            <a:r>
              <a:rPr lang="en-US" altLang="ko-KR" dirty="0" smtClean="0"/>
              <a:t>Statements</a:t>
            </a:r>
            <a:r>
              <a:rPr lang="ko-KR" altLang="en-US" dirty="0" smtClean="0"/>
              <a:t> </a:t>
            </a:r>
            <a:r>
              <a:rPr lang="en-US" altLang="ko-KR" dirty="0" smtClean="0"/>
              <a:t>(Quiz)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for</a:t>
            </a:r>
            <a:r>
              <a:rPr kumimoji="1" lang="ko-KR" altLang="en-US" dirty="0"/>
              <a:t>문</a:t>
            </a:r>
            <a:endParaRPr kumimoji="1" lang="en-US" altLang="ko-KR" dirty="0"/>
          </a:p>
          <a:p>
            <a:pPr lvl="1"/>
            <a:r>
              <a:rPr kumimoji="1" lang="ko-KR" altLang="en-US" dirty="0" smtClean="0"/>
              <a:t>리스트 안에 </a:t>
            </a:r>
            <a:r>
              <a:rPr kumimoji="1" lang="en-US" altLang="ko-KR" dirty="0" smtClean="0"/>
              <a:t>for</a:t>
            </a:r>
            <a:r>
              <a:rPr kumimoji="1" lang="ko-KR" altLang="en-US" dirty="0" smtClean="0"/>
              <a:t>문 포함하기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구구단 만들기</a:t>
            </a:r>
            <a:r>
              <a:rPr kumimoji="1" lang="en-US" altLang="ko-KR" dirty="0" smtClean="0"/>
              <a:t>)</a:t>
            </a:r>
            <a:endParaRPr kumimoji="1" lang="en-US" altLang="ko-KR" dirty="0"/>
          </a:p>
          <a:p>
            <a:pPr lvl="3"/>
            <a:r>
              <a:rPr lang="en-US" altLang="ko-KR" dirty="0">
                <a:solidFill>
                  <a:schemeClr val="bg1"/>
                </a:solidFill>
              </a:rPr>
              <a:t>&gt;&gt;&gt; result = [x*y for x in range(2,10)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3"/>
            <a:r>
              <a:rPr lang="en-US" altLang="ko-KR" dirty="0">
                <a:solidFill>
                  <a:schemeClr val="bg1"/>
                </a:solidFill>
              </a:rPr>
              <a:t>	</a:t>
            </a:r>
            <a:r>
              <a:rPr lang="en-US" altLang="ko-KR" dirty="0" smtClean="0">
                <a:solidFill>
                  <a:schemeClr val="bg1"/>
                </a:solidFill>
              </a:rPr>
              <a:t>		        </a:t>
            </a:r>
            <a:r>
              <a:rPr lang="en-US" altLang="ko-KR" dirty="0">
                <a:solidFill>
                  <a:schemeClr val="bg1"/>
                </a:solidFill>
              </a:rPr>
              <a:t>for y in range(1,10)]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lvl="3"/>
            <a:r>
              <a:rPr lang="cs-CZ" altLang="ko-KR" dirty="0">
                <a:solidFill>
                  <a:schemeClr val="bg1"/>
                </a:solidFill>
              </a:rPr>
              <a:t>&gt;&gt;&gt; </a:t>
            </a:r>
            <a:r>
              <a:rPr lang="cs-CZ" altLang="ko-KR" dirty="0" err="1">
                <a:solidFill>
                  <a:schemeClr val="bg1"/>
                </a:solidFill>
              </a:rPr>
              <a:t>print</a:t>
            </a:r>
            <a:r>
              <a:rPr lang="cs-CZ" altLang="ko-KR" dirty="0">
                <a:solidFill>
                  <a:schemeClr val="bg1"/>
                </a:solidFill>
              </a:rPr>
              <a:t>(</a:t>
            </a:r>
            <a:r>
              <a:rPr lang="cs-CZ" altLang="ko-KR" dirty="0" err="1">
                <a:solidFill>
                  <a:schemeClr val="bg1"/>
                </a:solidFill>
              </a:rPr>
              <a:t>result</a:t>
            </a:r>
            <a:r>
              <a:rPr lang="cs-CZ" altLang="ko-KR" dirty="0">
                <a:solidFill>
                  <a:schemeClr val="bg1"/>
                </a:solidFill>
              </a:rPr>
              <a:t>) </a:t>
            </a:r>
            <a:endParaRPr lang="cs-CZ" altLang="ko-KR" dirty="0" smtClean="0">
              <a:solidFill>
                <a:schemeClr val="bg1"/>
              </a:solidFill>
            </a:endParaRPr>
          </a:p>
          <a:p>
            <a:pPr lvl="3"/>
            <a:r>
              <a:rPr lang="cs-CZ" altLang="ko-KR" dirty="0">
                <a:solidFill>
                  <a:schemeClr val="bg1"/>
                </a:solidFill>
              </a:rPr>
              <a:t> </a:t>
            </a:r>
            <a:r>
              <a:rPr lang="cs-CZ" altLang="ko-KR" dirty="0" smtClean="0">
                <a:solidFill>
                  <a:schemeClr val="bg1"/>
                </a:solidFill>
              </a:rPr>
              <a:t>  [</a:t>
            </a:r>
            <a:r>
              <a:rPr lang="cs-CZ" altLang="ko-KR" dirty="0">
                <a:solidFill>
                  <a:schemeClr val="bg1"/>
                </a:solidFill>
              </a:rPr>
              <a:t>2, 4, 6, 8, 10, 12, 14, 16, 18, 3, 6, 9, 12, 15, 18, 21, 24, 27, 4, 8, 12, 16, 20, 24, 28, 32, 36, 5, 10, 15, 20, 25, 30, 35, 40, 45, 6, 12, 18, 24, 30, 36, 42 , 48, 54, 7, 14, 21, 28, 35, 42, 49, 56, 63, 8, 16, 24, 32, 40, 48, 56, 64, 72, 9, 18, 27, 36, 45, 54, 63, 72, 81] </a:t>
            </a:r>
          </a:p>
          <a:p>
            <a:pPr lvl="3"/>
            <a:endParaRPr lang="en-US" altLang="ko-KR" dirty="0">
              <a:solidFill>
                <a:schemeClr val="bg1"/>
              </a:solidFill>
            </a:endParaRP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6098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504" y="2780928"/>
            <a:ext cx="8229600" cy="1143000"/>
          </a:xfrm>
        </p:spPr>
        <p:txBody>
          <a:bodyPr/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Python Function and </a:t>
            </a:r>
            <a:r>
              <a:rPr lang="en-US" altLang="ko-KR" sz="4800" b="1" dirty="0" err="1" smtClean="0">
                <a:solidFill>
                  <a:srgbClr val="FF0000"/>
                </a:solidFill>
              </a:rPr>
              <a:t>Input/Output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smtClean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함수</a:t>
            </a:r>
            <a:r>
              <a:rPr kumimoji="1" lang="en-US" altLang="ko-KR" dirty="0" smtClean="0"/>
              <a:t>(Functions)</a:t>
            </a:r>
          </a:p>
          <a:p>
            <a:pPr lvl="1"/>
            <a:r>
              <a:rPr kumimoji="1" lang="ko-KR" altLang="en-US" dirty="0" smtClean="0"/>
              <a:t>함수의 구조</a:t>
            </a:r>
            <a:endParaRPr kumimoji="1" lang="en-US" altLang="ko-KR" dirty="0" smtClean="0"/>
          </a:p>
          <a:p>
            <a:pPr lvl="3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함수명</a:t>
            </a:r>
            <a:r>
              <a:rPr lang="en-US" altLang="ko-KR" dirty="0"/>
              <a:t>(</a:t>
            </a:r>
            <a:r>
              <a:rPr lang="ko-KR" altLang="en-US" dirty="0"/>
              <a:t>입력 인수</a:t>
            </a:r>
            <a:r>
              <a:rPr lang="en-US" altLang="ko-KR" dirty="0"/>
              <a:t>):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	&lt;</a:t>
            </a:r>
            <a:r>
              <a:rPr lang="ko-KR" altLang="en-US" dirty="0"/>
              <a:t>수행할 문장</a:t>
            </a:r>
            <a:r>
              <a:rPr lang="en-US" altLang="ko-KR" dirty="0"/>
              <a:t>1&gt;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	&lt;</a:t>
            </a:r>
            <a:r>
              <a:rPr lang="ko-KR" altLang="en-US" dirty="0"/>
              <a:t>수행할 문장</a:t>
            </a:r>
            <a:r>
              <a:rPr lang="en-US" altLang="ko-KR" dirty="0"/>
              <a:t>2&gt; </a:t>
            </a:r>
            <a:endParaRPr lang="ko-KR" altLang="en-US" dirty="0"/>
          </a:p>
          <a:p>
            <a:pPr lvl="3"/>
            <a:r>
              <a:rPr lang="en-US" altLang="ko-KR" dirty="0" smtClean="0"/>
              <a:t>	...</a:t>
            </a:r>
          </a:p>
          <a:p>
            <a:pPr lvl="1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/>
              <a:t>sum(a, b): </a:t>
            </a:r>
          </a:p>
          <a:p>
            <a:pPr lvl="3"/>
            <a:r>
              <a:rPr lang="en-US" altLang="ko-KR" dirty="0" smtClean="0"/>
              <a:t>			return </a:t>
            </a:r>
            <a:r>
              <a:rPr lang="en-US" altLang="ko-KR" dirty="0"/>
              <a:t>a + b </a:t>
            </a:r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 = 3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b = 4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c = sum(a, b)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print(c)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7 </a:t>
            </a:r>
            <a:endParaRPr lang="en-US" altLang="ko-KR" dirty="0"/>
          </a:p>
          <a:p>
            <a:pPr lvl="3"/>
            <a:endParaRPr lang="ko-KR" altLang="en-US" dirty="0"/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9048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함수</a:t>
            </a:r>
            <a:r>
              <a:rPr kumimoji="1" lang="en-US" altLang="ko-KR" dirty="0"/>
              <a:t>(Functions)</a:t>
            </a:r>
          </a:p>
          <a:p>
            <a:pPr lvl="1"/>
            <a:r>
              <a:rPr kumimoji="1" lang="ko-KR" altLang="en-US" dirty="0" smtClean="0"/>
              <a:t>입력값이 몇 개가 될지 모르는 함수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구조</a:t>
            </a:r>
            <a:endParaRPr kumimoji="1" lang="en-US" altLang="ko-KR" dirty="0" smtClean="0"/>
          </a:p>
          <a:p>
            <a:pPr lvl="3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ko-KR" altLang="en-US" dirty="0"/>
              <a:t>함수이름</a:t>
            </a:r>
            <a:r>
              <a:rPr lang="en-US" altLang="ko-KR" dirty="0"/>
              <a:t>(*</a:t>
            </a:r>
            <a:r>
              <a:rPr lang="ko-KR" altLang="en-US" dirty="0"/>
              <a:t>입력변수</a:t>
            </a:r>
            <a:r>
              <a:rPr lang="en-US" altLang="ko-KR" dirty="0"/>
              <a:t>):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	&lt;</a:t>
            </a:r>
            <a:r>
              <a:rPr lang="ko-KR" altLang="en-US" dirty="0"/>
              <a:t>수행할 문장</a:t>
            </a:r>
            <a:r>
              <a:rPr lang="en-US" altLang="ko-KR" dirty="0"/>
              <a:t>&gt;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예시</a:t>
            </a:r>
            <a:endParaRPr lang="en-US" altLang="ko-KR" dirty="0" smtClean="0"/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sum_many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): </a:t>
            </a:r>
          </a:p>
          <a:p>
            <a:pPr lvl="3"/>
            <a:r>
              <a:rPr lang="en-US" altLang="ko-KR" dirty="0" smtClean="0"/>
              <a:t>			sum = 0</a:t>
            </a:r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		for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args</a:t>
            </a:r>
            <a:r>
              <a:rPr lang="en-US" altLang="ko-KR" dirty="0" smtClean="0"/>
              <a:t>:</a:t>
            </a:r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			sum = sum + </a:t>
            </a:r>
            <a:r>
              <a:rPr lang="en-US" altLang="ko-KR" dirty="0" err="1" smtClean="0"/>
              <a:t>i</a:t>
            </a:r>
            <a:endParaRPr lang="en-US" altLang="ko-KR" dirty="0" smtClean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		return sum</a:t>
            </a:r>
            <a:endParaRPr lang="ko-KR" altLang="en-US" dirty="0"/>
          </a:p>
          <a:p>
            <a:pPr lvl="3"/>
            <a:r>
              <a:rPr lang="en-US" altLang="ko-KR" dirty="0"/>
              <a:t>&gt;&gt;&gt; result = </a:t>
            </a:r>
            <a:r>
              <a:rPr lang="en-US" altLang="ko-KR" dirty="0" err="1"/>
              <a:t>sum_many</a:t>
            </a:r>
            <a:r>
              <a:rPr lang="en-US" altLang="ko-KR" dirty="0"/>
              <a:t>(1,2,3)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print(result) </a:t>
            </a:r>
            <a:endParaRPr lang="en-US" altLang="ko-KR" dirty="0" smtClean="0"/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6 </a:t>
            </a:r>
            <a:endParaRPr lang="en-US" altLang="ko-KR" dirty="0"/>
          </a:p>
          <a:p>
            <a:pPr lvl="3"/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648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함수</a:t>
            </a:r>
            <a:r>
              <a:rPr kumimoji="1" lang="en-US" altLang="ko-KR" dirty="0"/>
              <a:t>(Functions)</a:t>
            </a:r>
          </a:p>
          <a:p>
            <a:pPr lvl="1"/>
            <a:r>
              <a:rPr kumimoji="1" lang="ko-KR" altLang="en-US" dirty="0" smtClean="0"/>
              <a:t>입력값이 몇 개가 될지 모르는 함수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예시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정해진 입력값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정해지지않은 입력값 혼용</a:t>
            </a:r>
            <a:r>
              <a:rPr kumimoji="1"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&gt;&gt;&gt;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sum_mul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(choice, *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args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):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if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choice == "sum":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result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0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for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i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in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args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result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result +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i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elif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choice == "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mul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":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result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1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for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i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in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args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: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result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= result *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i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return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result </a:t>
            </a:r>
          </a:p>
          <a:p>
            <a:pPr lvl="3"/>
            <a:endParaRPr lang="en-US" altLang="ko-KR" dirty="0"/>
          </a:p>
          <a:p>
            <a:pPr lvl="3"/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255568" y="3645024"/>
            <a:ext cx="3888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MTT10" charset="0"/>
              </a:rPr>
              <a:t>&gt;&gt;&gt; result = </a:t>
            </a:r>
            <a:r>
              <a:rPr lang="en-US" altLang="ko-KR" dirty="0" err="1">
                <a:solidFill>
                  <a:srgbClr val="FF0000"/>
                </a:solidFill>
                <a:latin typeface="CMTT10" charset="0"/>
              </a:rPr>
              <a:t>sum_mul</a:t>
            </a:r>
            <a:r>
              <a:rPr lang="en-US" altLang="ko-KR" dirty="0">
                <a:solidFill>
                  <a:srgbClr val="FF0000"/>
                </a:solidFill>
                <a:latin typeface="CMTT10" charset="0"/>
              </a:rPr>
              <a:t>(’sum’, 1,2,3,4,5) </a:t>
            </a:r>
            <a:endParaRPr lang="en-US" altLang="ko-KR" dirty="0" smtClean="0">
              <a:solidFill>
                <a:srgbClr val="FF0000"/>
              </a:solidFill>
              <a:latin typeface="CMTT10" charset="0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CMTT10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MTT10" charset="0"/>
              </a:rPr>
              <a:t>print(result) </a:t>
            </a:r>
            <a:endParaRPr lang="en-US" altLang="ko-KR" dirty="0" smtClean="0">
              <a:solidFill>
                <a:srgbClr val="FF0000"/>
              </a:solidFill>
              <a:latin typeface="CMTT10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MTT10" charset="0"/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  <a:latin typeface="CMTT10" charset="0"/>
              </a:rPr>
              <a:t>15 </a:t>
            </a:r>
          </a:p>
          <a:p>
            <a:r>
              <a:rPr lang="en-US" altLang="ko-KR" dirty="0" smtClean="0">
                <a:solidFill>
                  <a:srgbClr val="FF0000"/>
                </a:solidFill>
                <a:latin typeface="CMTT10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MTT10" charset="0"/>
              </a:rPr>
              <a:t>result = </a:t>
            </a:r>
            <a:r>
              <a:rPr lang="en-US" altLang="ko-KR" dirty="0" err="1">
                <a:solidFill>
                  <a:srgbClr val="FF0000"/>
                </a:solidFill>
                <a:latin typeface="CMTT10" charset="0"/>
              </a:rPr>
              <a:t>sum_mul</a:t>
            </a:r>
            <a:r>
              <a:rPr lang="en-US" altLang="ko-KR" dirty="0">
                <a:solidFill>
                  <a:srgbClr val="FF0000"/>
                </a:solidFill>
                <a:latin typeface="CMTT10" charset="0"/>
              </a:rPr>
              <a:t>(’</a:t>
            </a:r>
            <a:r>
              <a:rPr lang="en-US" altLang="ko-KR" dirty="0" err="1">
                <a:solidFill>
                  <a:srgbClr val="FF0000"/>
                </a:solidFill>
                <a:latin typeface="CMTT10" charset="0"/>
              </a:rPr>
              <a:t>mul</a:t>
            </a:r>
            <a:r>
              <a:rPr lang="en-US" altLang="ko-KR" dirty="0">
                <a:solidFill>
                  <a:srgbClr val="FF0000"/>
                </a:solidFill>
                <a:latin typeface="CMTT10" charset="0"/>
              </a:rPr>
              <a:t>’, 1,2,3,4,5) </a:t>
            </a:r>
            <a:endParaRPr lang="en-US" altLang="ko-KR" dirty="0" smtClean="0">
              <a:solidFill>
                <a:srgbClr val="FF0000"/>
              </a:solidFill>
              <a:latin typeface="CMTT10" charset="0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latin typeface="CMTT10" charset="0"/>
              </a:rPr>
              <a:t>&gt;&gt;&gt; </a:t>
            </a:r>
            <a:r>
              <a:rPr lang="en-US" altLang="ko-KR" dirty="0">
                <a:solidFill>
                  <a:srgbClr val="FF0000"/>
                </a:solidFill>
                <a:latin typeface="CMTT10" charset="0"/>
              </a:rPr>
              <a:t>print(result) </a:t>
            </a:r>
            <a:endParaRPr lang="en-US" altLang="ko-KR" dirty="0" smtClean="0">
              <a:solidFill>
                <a:srgbClr val="FF0000"/>
              </a:solidFill>
              <a:latin typeface="CMTT10" charset="0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CMTT10" charset="0"/>
              </a:rPr>
              <a:t>  </a:t>
            </a:r>
            <a:r>
              <a:rPr lang="en-US" altLang="ko-KR" dirty="0" smtClean="0">
                <a:solidFill>
                  <a:srgbClr val="FF0000"/>
                </a:solidFill>
                <a:latin typeface="CMTT10" charset="0"/>
              </a:rPr>
              <a:t>120 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2361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함수</a:t>
            </a:r>
            <a:r>
              <a:rPr kumimoji="1" lang="en-US" altLang="ko-KR" dirty="0"/>
              <a:t>(Functions)</a:t>
            </a:r>
          </a:p>
          <a:p>
            <a:pPr lvl="1"/>
            <a:r>
              <a:rPr kumimoji="1" lang="ko-KR" altLang="en-US" dirty="0" smtClean="0"/>
              <a:t>함수의 결과값은 언제나 하나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&gt;&gt;&gt; </a:t>
            </a:r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sum_and_mul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):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... 		return </a:t>
            </a:r>
            <a:r>
              <a:rPr lang="en-US" altLang="ko-KR" dirty="0" err="1"/>
              <a:t>a+b</a:t>
            </a:r>
            <a:r>
              <a:rPr lang="en-US" altLang="ko-KR" dirty="0"/>
              <a:t>, </a:t>
            </a:r>
            <a:r>
              <a:rPr lang="en-US" altLang="ko-KR" dirty="0" smtClean="0"/>
              <a:t>a*b</a:t>
            </a:r>
          </a:p>
          <a:p>
            <a:pPr lvl="3"/>
            <a:r>
              <a:rPr lang="en-US" altLang="ko-KR" dirty="0"/>
              <a:t>&gt;&gt;&gt; result = </a:t>
            </a:r>
            <a:r>
              <a:rPr lang="en-US" altLang="ko-KR" dirty="0" err="1"/>
              <a:t>sum_and_mul</a:t>
            </a:r>
            <a:r>
              <a:rPr lang="en-US" altLang="ko-KR" dirty="0"/>
              <a:t>(3,4) </a:t>
            </a:r>
          </a:p>
          <a:p>
            <a:pPr lvl="3"/>
            <a:r>
              <a:rPr lang="is-IS" altLang="ko-KR" dirty="0" smtClean="0"/>
              <a:t>	result </a:t>
            </a:r>
            <a:r>
              <a:rPr lang="is-IS" altLang="ko-KR" dirty="0"/>
              <a:t>= (7, 12) </a:t>
            </a:r>
            <a:endParaRPr lang="is-IS" altLang="ko-KR" dirty="0" smtClean="0"/>
          </a:p>
          <a:p>
            <a:pPr lvl="1"/>
            <a:r>
              <a:rPr lang="ko-KR" altLang="en-US" dirty="0" smtClean="0"/>
              <a:t>입력 인수에 초기값 미리 설정</a:t>
            </a:r>
            <a:r>
              <a:rPr lang="en-US" altLang="ko-KR" dirty="0" smtClean="0">
                <a:solidFill>
                  <a:srgbClr val="FF0000"/>
                </a:solidFill>
              </a:rPr>
              <a:t>(But </a:t>
            </a:r>
            <a:r>
              <a:rPr lang="ko-KR" altLang="en-US" dirty="0" smtClean="0">
                <a:solidFill>
                  <a:srgbClr val="FF0000"/>
                </a:solidFill>
              </a:rPr>
              <a:t>항상 제일 마지막에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say_myself</a:t>
            </a:r>
            <a:r>
              <a:rPr lang="en-US" altLang="ko-KR" dirty="0"/>
              <a:t>(name, old, </a:t>
            </a:r>
            <a:r>
              <a:rPr lang="en-US" altLang="ko-KR" dirty="0">
                <a:solidFill>
                  <a:srgbClr val="FF0000"/>
                </a:solidFill>
              </a:rPr>
              <a:t>man=True)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print</a:t>
            </a:r>
            <a:r>
              <a:rPr lang="en-US" altLang="ko-KR" dirty="0"/>
              <a:t>("</a:t>
            </a:r>
            <a:r>
              <a:rPr lang="ko-KR" altLang="en-US" dirty="0"/>
              <a:t>나의 이름은 </a:t>
            </a:r>
            <a:r>
              <a:rPr lang="en-US" altLang="ko-KR" dirty="0"/>
              <a:t>%s </a:t>
            </a:r>
            <a:r>
              <a:rPr lang="ko-KR" altLang="en-US" dirty="0"/>
              <a:t>입니다</a:t>
            </a:r>
            <a:r>
              <a:rPr lang="en-US" altLang="ko-KR" dirty="0"/>
              <a:t>." % name) print("</a:t>
            </a:r>
            <a:r>
              <a:rPr lang="ko-KR" altLang="en-US" dirty="0"/>
              <a:t>나이는 </a:t>
            </a:r>
            <a:r>
              <a:rPr lang="en-US" altLang="ko-KR" dirty="0"/>
              <a:t>%d</a:t>
            </a:r>
            <a:r>
              <a:rPr lang="ko-KR" altLang="en-US" dirty="0"/>
              <a:t>살입니다</a:t>
            </a:r>
            <a:r>
              <a:rPr lang="en-US" altLang="ko-KR" dirty="0"/>
              <a:t>." % old)</a:t>
            </a:r>
            <a:br>
              <a:rPr lang="en-US" altLang="ko-KR" dirty="0"/>
            </a:br>
            <a:r>
              <a:rPr lang="en-US" altLang="ko-KR" dirty="0"/>
              <a:t>if man: </a:t>
            </a:r>
          </a:p>
          <a:p>
            <a:pPr lvl="3"/>
            <a:r>
              <a:rPr lang="en-US" altLang="ko-KR" dirty="0" smtClean="0"/>
              <a:t>		print</a:t>
            </a:r>
            <a:r>
              <a:rPr lang="en-US" altLang="ko-KR" dirty="0"/>
              <a:t>("</a:t>
            </a:r>
            <a:r>
              <a:rPr lang="ko-KR" altLang="en-US" dirty="0"/>
              <a:t>남자입니다</a:t>
            </a:r>
            <a:r>
              <a:rPr lang="en-US" altLang="ko-KR" dirty="0"/>
              <a:t>.") </a:t>
            </a:r>
            <a:endParaRPr lang="en-US" altLang="ko-KR" dirty="0" smtClean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else</a:t>
            </a:r>
            <a:r>
              <a:rPr lang="en-US" altLang="ko-KR" dirty="0"/>
              <a:t>: </a:t>
            </a:r>
          </a:p>
          <a:p>
            <a:pPr lvl="3"/>
            <a:r>
              <a:rPr lang="en-US" altLang="ko-KR" dirty="0" smtClean="0"/>
              <a:t>		print</a:t>
            </a:r>
            <a:r>
              <a:rPr lang="en-US" altLang="ko-KR" dirty="0"/>
              <a:t>("</a:t>
            </a:r>
            <a:r>
              <a:rPr lang="ko-KR" altLang="en-US" dirty="0"/>
              <a:t>여자입니다</a:t>
            </a:r>
            <a:r>
              <a:rPr lang="en-US" altLang="ko-KR" dirty="0"/>
              <a:t>.") </a:t>
            </a:r>
          </a:p>
          <a:p>
            <a:pPr lvl="3"/>
            <a:endParaRPr lang="is-IS" altLang="ko-KR" dirty="0"/>
          </a:p>
          <a:p>
            <a:pPr lvl="3"/>
            <a:endParaRPr lang="en-US" altLang="ko-KR" dirty="0"/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491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함수</a:t>
            </a:r>
            <a:r>
              <a:rPr kumimoji="1" lang="en-US" altLang="ko-KR" dirty="0"/>
              <a:t>(Functions)</a:t>
            </a:r>
          </a:p>
          <a:p>
            <a:pPr lvl="1"/>
            <a:r>
              <a:rPr kumimoji="1" lang="ko-KR" altLang="en-US" dirty="0" smtClean="0"/>
              <a:t>함수 안에서 함수 밖의 변수를 변경하는 방법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전역변수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지역변수 개념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Return </a:t>
            </a:r>
            <a:r>
              <a:rPr kumimoji="1" lang="ko-KR" altLang="en-US" dirty="0" smtClean="0"/>
              <a:t>이용하기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# </a:t>
            </a:r>
            <a:r>
              <a:rPr lang="en-US" altLang="ko-KR" dirty="0" err="1"/>
              <a:t>vartest_return.py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a=1</a:t>
            </a:r>
          </a:p>
          <a:p>
            <a:pPr lvl="3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vartest</a:t>
            </a:r>
            <a:r>
              <a:rPr lang="en-US" altLang="ko-KR" dirty="0"/>
              <a:t>(a): </a:t>
            </a:r>
          </a:p>
          <a:p>
            <a:pPr lvl="3"/>
            <a:r>
              <a:rPr lang="en-US" altLang="ko-KR" dirty="0" smtClean="0"/>
              <a:t>	a </a:t>
            </a:r>
            <a:r>
              <a:rPr lang="en-US" altLang="ko-KR" dirty="0"/>
              <a:t>= a +1 </a:t>
            </a:r>
            <a:endParaRPr lang="en-US" altLang="ko-KR" dirty="0" smtClean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return </a:t>
            </a:r>
            <a:r>
              <a:rPr lang="en-US" altLang="ko-KR" dirty="0"/>
              <a:t>a 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r>
              <a:rPr lang="en-US" altLang="ko-KR" dirty="0" smtClean="0"/>
              <a:t>a </a:t>
            </a:r>
            <a:r>
              <a:rPr lang="en-US" altLang="ko-KR" dirty="0"/>
              <a:t>= </a:t>
            </a:r>
            <a:r>
              <a:rPr lang="en-US" altLang="ko-KR" dirty="0" err="1"/>
              <a:t>vartest</a:t>
            </a:r>
            <a:r>
              <a:rPr lang="en-US" altLang="ko-KR" dirty="0"/>
              <a:t>(a)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print(a</a:t>
            </a:r>
            <a:r>
              <a:rPr lang="en-US" altLang="ko-KR" dirty="0"/>
              <a:t>) </a:t>
            </a: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5519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함수</a:t>
            </a:r>
            <a:r>
              <a:rPr kumimoji="1" lang="en-US" altLang="ko-KR" dirty="0"/>
              <a:t>(Functions)</a:t>
            </a:r>
          </a:p>
          <a:p>
            <a:pPr lvl="1"/>
            <a:r>
              <a:rPr kumimoji="1" lang="ko-KR" altLang="en-US" dirty="0" smtClean="0"/>
              <a:t>함수 안에서 함수 밖의 변수를 변경하는 방법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전역변수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지역변수 개념</a:t>
            </a:r>
            <a:r>
              <a:rPr kumimoji="1" lang="en-US" altLang="ko-KR" dirty="0" smtClean="0"/>
              <a:t>)</a:t>
            </a:r>
          </a:p>
          <a:p>
            <a:pPr lvl="2"/>
            <a:r>
              <a:rPr kumimoji="1" lang="en-US" altLang="ko-KR" dirty="0" smtClean="0"/>
              <a:t>Global  </a:t>
            </a:r>
            <a:r>
              <a:rPr kumimoji="1" lang="ko-KR" altLang="en-US" dirty="0" smtClean="0"/>
              <a:t>명령어 이용하기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# </a:t>
            </a:r>
            <a:r>
              <a:rPr lang="en-US" altLang="ko-KR" dirty="0" err="1"/>
              <a:t>vartest_global.py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a=1</a:t>
            </a:r>
            <a:endParaRPr lang="en-US" altLang="ko-KR" dirty="0"/>
          </a:p>
          <a:p>
            <a:pPr lvl="3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/>
              <a:t>vartest</a:t>
            </a:r>
            <a:r>
              <a:rPr lang="en-US" altLang="ko-KR" dirty="0"/>
              <a:t>(): </a:t>
            </a:r>
          </a:p>
          <a:p>
            <a:pPr lvl="3"/>
            <a:r>
              <a:rPr lang="en-US" altLang="ko-KR" dirty="0" smtClean="0"/>
              <a:t>	global </a:t>
            </a:r>
            <a:r>
              <a:rPr lang="en-US" altLang="ko-KR" dirty="0"/>
              <a:t>a </a:t>
            </a:r>
            <a:endParaRPr lang="en-US" altLang="ko-KR" dirty="0" smtClean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a </a:t>
            </a:r>
            <a:r>
              <a:rPr lang="en-US" altLang="ko-KR" dirty="0"/>
              <a:t>= a+1 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r>
              <a:rPr lang="en-US" altLang="ko-KR" dirty="0" err="1" smtClean="0"/>
              <a:t>vartest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print(a</a:t>
            </a:r>
            <a:r>
              <a:rPr lang="en-US" altLang="ko-KR" dirty="0"/>
              <a:t>) </a:t>
            </a:r>
          </a:p>
          <a:p>
            <a:pPr lvl="3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70948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사용자 입력과 출력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Input</a:t>
            </a:r>
          </a:p>
          <a:p>
            <a:pPr lvl="2"/>
            <a:r>
              <a:rPr kumimoji="1" lang="ko-KR" altLang="en-US" dirty="0" smtClean="0"/>
              <a:t>예시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&gt;&gt;&gt; a = </a:t>
            </a:r>
            <a:r>
              <a:rPr lang="en-US" altLang="ko-KR" dirty="0" err="1" smtClean="0"/>
              <a:t>raw_input</a:t>
            </a:r>
            <a:r>
              <a:rPr lang="en-US" altLang="ko-KR" dirty="0"/>
              <a:t>() </a:t>
            </a:r>
            <a:r>
              <a:rPr lang="en-US" altLang="ko-KR" dirty="0" smtClean="0"/>
              <a:t>  # python 3 -&gt; input()</a:t>
            </a:r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Life </a:t>
            </a:r>
            <a:r>
              <a:rPr lang="en-US" altLang="ko-KR" dirty="0"/>
              <a:t>is too short, you need python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a </a:t>
            </a:r>
            <a:endParaRPr lang="en-US" altLang="ko-KR" dirty="0" smtClean="0"/>
          </a:p>
          <a:p>
            <a:pPr lvl="3"/>
            <a:r>
              <a:rPr lang="en-US" altLang="ko-KR" dirty="0"/>
              <a:t> </a:t>
            </a:r>
            <a:r>
              <a:rPr lang="en-US" altLang="ko-KR" dirty="0" smtClean="0"/>
              <a:t> ’Life </a:t>
            </a:r>
            <a:r>
              <a:rPr lang="en-US" altLang="ko-KR" dirty="0"/>
              <a:t>is too short, you need python</a:t>
            </a:r>
            <a:r>
              <a:rPr lang="en-US" altLang="ko-KR" dirty="0" smtClean="0"/>
              <a:t>’</a:t>
            </a:r>
          </a:p>
          <a:p>
            <a:pPr lvl="3"/>
            <a:r>
              <a:rPr lang="en-US" altLang="ko-KR" dirty="0" smtClean="0"/>
              <a:t> </a:t>
            </a:r>
          </a:p>
          <a:p>
            <a:pPr lvl="3"/>
            <a:r>
              <a:rPr lang="en-US" altLang="ko-KR" dirty="0"/>
              <a:t>&gt;&gt;&gt; number = </a:t>
            </a:r>
            <a:r>
              <a:rPr lang="en-US" altLang="ko-KR" dirty="0" err="1" smtClean="0"/>
              <a:t>raw_input</a:t>
            </a:r>
            <a:r>
              <a:rPr lang="en-US" altLang="ko-KR" dirty="0"/>
              <a:t>("</a:t>
            </a:r>
            <a:r>
              <a:rPr lang="ko-KR" altLang="en-US" dirty="0"/>
              <a:t>숫자를 입력하세요</a:t>
            </a:r>
            <a:r>
              <a:rPr lang="en-US" altLang="ko-KR" dirty="0"/>
              <a:t>: ")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  </a:t>
            </a:r>
            <a:r>
              <a:rPr lang="ko-KR" altLang="en-US" dirty="0" smtClean="0"/>
              <a:t>숫자를 </a:t>
            </a:r>
            <a:r>
              <a:rPr lang="ko-KR" altLang="en-US" dirty="0"/>
              <a:t>입력하세요</a:t>
            </a:r>
            <a:r>
              <a:rPr lang="en-US" altLang="ko-KR" dirty="0"/>
              <a:t>: </a:t>
            </a:r>
            <a:r>
              <a:rPr lang="en-US" altLang="ko-KR" dirty="0" smtClean="0"/>
              <a:t>3</a:t>
            </a:r>
            <a:endParaRPr lang="en-US" altLang="ko-KR" dirty="0"/>
          </a:p>
          <a:p>
            <a:pPr lvl="3"/>
            <a:r>
              <a:rPr lang="en-US" altLang="ko-KR" dirty="0" smtClean="0"/>
              <a:t>&gt;&gt;&gt; </a:t>
            </a:r>
            <a:r>
              <a:rPr lang="en-US" altLang="ko-KR" dirty="0"/>
              <a:t>print(number)</a:t>
            </a:r>
            <a:br>
              <a:rPr lang="en-US" altLang="ko-KR" dirty="0"/>
            </a:br>
            <a:r>
              <a:rPr lang="en-US" altLang="ko-KR" dirty="0"/>
              <a:t>3 </a:t>
            </a:r>
          </a:p>
          <a:p>
            <a:pPr lvl="3"/>
            <a:endParaRPr lang="en-US" altLang="ko-KR" dirty="0"/>
          </a:p>
          <a:p>
            <a:pPr lvl="2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41392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사용자 입력과 출력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Print</a:t>
            </a:r>
          </a:p>
          <a:p>
            <a:pPr lvl="2"/>
            <a:r>
              <a:rPr kumimoji="1" lang="ko-KR" altLang="en-US" dirty="0" smtClean="0"/>
              <a:t>큰따옴표</a:t>
            </a:r>
            <a:r>
              <a:rPr kumimoji="1" lang="en-US" altLang="ko-KR" dirty="0" smtClean="0"/>
              <a:t>(“)</a:t>
            </a:r>
            <a:r>
              <a:rPr kumimoji="1" lang="ko-KR" altLang="en-US" dirty="0" smtClean="0"/>
              <a:t>로 둘러싸인 문자열은 </a:t>
            </a:r>
            <a:r>
              <a:rPr kumimoji="1" lang="en-US" altLang="ko-KR" dirty="0" smtClean="0"/>
              <a:t>+</a:t>
            </a:r>
            <a:r>
              <a:rPr kumimoji="1" lang="ko-KR" altLang="en-US" dirty="0" smtClean="0"/>
              <a:t> 연산과 동일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&gt;&gt;&gt; print("life" "is" "too short") # 1 </a:t>
            </a:r>
          </a:p>
          <a:p>
            <a:pPr lvl="3"/>
            <a:r>
              <a:rPr kumimoji="1" lang="ko-KR" altLang="en-US" dirty="0" smtClean="0"/>
              <a:t>  </a:t>
            </a:r>
            <a:r>
              <a:rPr lang="en-US" altLang="ko-KR" dirty="0" err="1"/>
              <a:t>lifeistoo</a:t>
            </a:r>
            <a:r>
              <a:rPr lang="en-US" altLang="ko-KR" dirty="0"/>
              <a:t> </a:t>
            </a:r>
            <a:r>
              <a:rPr lang="en-US" altLang="ko-KR" dirty="0" smtClean="0"/>
              <a:t>short</a:t>
            </a:r>
            <a:endParaRPr lang="en-US" altLang="ko-KR" dirty="0"/>
          </a:p>
          <a:p>
            <a:pPr lvl="3"/>
            <a:r>
              <a:rPr lang="en-US" altLang="ko-KR" dirty="0"/>
              <a:t>&gt;&gt;&gt; print("</a:t>
            </a:r>
            <a:r>
              <a:rPr lang="en-US" altLang="ko-KR" dirty="0" err="1"/>
              <a:t>life"+"is"+"too</a:t>
            </a:r>
            <a:r>
              <a:rPr lang="en-US" altLang="ko-KR" dirty="0"/>
              <a:t> short") # 2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err="1" smtClean="0"/>
              <a:t>lifeistoo</a:t>
            </a:r>
            <a:r>
              <a:rPr lang="en-US" altLang="ko-KR" dirty="0" smtClean="0"/>
              <a:t> </a:t>
            </a:r>
            <a:r>
              <a:rPr lang="en-US" altLang="ko-KR" dirty="0"/>
              <a:t>short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문자열 띄어쓰기는 콤마</a:t>
            </a:r>
            <a:endParaRPr lang="en-US" altLang="ko-KR" dirty="0" smtClean="0"/>
          </a:p>
          <a:p>
            <a:pPr lvl="3"/>
            <a:r>
              <a:rPr lang="en-US" altLang="ko-KR" dirty="0"/>
              <a:t>&gt;&gt;&gt; print("life", "is", "too short") </a:t>
            </a:r>
          </a:p>
          <a:p>
            <a:pPr lvl="3"/>
            <a:r>
              <a:rPr lang="ko-KR" altLang="en-US" dirty="0" smtClean="0"/>
              <a:t>  </a:t>
            </a:r>
            <a:r>
              <a:rPr lang="en-US" altLang="ko-KR" dirty="0" smtClean="0"/>
              <a:t>life </a:t>
            </a:r>
            <a:r>
              <a:rPr lang="en-US" altLang="ko-KR" dirty="0"/>
              <a:t>is too short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한 줄에 결과값 출력</a:t>
            </a:r>
            <a:endParaRPr lang="en-US" altLang="ko-KR" dirty="0" smtClean="0"/>
          </a:p>
          <a:p>
            <a:pPr lvl="3"/>
            <a:r>
              <a:rPr lang="it-IT" altLang="ko-KR" dirty="0"/>
              <a:t>&gt;&gt;&gt; for i in </a:t>
            </a:r>
            <a:r>
              <a:rPr lang="it-IT" altLang="ko-KR" dirty="0" err="1"/>
              <a:t>range</a:t>
            </a:r>
            <a:r>
              <a:rPr lang="it-IT" altLang="ko-KR" dirty="0"/>
              <a:t>(10): </a:t>
            </a:r>
            <a:endParaRPr lang="it-IT" altLang="ko-KR" dirty="0" smtClean="0"/>
          </a:p>
          <a:p>
            <a:pPr lvl="3"/>
            <a:r>
              <a:rPr lang="it-IT" altLang="ko-KR" dirty="0" smtClean="0"/>
              <a:t>... </a:t>
            </a:r>
            <a:r>
              <a:rPr lang="ko-KR" altLang="en-US" dirty="0" smtClean="0"/>
              <a:t>   </a:t>
            </a:r>
            <a:r>
              <a:rPr lang="en-US" altLang="ko-KR" dirty="0" smtClean="0"/>
              <a:t>		p</a:t>
            </a:r>
            <a:r>
              <a:rPr lang="it-IT" altLang="ko-KR" dirty="0" err="1" smtClean="0"/>
              <a:t>rint</a:t>
            </a:r>
            <a:r>
              <a:rPr lang="ko-KR" altLang="en-US" dirty="0" smtClean="0"/>
              <a:t> </a:t>
            </a:r>
            <a:r>
              <a:rPr lang="en-US" altLang="ko-KR" dirty="0" err="1"/>
              <a:t>i</a:t>
            </a:r>
            <a:r>
              <a:rPr lang="en-US" altLang="ko-KR" dirty="0" smtClean="0"/>
              <a:t>,   </a:t>
            </a:r>
            <a:r>
              <a:rPr lang="en-US" altLang="ko-KR" dirty="0" smtClean="0">
                <a:solidFill>
                  <a:srgbClr val="FF0000"/>
                </a:solidFill>
              </a:rPr>
              <a:t># python3 print(</a:t>
            </a:r>
            <a:r>
              <a:rPr lang="en-US" altLang="ko-KR" dirty="0" err="1" smtClean="0">
                <a:solidFill>
                  <a:srgbClr val="FF0000"/>
                </a:solidFill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</a:rPr>
              <a:t>, end=‘ ‘)</a:t>
            </a:r>
            <a:r>
              <a:rPr lang="it-IT" altLang="ko-KR" dirty="0">
                <a:solidFill>
                  <a:srgbClr val="FF0000"/>
                </a:solidFill>
              </a:rPr>
              <a:t/>
            </a:r>
            <a:br>
              <a:rPr lang="it-IT" altLang="ko-KR" dirty="0">
                <a:solidFill>
                  <a:srgbClr val="FF0000"/>
                </a:solidFill>
              </a:rPr>
            </a:br>
            <a:r>
              <a:rPr lang="it-IT" altLang="ko-KR" dirty="0" smtClean="0"/>
              <a:t>0</a:t>
            </a:r>
            <a:r>
              <a:rPr lang="ko-KR" altLang="en-US" dirty="0" smtClean="0"/>
              <a:t> </a:t>
            </a:r>
            <a:r>
              <a:rPr lang="it-IT" altLang="ko-KR" dirty="0" smtClean="0"/>
              <a:t>1</a:t>
            </a:r>
            <a:r>
              <a:rPr lang="ko-KR" altLang="en-US" dirty="0" smtClean="0"/>
              <a:t> </a:t>
            </a:r>
            <a:r>
              <a:rPr lang="it-IT" altLang="ko-KR" dirty="0" smtClean="0"/>
              <a:t>2</a:t>
            </a:r>
            <a:r>
              <a:rPr lang="ko-KR" altLang="en-US" dirty="0" smtClean="0"/>
              <a:t> </a:t>
            </a:r>
            <a:r>
              <a:rPr lang="it-IT" altLang="ko-KR" dirty="0" smtClean="0"/>
              <a:t>3</a:t>
            </a:r>
            <a:r>
              <a:rPr lang="ko-KR" altLang="en-US" dirty="0" smtClean="0"/>
              <a:t> </a:t>
            </a:r>
            <a:r>
              <a:rPr lang="it-IT" altLang="ko-KR" dirty="0" smtClean="0"/>
              <a:t>4</a:t>
            </a:r>
            <a:r>
              <a:rPr lang="ko-KR" altLang="en-US" dirty="0" smtClean="0"/>
              <a:t> </a:t>
            </a:r>
            <a:r>
              <a:rPr lang="it-IT" altLang="ko-KR" dirty="0" smtClean="0"/>
              <a:t>5</a:t>
            </a:r>
            <a:r>
              <a:rPr lang="ko-KR" altLang="en-US" dirty="0" smtClean="0"/>
              <a:t> </a:t>
            </a:r>
            <a:r>
              <a:rPr lang="it-IT" altLang="ko-KR" dirty="0" smtClean="0"/>
              <a:t>6</a:t>
            </a:r>
            <a:r>
              <a:rPr lang="ko-KR" altLang="en-US" dirty="0" smtClean="0"/>
              <a:t> </a:t>
            </a:r>
            <a:r>
              <a:rPr lang="it-IT" altLang="ko-KR" dirty="0" smtClean="0"/>
              <a:t>7</a:t>
            </a:r>
            <a:r>
              <a:rPr lang="ko-KR" altLang="en-US" dirty="0" smtClean="0"/>
              <a:t> </a:t>
            </a:r>
            <a:r>
              <a:rPr lang="it-IT" altLang="ko-KR" dirty="0" smtClean="0"/>
              <a:t>8</a:t>
            </a:r>
            <a:r>
              <a:rPr lang="ko-KR" altLang="en-US" dirty="0" smtClean="0"/>
              <a:t> </a:t>
            </a:r>
            <a:r>
              <a:rPr lang="it-IT" altLang="ko-KR" dirty="0" smtClean="0"/>
              <a:t>9 </a:t>
            </a:r>
            <a:endParaRPr lang="it-IT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028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Install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 smtClean="0"/>
              <a:t>Download Python 2.7.11(Available on Raspberry PI)</a:t>
            </a:r>
            <a:endParaRPr kumimoji="1"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92" y="1988840"/>
            <a:ext cx="6870023" cy="428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파일 읽고 쓰기</a:t>
            </a:r>
            <a:r>
              <a:rPr kumimoji="1" lang="en-US" altLang="ko-KR" dirty="0" smtClean="0"/>
              <a:t>(File Input / Output)</a:t>
            </a:r>
          </a:p>
          <a:p>
            <a:pPr lvl="1"/>
            <a:r>
              <a:rPr kumimoji="1" lang="ko-KR" altLang="en-US" dirty="0" smtClean="0"/>
              <a:t>파일 생성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f = open("</a:t>
            </a:r>
            <a:r>
              <a:rPr lang="ko-KR" altLang="en-US" dirty="0"/>
              <a:t>새파일</a:t>
            </a:r>
            <a:r>
              <a:rPr lang="en-US" altLang="ko-KR" dirty="0"/>
              <a:t>.txt", ’w’) </a:t>
            </a:r>
          </a:p>
          <a:p>
            <a:pPr lvl="3"/>
            <a:r>
              <a:rPr lang="en-US" altLang="ko-KR" dirty="0" err="1"/>
              <a:t>f.close</a:t>
            </a:r>
            <a:r>
              <a:rPr lang="en-US" altLang="ko-KR" dirty="0" smtClean="0"/>
              <a:t>()</a:t>
            </a:r>
          </a:p>
          <a:p>
            <a:pPr lvl="1"/>
            <a:r>
              <a:rPr kumimoji="1" lang="ko-KR" altLang="en-US" dirty="0" smtClean="0"/>
              <a:t>구조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파일 객체 </a:t>
            </a:r>
            <a:r>
              <a:rPr kumimoji="1" lang="en-US" altLang="ko-KR" dirty="0" smtClean="0"/>
              <a:t>=</a:t>
            </a:r>
            <a:r>
              <a:rPr kumimoji="1" lang="ko-KR" altLang="en-US" dirty="0" smtClean="0"/>
              <a:t> </a:t>
            </a:r>
            <a:r>
              <a:rPr kumimoji="1" lang="en-US" altLang="ko-KR" dirty="0" smtClean="0"/>
              <a:t>open(</a:t>
            </a:r>
            <a:r>
              <a:rPr kumimoji="1" lang="ko-KR" altLang="en-US" dirty="0" smtClean="0"/>
              <a:t>파일 이름</a:t>
            </a:r>
            <a:r>
              <a:rPr kumimoji="1" lang="en-US" altLang="ko-KR" dirty="0" smtClean="0"/>
              <a:t>,</a:t>
            </a:r>
            <a:r>
              <a:rPr kumimoji="1" lang="ko-KR" altLang="en-US" dirty="0" smtClean="0"/>
              <a:t> 파일 열기 모드</a:t>
            </a:r>
            <a:r>
              <a:rPr kumimoji="1" lang="en-US" altLang="ko-KR" dirty="0" smtClean="0"/>
              <a:t>)</a:t>
            </a:r>
          </a:p>
          <a:p>
            <a:pPr lvl="2"/>
            <a:endParaRPr kumimoji="1" lang="en-US" altLang="ko-KR" dirty="0" smtClean="0"/>
          </a:p>
          <a:p>
            <a:pPr lvl="1"/>
            <a:endParaRPr kumimoji="1"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77039"/>
              </p:ext>
            </p:extLst>
          </p:nvPr>
        </p:nvGraphicFramePr>
        <p:xfrm>
          <a:off x="899592" y="3717032"/>
          <a:ext cx="7920880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200"/>
                <a:gridCol w="61206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열기 모드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읽기모드 </a:t>
                      </a:r>
                      <a:r>
                        <a:rPr lang="en-US" altLang="ko-KR" sz="1600" dirty="0" smtClean="0"/>
                        <a:t>–</a:t>
                      </a:r>
                      <a:r>
                        <a:rPr lang="ko-KR" altLang="en-US" sz="1600" dirty="0" smtClean="0"/>
                        <a:t> 파일을 읽기만 할 때 사용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쓰기모드 </a:t>
                      </a:r>
                      <a:r>
                        <a:rPr lang="en-US" altLang="ko-KR" sz="1600" dirty="0" smtClean="0"/>
                        <a:t>–</a:t>
                      </a:r>
                      <a:r>
                        <a:rPr lang="ko-KR" altLang="en-US" sz="1600" dirty="0" smtClean="0"/>
                        <a:t> 파일에 내용을 쓸 때 사용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추가모드 </a:t>
                      </a:r>
                      <a:r>
                        <a:rPr lang="en-US" altLang="ko-KR" sz="1600" dirty="0" smtClean="0"/>
                        <a:t>–</a:t>
                      </a:r>
                      <a:r>
                        <a:rPr lang="ko-KR" altLang="en-US" sz="1600" dirty="0" smtClean="0"/>
                        <a:t> 파일의 마지막에 새로운 내용을 추가 시킬 때 사용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1761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파일 읽고 쓰기</a:t>
            </a:r>
            <a:r>
              <a:rPr kumimoji="1" lang="en-US" altLang="ko-KR" dirty="0"/>
              <a:t>(File Input / Output)</a:t>
            </a:r>
          </a:p>
          <a:p>
            <a:pPr lvl="1"/>
            <a:r>
              <a:rPr kumimoji="1" lang="ko-KR" altLang="en-US" dirty="0" smtClean="0"/>
              <a:t>파일 쓰기 모드로 출력값 쓰기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#</a:t>
            </a:r>
            <a:r>
              <a:rPr lang="en-US" altLang="ko-KR" dirty="0" err="1" smtClean="0"/>
              <a:t>writedata.py</a:t>
            </a:r>
            <a:endParaRPr lang="en-US" altLang="ko-KR" dirty="0"/>
          </a:p>
          <a:p>
            <a:pPr lvl="3"/>
            <a:r>
              <a:rPr lang="en-US" altLang="ko-KR" dirty="0" smtClean="0"/>
              <a:t>f </a:t>
            </a:r>
            <a:r>
              <a:rPr lang="en-US" altLang="ko-KR" dirty="0"/>
              <a:t>= open("C:/Python/</a:t>
            </a:r>
            <a:r>
              <a:rPr lang="ko-KR" altLang="en-US" dirty="0"/>
              <a:t>새파일</a:t>
            </a:r>
            <a:r>
              <a:rPr lang="en-US" altLang="ko-KR" dirty="0"/>
              <a:t>.txt", ’w’)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11): </a:t>
            </a:r>
          </a:p>
          <a:p>
            <a:pPr lvl="3"/>
            <a:r>
              <a:rPr lang="en-US" altLang="ko-KR" dirty="0" smtClean="0"/>
              <a:t>	data </a:t>
            </a:r>
            <a:r>
              <a:rPr lang="en-US" altLang="ko-KR" dirty="0"/>
              <a:t>= "%d</a:t>
            </a:r>
            <a:r>
              <a:rPr lang="ko-KR" altLang="en-US" dirty="0"/>
              <a:t>번째 줄입니다</a:t>
            </a:r>
            <a:r>
              <a:rPr lang="en-US" altLang="ko-KR" dirty="0"/>
              <a:t>.\n" %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 smtClean="0"/>
              <a:t>	</a:t>
            </a:r>
            <a:r>
              <a:rPr lang="en-US" altLang="ko-KR" dirty="0" err="1" smtClean="0"/>
              <a:t>f.write</a:t>
            </a:r>
            <a:r>
              <a:rPr lang="en-US" altLang="ko-KR" dirty="0" smtClean="0"/>
              <a:t>(data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f.close</a:t>
            </a:r>
            <a:r>
              <a:rPr lang="en-US" altLang="ko-KR" dirty="0"/>
              <a:t>() </a:t>
            </a:r>
          </a:p>
          <a:p>
            <a:pPr lvl="3"/>
            <a:endParaRPr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532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파일 읽고 쓰기</a:t>
            </a:r>
            <a:r>
              <a:rPr kumimoji="1" lang="en-US" altLang="ko-KR" dirty="0"/>
              <a:t>(File Input / Output)</a:t>
            </a:r>
          </a:p>
          <a:p>
            <a:pPr lvl="1"/>
            <a:r>
              <a:rPr kumimoji="1" lang="ko-KR" altLang="en-US" dirty="0" smtClean="0"/>
              <a:t>외부에 저장된 파일 읽는 방법</a:t>
            </a:r>
            <a:endParaRPr kumimoji="1" lang="en-US" altLang="ko-KR" dirty="0" smtClean="0"/>
          </a:p>
          <a:p>
            <a:pPr lvl="2"/>
            <a:r>
              <a:rPr kumimoji="1" lang="en-US" altLang="ko-KR" dirty="0" err="1" smtClean="0"/>
              <a:t>readline</a:t>
            </a:r>
            <a:r>
              <a:rPr kumimoji="1" lang="en-US" altLang="ko-KR" dirty="0" smtClean="0"/>
              <a:t>() </a:t>
            </a:r>
            <a:r>
              <a:rPr kumimoji="1" lang="ko-KR" altLang="en-US" dirty="0" smtClean="0"/>
              <a:t>함수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# </a:t>
            </a:r>
            <a:r>
              <a:rPr lang="en-US" altLang="ko-KR" dirty="0" err="1" smtClean="0"/>
              <a:t>readline.py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 </a:t>
            </a:r>
            <a:r>
              <a:rPr lang="en-US" altLang="ko-KR" dirty="0"/>
              <a:t>= open("C:/Python/</a:t>
            </a:r>
            <a:r>
              <a:rPr lang="ko-KR" altLang="en-US" dirty="0"/>
              <a:t>새파일</a:t>
            </a:r>
            <a:r>
              <a:rPr lang="en-US" altLang="ko-KR" dirty="0"/>
              <a:t>.txt", ’r’)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line </a:t>
            </a:r>
            <a:r>
              <a:rPr lang="en-US" altLang="ko-KR" dirty="0"/>
              <a:t>= </a:t>
            </a:r>
            <a:r>
              <a:rPr lang="en-US" altLang="ko-KR" dirty="0" err="1"/>
              <a:t>f.readline</a:t>
            </a:r>
            <a:r>
              <a:rPr lang="en-US" altLang="ko-KR" dirty="0" smtClean="0"/>
              <a:t>()</a:t>
            </a:r>
          </a:p>
          <a:p>
            <a:pPr lvl="3"/>
            <a:r>
              <a:rPr lang="en-US" altLang="ko-KR" dirty="0" smtClean="0"/>
              <a:t>print(line)</a:t>
            </a:r>
          </a:p>
          <a:p>
            <a:pPr lvl="3"/>
            <a:r>
              <a:rPr lang="en-US" altLang="ko-KR" dirty="0" err="1" smtClean="0"/>
              <a:t>f.close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r>
              <a:rPr lang="en-US" altLang="ko-KR" dirty="0" smtClean="0">
                <a:solidFill>
                  <a:schemeClr val="tx2"/>
                </a:solidFill>
              </a:rPr>
              <a:t>1</a:t>
            </a:r>
            <a:r>
              <a:rPr lang="ko-KR" altLang="en-US" dirty="0" smtClean="0">
                <a:solidFill>
                  <a:schemeClr val="tx2"/>
                </a:solidFill>
              </a:rPr>
              <a:t>번째 줄입니다</a:t>
            </a:r>
            <a:r>
              <a:rPr lang="en-US" altLang="ko-KR" dirty="0" smtClean="0">
                <a:solidFill>
                  <a:schemeClr val="tx2"/>
                </a:solidFill>
              </a:rPr>
              <a:t>.</a:t>
            </a:r>
            <a:endParaRPr lang="en-US" altLang="ko-KR" dirty="0">
              <a:solidFill>
                <a:schemeClr val="tx2"/>
              </a:solidFill>
            </a:endParaRPr>
          </a:p>
          <a:p>
            <a:pPr lvl="3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14959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파일 읽고 쓰기</a:t>
            </a:r>
            <a:r>
              <a:rPr kumimoji="1" lang="en-US" altLang="ko-KR" dirty="0"/>
              <a:t>(File Input / Output)</a:t>
            </a:r>
          </a:p>
          <a:p>
            <a:pPr lvl="1"/>
            <a:r>
              <a:rPr kumimoji="1" lang="ko-KR" altLang="en-US" dirty="0" smtClean="0"/>
              <a:t>외부에 저장된 파일 읽는 방법</a:t>
            </a:r>
            <a:endParaRPr kumimoji="1" lang="en-US" altLang="ko-KR" dirty="0" smtClean="0"/>
          </a:p>
          <a:p>
            <a:pPr lvl="2"/>
            <a:r>
              <a:rPr kumimoji="1" lang="en-US" altLang="ko-KR" dirty="0" err="1" smtClean="0"/>
              <a:t>readline</a:t>
            </a:r>
            <a:r>
              <a:rPr kumimoji="1" lang="en-US" altLang="ko-KR" dirty="0" smtClean="0"/>
              <a:t>() </a:t>
            </a:r>
            <a:r>
              <a:rPr kumimoji="1" lang="ko-KR" altLang="en-US" dirty="0" smtClean="0"/>
              <a:t>함수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# </a:t>
            </a:r>
            <a:r>
              <a:rPr lang="en-US" altLang="ko-KR" dirty="0" err="1" smtClean="0"/>
              <a:t>readline_all.py</a:t>
            </a:r>
            <a:endParaRPr lang="en-US" altLang="ko-KR" dirty="0"/>
          </a:p>
          <a:p>
            <a:pPr lvl="3"/>
            <a:r>
              <a:rPr lang="en-US" altLang="ko-KR" dirty="0" smtClean="0"/>
              <a:t>f </a:t>
            </a:r>
            <a:r>
              <a:rPr lang="en-US" altLang="ko-KR" dirty="0"/>
              <a:t>= open("C:/Python/</a:t>
            </a:r>
            <a:r>
              <a:rPr lang="ko-KR" altLang="en-US" dirty="0"/>
              <a:t>새파일</a:t>
            </a:r>
            <a:r>
              <a:rPr lang="en-US" altLang="ko-KR" dirty="0"/>
              <a:t>.txt", ’r’)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while </a:t>
            </a:r>
            <a:r>
              <a:rPr lang="en-US" altLang="ko-KR" dirty="0"/>
              <a:t>True: </a:t>
            </a:r>
          </a:p>
          <a:p>
            <a:pPr lvl="3"/>
            <a:r>
              <a:rPr lang="en-US" altLang="ko-KR" dirty="0" smtClean="0"/>
              <a:t>	line </a:t>
            </a:r>
            <a:r>
              <a:rPr lang="en-US" altLang="ko-KR" dirty="0"/>
              <a:t>= </a:t>
            </a:r>
            <a:r>
              <a:rPr lang="en-US" altLang="ko-KR" dirty="0" err="1"/>
              <a:t>f.readline</a:t>
            </a:r>
            <a:r>
              <a:rPr lang="en-US" altLang="ko-KR" dirty="0"/>
              <a:t>() </a:t>
            </a:r>
            <a:endParaRPr lang="en-US" altLang="ko-KR" dirty="0" smtClean="0"/>
          </a:p>
          <a:p>
            <a:pPr lvl="3"/>
            <a:r>
              <a:rPr lang="en-US" altLang="ko-KR" dirty="0"/>
              <a:t>	</a:t>
            </a:r>
            <a:r>
              <a:rPr lang="en-US" altLang="ko-KR" dirty="0" smtClean="0"/>
              <a:t>if </a:t>
            </a:r>
            <a:r>
              <a:rPr lang="en-US" altLang="ko-KR" dirty="0"/>
              <a:t>not line: break </a:t>
            </a:r>
            <a:endParaRPr lang="en-US" altLang="ko-KR" dirty="0" smtClean="0"/>
          </a:p>
          <a:p>
            <a:pPr lvl="3"/>
            <a:r>
              <a:rPr lang="en-US" altLang="ko-KR"/>
              <a:t>	</a:t>
            </a:r>
            <a:r>
              <a:rPr lang="en-US" altLang="ko-KR" smtClean="0"/>
              <a:t>print(line</a:t>
            </a:r>
            <a:r>
              <a:rPr lang="en-US" altLang="ko-KR"/>
              <a:t>) </a:t>
            </a:r>
            <a:endParaRPr lang="en-US" altLang="ko-KR" smtClean="0"/>
          </a:p>
          <a:p>
            <a:pPr lvl="3"/>
            <a:r>
              <a:rPr lang="en-US" altLang="ko-KR" smtClean="0"/>
              <a:t>f.close</a:t>
            </a:r>
            <a:r>
              <a:rPr lang="en-US" altLang="ko-KR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2590618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파일 읽고 쓰기</a:t>
            </a:r>
            <a:r>
              <a:rPr kumimoji="1" lang="en-US" altLang="ko-KR" dirty="0"/>
              <a:t>(File Input / Output)</a:t>
            </a:r>
          </a:p>
          <a:p>
            <a:pPr lvl="1"/>
            <a:r>
              <a:rPr kumimoji="1" lang="ko-KR" altLang="en-US" dirty="0" smtClean="0"/>
              <a:t>외부에 저장된 파일 읽는 방법</a:t>
            </a:r>
            <a:endParaRPr kumimoji="1" lang="en-US" altLang="ko-KR" dirty="0" smtClean="0"/>
          </a:p>
          <a:p>
            <a:pPr lvl="2"/>
            <a:r>
              <a:rPr kumimoji="1" lang="en-US" altLang="ko-KR" dirty="0" err="1"/>
              <a:t>r</a:t>
            </a:r>
            <a:r>
              <a:rPr kumimoji="1" lang="en-US" altLang="ko-KR" dirty="0" err="1" smtClean="0"/>
              <a:t>eadlines</a:t>
            </a:r>
            <a:r>
              <a:rPr kumimoji="1" lang="en-US" altLang="ko-KR" dirty="0" smtClean="0"/>
              <a:t>() </a:t>
            </a:r>
            <a:r>
              <a:rPr kumimoji="1" lang="ko-KR" altLang="en-US" dirty="0" smtClean="0"/>
              <a:t>함수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f = open("C:/Python/</a:t>
            </a:r>
            <a:r>
              <a:rPr lang="ko-KR" altLang="en-US" dirty="0"/>
              <a:t>새파일</a:t>
            </a:r>
            <a:r>
              <a:rPr lang="en-US" altLang="ko-KR" dirty="0"/>
              <a:t>.txt", ’r’)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lines </a:t>
            </a:r>
            <a:r>
              <a:rPr lang="en-US" altLang="ko-KR" dirty="0"/>
              <a:t>= </a:t>
            </a:r>
            <a:r>
              <a:rPr lang="en-US" altLang="ko-KR" dirty="0" err="1"/>
              <a:t>f.readlines</a:t>
            </a:r>
            <a:r>
              <a:rPr lang="en-US" altLang="ko-KR" dirty="0" smtClean="0"/>
              <a:t>()  </a:t>
            </a:r>
            <a:r>
              <a:rPr lang="en-US" altLang="ko-KR" dirty="0" smtClean="0">
                <a:solidFill>
                  <a:srgbClr val="FF0000"/>
                </a:solidFill>
              </a:rPr>
              <a:t># lines</a:t>
            </a:r>
            <a:r>
              <a:rPr lang="ko-KR" altLang="en-US" dirty="0" smtClean="0">
                <a:solidFill>
                  <a:srgbClr val="FF0000"/>
                </a:solidFill>
              </a:rPr>
              <a:t>는 각 </a:t>
            </a:r>
            <a:r>
              <a:rPr lang="en-US" altLang="ko-KR" dirty="0" smtClean="0">
                <a:solidFill>
                  <a:srgbClr val="FF0000"/>
                </a:solidFill>
              </a:rPr>
              <a:t>line</a:t>
            </a:r>
            <a:r>
              <a:rPr lang="ko-KR" altLang="en-US" dirty="0" smtClean="0">
                <a:solidFill>
                  <a:srgbClr val="FF0000"/>
                </a:solidFill>
              </a:rPr>
              <a:t>에 대한 </a:t>
            </a:r>
            <a:r>
              <a:rPr lang="en-US" altLang="ko-KR" dirty="0" smtClean="0">
                <a:solidFill>
                  <a:srgbClr val="FF0000"/>
                </a:solidFill>
              </a:rPr>
              <a:t>list</a:t>
            </a:r>
            <a:r>
              <a:rPr lang="ko-KR" altLang="en-US" dirty="0" smtClean="0">
                <a:solidFill>
                  <a:srgbClr val="FF0000"/>
                </a:solidFill>
              </a:rPr>
              <a:t>가 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r>
              <a:rPr lang="en-US" altLang="ko-KR" dirty="0" smtClean="0"/>
              <a:t>for </a:t>
            </a:r>
            <a:r>
              <a:rPr lang="en-US" altLang="ko-KR" dirty="0"/>
              <a:t>line in lines: </a:t>
            </a:r>
          </a:p>
          <a:p>
            <a:pPr lvl="3"/>
            <a:r>
              <a:rPr lang="en-US" altLang="ko-KR" dirty="0" smtClean="0"/>
              <a:t>	print(line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f.close</a:t>
            </a:r>
            <a:r>
              <a:rPr lang="en-US" altLang="ko-KR" dirty="0"/>
              <a:t>() </a:t>
            </a:r>
          </a:p>
          <a:p>
            <a:pPr lvl="3"/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886888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Function and Input / Output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/>
              <a:t>파일 읽고 쓰기</a:t>
            </a:r>
            <a:r>
              <a:rPr kumimoji="1" lang="en-US" altLang="ko-KR" dirty="0"/>
              <a:t>(File Input / Output)</a:t>
            </a:r>
          </a:p>
          <a:p>
            <a:pPr lvl="1"/>
            <a:r>
              <a:rPr kumimoji="1" lang="ko-KR" altLang="en-US" dirty="0" smtClean="0"/>
              <a:t>외부에 저장된 파일 읽는 방법</a:t>
            </a:r>
            <a:endParaRPr kumimoji="1" lang="en-US" altLang="ko-KR" dirty="0" smtClean="0"/>
          </a:p>
          <a:p>
            <a:pPr lvl="2"/>
            <a:r>
              <a:rPr kumimoji="1" lang="en-US" altLang="ko-KR" dirty="0" smtClean="0"/>
              <a:t>read() </a:t>
            </a:r>
            <a:r>
              <a:rPr kumimoji="1" lang="ko-KR" altLang="en-US" dirty="0" smtClean="0"/>
              <a:t>함수</a:t>
            </a:r>
            <a:endParaRPr kumimoji="1" lang="en-US" altLang="ko-KR" dirty="0" smtClean="0"/>
          </a:p>
          <a:p>
            <a:pPr lvl="3"/>
            <a:r>
              <a:rPr lang="en-US" altLang="ko-KR" dirty="0"/>
              <a:t>f = open("C:/Python/</a:t>
            </a:r>
            <a:r>
              <a:rPr lang="ko-KR" altLang="en-US" dirty="0"/>
              <a:t>새파일</a:t>
            </a:r>
            <a:r>
              <a:rPr lang="en-US" altLang="ko-KR" dirty="0"/>
              <a:t>.txt", ’r’)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data </a:t>
            </a:r>
            <a:r>
              <a:rPr lang="en-US" altLang="ko-KR" dirty="0"/>
              <a:t>= </a:t>
            </a:r>
            <a:r>
              <a:rPr lang="en-US" altLang="ko-KR" dirty="0" err="1"/>
              <a:t>f.read</a:t>
            </a:r>
            <a:r>
              <a:rPr lang="en-US" altLang="ko-KR" dirty="0"/>
              <a:t>() </a:t>
            </a:r>
          </a:p>
          <a:p>
            <a:pPr lvl="3"/>
            <a:r>
              <a:rPr lang="en-US" altLang="ko-KR" dirty="0"/>
              <a:t>print(data) 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f.close</a:t>
            </a:r>
            <a:r>
              <a:rPr lang="en-US" altLang="ko-KR" dirty="0"/>
              <a:t>() </a:t>
            </a:r>
          </a:p>
          <a:p>
            <a:pPr lvl="3"/>
            <a:endParaRPr kumimoji="1" lang="en-US" altLang="ko-KR" dirty="0" smtClean="0"/>
          </a:p>
          <a:p>
            <a:pPr lvl="3"/>
            <a:r>
              <a:rPr kumimoji="1" lang="ko-KR" altLang="en-US" dirty="0" smtClean="0"/>
              <a:t>파일의 내용 전체를 문자열로 리턴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553318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7504" y="2780928"/>
            <a:ext cx="8229600" cy="1143000"/>
          </a:xfrm>
        </p:spPr>
        <p:txBody>
          <a:bodyPr/>
          <a:lstStyle/>
          <a:p>
            <a:r>
              <a:rPr lang="en-US" altLang="ko-KR" sz="4800" b="1" dirty="0" smtClean="0">
                <a:solidFill>
                  <a:srgbClr val="FF0000"/>
                </a:solidFill>
              </a:rPr>
              <a:t>Python Class/Module/Package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7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en-US" altLang="ko-KR" dirty="0" smtClean="0"/>
              <a:t>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 smtClean="0"/>
              <a:t>클래스 기본 개념</a:t>
            </a:r>
            <a:endParaRPr kumimoji="1" lang="en-US" altLang="ko-KR" dirty="0" smtClean="0"/>
          </a:p>
          <a:p>
            <a:pPr lvl="1"/>
            <a:endParaRPr kumimoji="1"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2946400" cy="40132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93599" y="2276872"/>
            <a:ext cx="2672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result = 0 </a:t>
            </a: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adder(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num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):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global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result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result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+=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num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return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result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print(adder(3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))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print(adder(4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)) </a:t>
            </a:r>
          </a:p>
          <a:p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sk-SK" altLang="ko-KR" b="1" dirty="0">
                <a:solidFill>
                  <a:schemeClr val="tx2"/>
                </a:solidFill>
              </a:rPr>
              <a:t>3 </a:t>
            </a:r>
            <a:endParaRPr lang="sk-SK" altLang="ko-KR" b="1" dirty="0" smtClean="0">
              <a:solidFill>
                <a:schemeClr val="tx2"/>
              </a:solidFill>
            </a:endParaRPr>
          </a:p>
          <a:p>
            <a:r>
              <a:rPr lang="sk-SK" altLang="ko-KR" b="1" dirty="0" smtClean="0">
                <a:solidFill>
                  <a:schemeClr val="tx2"/>
                </a:solidFill>
              </a:rPr>
              <a:t>7 </a:t>
            </a:r>
            <a:endParaRPr lang="sk-SK" altLang="ko-KR" b="1" dirty="0">
              <a:solidFill>
                <a:schemeClr val="tx2"/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8928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en-US" altLang="ko-KR" dirty="0" smtClean="0"/>
              <a:t>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 smtClean="0"/>
              <a:t>클래스 기본 개념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만약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개의 계산기가 필요하다면</a:t>
            </a:r>
            <a:r>
              <a:rPr kumimoji="1" lang="en-US" altLang="ko-KR" dirty="0" smtClean="0"/>
              <a:t>?</a:t>
            </a:r>
          </a:p>
          <a:p>
            <a:pPr lvl="1"/>
            <a:endParaRPr kumimoji="1"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780928"/>
            <a:ext cx="2629200" cy="35811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780928"/>
            <a:ext cx="2629200" cy="358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852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en-US" altLang="ko-KR" dirty="0" smtClean="0"/>
              <a:t>Class/Module/Package</a:t>
            </a:r>
            <a:endParaRPr kumimoji="1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ko-KR" altLang="en-US" dirty="0" smtClean="0"/>
              <a:t>클래스</a:t>
            </a:r>
            <a:r>
              <a:rPr kumimoji="1" lang="en-US" altLang="ko-KR" dirty="0" smtClean="0"/>
              <a:t>(Class)</a:t>
            </a:r>
          </a:p>
          <a:p>
            <a:pPr lvl="1"/>
            <a:r>
              <a:rPr kumimoji="1" lang="ko-KR" altLang="en-US" dirty="0" smtClean="0"/>
              <a:t>클래스 기본 개념</a:t>
            </a:r>
            <a:endParaRPr kumimoji="1" lang="en-US" altLang="ko-KR" dirty="0" smtClean="0"/>
          </a:p>
          <a:p>
            <a:pPr lvl="2"/>
            <a:r>
              <a:rPr kumimoji="1" lang="ko-KR" altLang="en-US" dirty="0" smtClean="0"/>
              <a:t>만약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개의 계산기가 필요하다면</a:t>
            </a:r>
            <a:r>
              <a:rPr kumimoji="1" lang="en-US" altLang="ko-KR" dirty="0" smtClean="0"/>
              <a:t>?</a:t>
            </a:r>
          </a:p>
          <a:p>
            <a:pPr lvl="1"/>
            <a:endParaRPr kumimoji="1"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1403648" y="2732379"/>
            <a:ext cx="30963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result1 = 0 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result2 = 0 </a:t>
            </a:r>
          </a:p>
          <a:p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adder1(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): 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global result1 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result1 +=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num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return result1</a:t>
            </a: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def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adder2(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num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):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global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result2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result2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+= </a:t>
            </a:r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num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	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return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result2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03316" y="2765925"/>
            <a:ext cx="29802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print(adder1(3))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print(adder1(4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))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print(adder2(3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))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print(adder2(7))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  <a:p>
            <a:r>
              <a:rPr lang="en-US" altLang="ko-KR" b="1" dirty="0">
                <a:solidFill>
                  <a:schemeClr val="tx2"/>
                </a:solidFill>
              </a:rPr>
              <a:t>3 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7 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3 </a:t>
            </a: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10 </a:t>
            </a:r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ea typeface="HY견고딕" pitchFamily="18" charset="-127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Arial Rounded MT Bold" panose="020F0704030504030204" pitchFamily="34" charset="0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477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ochasticControl" id="{085437C0-61B1-4670-8AFB-FA9B6B3F8ED9}" vid="{ACFA8C67-231F-463B-A902-0F2BC5F4827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44498</TotalTime>
  <Words>6073</Words>
  <Application>Microsoft Office PowerPoint</Application>
  <PresentationFormat>화면 슬라이드 쇼(4:3)</PresentationFormat>
  <Paragraphs>1574</Paragraphs>
  <Slides>127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127</vt:i4>
      </vt:variant>
    </vt:vector>
  </HeadingPairs>
  <TitlesOfParts>
    <vt:vector size="154" baseType="lpstr">
      <vt:lpstr>Adobe Fan Heiti Std B</vt:lpstr>
      <vt:lpstr>Adobe Heiti Std R</vt:lpstr>
      <vt:lpstr>Adobe 고딕 Std B</vt:lpstr>
      <vt:lpstr>CMTT10</vt:lpstr>
      <vt:lpstr>HY견고딕</vt:lpstr>
      <vt:lpstr>nanumgtmac</vt:lpstr>
      <vt:lpstr>nanumgtmae</vt:lpstr>
      <vt:lpstr>nanumgtmb1</vt:lpstr>
      <vt:lpstr>nanumgtmb7</vt:lpstr>
      <vt:lpstr>nanumgtmb9</vt:lpstr>
      <vt:lpstr>nanumgtmbc</vt:lpstr>
      <vt:lpstr>nanumgtmbe</vt:lpstr>
      <vt:lpstr>nanumgtmc0</vt:lpstr>
      <vt:lpstr>nanumgtmc5</vt:lpstr>
      <vt:lpstr>nanumgtmc8</vt:lpstr>
      <vt:lpstr>nanumgtmc9</vt:lpstr>
      <vt:lpstr>nanumgtmd5</vt:lpstr>
      <vt:lpstr>nanumgtmd6</vt:lpstr>
      <vt:lpstr>굴림체</vt:lpstr>
      <vt:lpstr>Dotum</vt:lpstr>
      <vt:lpstr>맑은 고딕</vt:lpstr>
      <vt:lpstr>Arial</vt:lpstr>
      <vt:lpstr>Arial Rounded MT Bold</vt:lpstr>
      <vt:lpstr>Courier New</vt:lpstr>
      <vt:lpstr>Franklin Gothic Demi</vt:lpstr>
      <vt:lpstr>Wingdings</vt:lpstr>
      <vt:lpstr>Office 테마</vt:lpstr>
      <vt:lpstr> </vt:lpstr>
      <vt:lpstr>Schedules</vt:lpstr>
      <vt:lpstr>목차</vt:lpstr>
      <vt:lpstr>Development Environment for Python</vt:lpstr>
      <vt:lpstr>What is Python?</vt:lpstr>
      <vt:lpstr>What is Python?</vt:lpstr>
      <vt:lpstr>What is Python?</vt:lpstr>
      <vt:lpstr>Python Install</vt:lpstr>
      <vt:lpstr>Python Install</vt:lpstr>
      <vt:lpstr>Python Install</vt:lpstr>
      <vt:lpstr>Python Install</vt:lpstr>
      <vt:lpstr>Python Types</vt:lpstr>
      <vt:lpstr>Python Types</vt:lpstr>
      <vt:lpstr>Python Types</vt:lpstr>
      <vt:lpstr>Python Types 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 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 (***)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 </vt:lpstr>
      <vt:lpstr>Python Types 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Types</vt:lpstr>
      <vt:lpstr>Python Control Statements</vt:lpstr>
      <vt:lpstr>Python Control Statements</vt:lpstr>
      <vt:lpstr>Python Control Statements</vt:lpstr>
      <vt:lpstr>Python Control Statements</vt:lpstr>
      <vt:lpstr>Python Control Statements</vt:lpstr>
      <vt:lpstr>Python Control Statements</vt:lpstr>
      <vt:lpstr>Python Control Statements</vt:lpstr>
      <vt:lpstr>Python Control Statements</vt:lpstr>
      <vt:lpstr>Python Control Statements</vt:lpstr>
      <vt:lpstr>Python Control Statements</vt:lpstr>
      <vt:lpstr>Python Control Statements</vt:lpstr>
      <vt:lpstr>Python Control Statements</vt:lpstr>
      <vt:lpstr>Python Control Statements</vt:lpstr>
      <vt:lpstr>Python Control Statements</vt:lpstr>
      <vt:lpstr>Python Control Statements</vt:lpstr>
      <vt:lpstr>Python Control Statements (Quiz)</vt:lpstr>
      <vt:lpstr>Python Function and Input/Output</vt:lpstr>
      <vt:lpstr>Python Function and Input / Output</vt:lpstr>
      <vt:lpstr>Python Function and Input / Output</vt:lpstr>
      <vt:lpstr>Python Function and Input / Output</vt:lpstr>
      <vt:lpstr>Python Function and Input / Output</vt:lpstr>
      <vt:lpstr>Python Function and Input / Output</vt:lpstr>
      <vt:lpstr>Python Function and Input / Output</vt:lpstr>
      <vt:lpstr>Python Function and Input / Output</vt:lpstr>
      <vt:lpstr>Python Function and Input / Output</vt:lpstr>
      <vt:lpstr>Python Function and Input / Output</vt:lpstr>
      <vt:lpstr>Python Function and Input / Output</vt:lpstr>
      <vt:lpstr>Python Function and Input / Output</vt:lpstr>
      <vt:lpstr>Python Function and Input / Output</vt:lpstr>
      <vt:lpstr>Python Function and Input / Output</vt:lpstr>
      <vt:lpstr>Python Function and Input / Output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Python Class/Module/Package</vt:lpstr>
      <vt:lpstr>PowerPoint 프레젠테이션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Byungwoon Park</dc:creator>
  <cp:keywords>www.yesform.com</cp:keywords>
  <dc:description>본 문서의 저작권은에이뿔에 있으며
무단 복제 배포시 법적인 제재를 받을 수 있습니다.</dc:description>
  <cp:lastModifiedBy>shin</cp:lastModifiedBy>
  <cp:revision>1785</cp:revision>
  <cp:lastPrinted>2014-06-30T06:30:55Z</cp:lastPrinted>
  <dcterms:created xsi:type="dcterms:W3CDTF">2014-01-02T04:27:25Z</dcterms:created>
  <dcterms:modified xsi:type="dcterms:W3CDTF">2016-03-31T09:28:16Z</dcterms:modified>
</cp:coreProperties>
</file>