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04"/>
    <p:restoredTop sz="94627"/>
  </p:normalViewPr>
  <p:slideViewPr>
    <p:cSldViewPr snapToGrid="0" snapToObjects="1">
      <p:cViewPr varScale="1">
        <p:scale>
          <a:sx n="136" d="100"/>
          <a:sy n="136" d="100"/>
        </p:scale>
        <p:origin x="248"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6/9/19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6/9/19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6/9/19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6/9/19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6/9/19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6/9/19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2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3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3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6" name="Rectangle 35">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19" name="Content Placeholder 18">
            <a:extLst>
              <a:ext uri="{FF2B5EF4-FFF2-40B4-BE49-F238E27FC236}">
                <a16:creationId xmlns:a16="http://schemas.microsoft.com/office/drawing/2014/main" id="{E2DCC40D-008D-8A46-8C33-2DD4EF54D9D4}"/>
              </a:ext>
            </a:extLst>
          </p:cNvPr>
          <p:cNvPicPr>
            <a:picLocks noGrp="1"/>
          </p:cNvPicPr>
          <p:nvPr>
            <p:ph idx="1"/>
          </p:nvPr>
        </p:nvPicPr>
        <p:blipFill>
          <a:blip r:embed="rId6">
            <a:extLst>
              <a:ext uri="{28A0092B-C50C-407E-A947-70E740481C1C}">
                <a14:useLocalDpi xmlns:a14="http://schemas.microsoft.com/office/drawing/2010/main" val="0"/>
              </a:ext>
            </a:extLst>
          </a:blip>
          <a:stretch>
            <a:fillRect/>
          </a:stretch>
        </p:blipFill>
        <p:spPr>
          <a:xfrm>
            <a:off x="636916" y="305840"/>
            <a:ext cx="8321347" cy="4083934"/>
          </a:xfrm>
          <a:prstGeom prst="rect">
            <a:avLst/>
          </a:prstGeom>
          <a:effectLst/>
        </p:spPr>
      </p:pic>
      <p:sp>
        <p:nvSpPr>
          <p:cNvPr id="42" name="Freeform: Shape 4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0E78995-5915-C940-AC05-D452A1234466}"/>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Capstone Project Week 2</a:t>
            </a:r>
          </a:p>
        </p:txBody>
      </p:sp>
    </p:spTree>
    <p:extLst>
      <p:ext uri="{BB962C8B-B14F-4D97-AF65-F5344CB8AC3E}">
        <p14:creationId xmlns:p14="http://schemas.microsoft.com/office/powerpoint/2010/main" val="244341330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AC74-916C-914A-B1CF-1BA2C6F05A55}"/>
              </a:ext>
            </a:extLst>
          </p:cNvPr>
          <p:cNvSpPr>
            <a:spLocks noGrp="1"/>
          </p:cNvSpPr>
          <p:nvPr>
            <p:ph type="title"/>
          </p:nvPr>
        </p:nvSpPr>
        <p:spPr>
          <a:xfrm>
            <a:off x="646112" y="452718"/>
            <a:ext cx="4165580" cy="1400530"/>
          </a:xfrm>
        </p:spPr>
        <p:txBody>
          <a:bodyPr vert="horz" lIns="91440" tIns="45720" rIns="91440" bIns="45720" rtlCol="0">
            <a:normAutofit/>
          </a:bodyPr>
          <a:lstStyle/>
          <a:p>
            <a:pPr>
              <a:lnSpc>
                <a:spcPct val="90000"/>
              </a:lnSpc>
            </a:pPr>
            <a:r>
              <a:rPr lang="en-US" sz="1700" b="0" i="0" kern="1200">
                <a:latin typeface="+mj-lt"/>
                <a:ea typeface="+mj-ea"/>
                <a:cs typeface="+mj-cs"/>
              </a:rPr>
              <a:t>As we start looking further in-depth, we start to realize that the clustering of our potential clientele base is around the East Toronto/Central Toronto Boroughs.</a:t>
            </a:r>
          </a:p>
        </p:txBody>
      </p:sp>
      <p:sp>
        <p:nvSpPr>
          <p:cNvPr id="49" name="Freeform: Shape 48">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51"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0" name="Content Placeholder 3">
            <a:extLst>
              <a:ext uri="{FF2B5EF4-FFF2-40B4-BE49-F238E27FC236}">
                <a16:creationId xmlns:a16="http://schemas.microsoft.com/office/drawing/2014/main" id="{7DAD2194-F10D-A146-8721-31472F7FB9E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5553492" y="892657"/>
            <a:ext cx="6504396" cy="2536343"/>
          </a:xfrm>
          <a:prstGeom prst="rect">
            <a:avLst/>
          </a:prstGeom>
          <a:effectLst/>
        </p:spPr>
      </p:pic>
      <p:sp>
        <p:nvSpPr>
          <p:cNvPr id="53" name="Rectangle 52">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Content Placeholder 45">
            <a:extLst>
              <a:ext uri="{FF2B5EF4-FFF2-40B4-BE49-F238E27FC236}">
                <a16:creationId xmlns:a16="http://schemas.microsoft.com/office/drawing/2014/main" id="{FF659B54-312E-4DD5-8FCA-BF53189E2C83}"/>
              </a:ext>
            </a:extLst>
          </p:cNvPr>
          <p:cNvSpPr>
            <a:spLocks noGrp="1"/>
          </p:cNvSpPr>
          <p:nvPr>
            <p:ph idx="1"/>
          </p:nvPr>
        </p:nvSpPr>
        <p:spPr>
          <a:xfrm>
            <a:off x="646113" y="2052918"/>
            <a:ext cx="4165146" cy="4195481"/>
          </a:xfrm>
        </p:spPr>
        <p:txBody>
          <a:bodyPr>
            <a:normAutofit/>
          </a:bodyPr>
          <a:lstStyle/>
          <a:p>
            <a:endParaRPr lang="en-US"/>
          </a:p>
        </p:txBody>
      </p:sp>
      <p:pic>
        <p:nvPicPr>
          <p:cNvPr id="44" name="Content Placeholder 21">
            <a:extLst>
              <a:ext uri="{FF2B5EF4-FFF2-40B4-BE49-F238E27FC236}">
                <a16:creationId xmlns:a16="http://schemas.microsoft.com/office/drawing/2014/main" id="{D1AAC3D9-8D66-4345-B79F-F787B2FFC10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372977" y="3526971"/>
            <a:ext cx="2892337" cy="2721427"/>
          </a:xfrm>
          <a:prstGeom prst="rect">
            <a:avLst/>
          </a:prstGeom>
          <a:effectLst/>
        </p:spPr>
      </p:pic>
    </p:spTree>
    <p:extLst>
      <p:ext uri="{BB962C8B-B14F-4D97-AF65-F5344CB8AC3E}">
        <p14:creationId xmlns:p14="http://schemas.microsoft.com/office/powerpoint/2010/main" val="370350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9524DCD1-B2D2-5140-8E1D-26B9D0ACEA7F}"/>
              </a:ext>
            </a:extLst>
          </p:cNvPr>
          <p:cNvSpPr>
            <a:spLocks noGrp="1"/>
          </p:cNvSpPr>
          <p:nvPr>
            <p:ph type="title"/>
          </p:nvPr>
        </p:nvSpPr>
        <p:spPr>
          <a:xfrm>
            <a:off x="1103312" y="452718"/>
            <a:ext cx="8947522" cy="1400530"/>
          </a:xfrm>
        </p:spPr>
        <p:txBody>
          <a:bodyPr anchor="ctr">
            <a:normAutofit/>
          </a:bodyPr>
          <a:lstStyle/>
          <a:p>
            <a:r>
              <a:rPr lang="en-US" b="1">
                <a:solidFill>
                  <a:srgbClr val="FFFFFF"/>
                </a:solidFill>
              </a:rPr>
              <a:t>Results</a:t>
            </a:r>
            <a:endParaRPr lang="en-US">
              <a:solidFill>
                <a:srgbClr val="FFFFFF"/>
              </a:solidFill>
            </a:endParaRPr>
          </a:p>
        </p:txBody>
      </p:sp>
      <p:sp>
        <p:nvSpPr>
          <p:cNvPr id="3" name="Content Placeholder 2">
            <a:extLst>
              <a:ext uri="{FF2B5EF4-FFF2-40B4-BE49-F238E27FC236}">
                <a16:creationId xmlns:a16="http://schemas.microsoft.com/office/drawing/2014/main" id="{ACC75920-CC6C-D64A-AC39-4D21AE2DD329}"/>
              </a:ext>
            </a:extLst>
          </p:cNvPr>
          <p:cNvSpPr>
            <a:spLocks noGrp="1"/>
          </p:cNvSpPr>
          <p:nvPr>
            <p:ph idx="1"/>
          </p:nvPr>
        </p:nvSpPr>
        <p:spPr>
          <a:xfrm>
            <a:off x="1103312" y="2763520"/>
            <a:ext cx="8946541" cy="3484879"/>
          </a:xfrm>
        </p:spPr>
        <p:txBody>
          <a:bodyPr>
            <a:normAutofit/>
          </a:bodyPr>
          <a:lstStyle/>
          <a:p>
            <a:r>
              <a:rPr lang="en-US" dirty="0"/>
              <a:t>As we can tell based off of our clustering, there is a huge majority of potential clients that reside within the Zero clustering group which includes the East Toronto/Central Toronto Boroughs.  Based off of this information, I would determine that the closer we can build within the Scarborough borough to the East Toronto/Central Toronto boroughs, the better we would be able to service our potential clients.  Our next step, in my opinion, would be to determine land cost, construction costs, </a:t>
            </a:r>
            <a:r>
              <a:rPr lang="en-US" dirty="0" err="1"/>
              <a:t>ect</a:t>
            </a:r>
            <a:r>
              <a:rPr lang="en-US" dirty="0"/>
              <a:t> so that we can then base our distribution center within the best place to minimize cost while maximizing potential profits gained </a:t>
            </a:r>
          </a:p>
          <a:p>
            <a:endParaRPr lang="en-US" dirty="0"/>
          </a:p>
        </p:txBody>
      </p:sp>
    </p:spTree>
    <p:extLst>
      <p:ext uri="{BB962C8B-B14F-4D97-AF65-F5344CB8AC3E}">
        <p14:creationId xmlns:p14="http://schemas.microsoft.com/office/powerpoint/2010/main" val="172226313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0"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26462F-29DC-6249-ADAC-DE39C47A252E}"/>
              </a:ext>
            </a:extLst>
          </p:cNvPr>
          <p:cNvSpPr>
            <a:spLocks noGrp="1"/>
          </p:cNvSpPr>
          <p:nvPr>
            <p:ph type="title"/>
          </p:nvPr>
        </p:nvSpPr>
        <p:spPr>
          <a:xfrm>
            <a:off x="653143" y="1645920"/>
            <a:ext cx="3522879" cy="4470821"/>
          </a:xfrm>
        </p:spPr>
        <p:txBody>
          <a:bodyPr>
            <a:normAutofit/>
          </a:bodyPr>
          <a:lstStyle/>
          <a:p>
            <a:pPr algn="r"/>
            <a:r>
              <a:rPr lang="en-US" b="1">
                <a:solidFill>
                  <a:srgbClr val="FFFFFF"/>
                </a:solidFill>
              </a:rPr>
              <a:t>Discussion</a:t>
            </a:r>
            <a:endParaRPr lang="en-US">
              <a:solidFill>
                <a:srgbClr val="FFFFFF"/>
              </a:solidFill>
            </a:endParaRPr>
          </a:p>
        </p:txBody>
      </p:sp>
      <p:sp>
        <p:nvSpPr>
          <p:cNvPr id="3" name="Content Placeholder 2">
            <a:extLst>
              <a:ext uri="{FF2B5EF4-FFF2-40B4-BE49-F238E27FC236}">
                <a16:creationId xmlns:a16="http://schemas.microsoft.com/office/drawing/2014/main" id="{9DDE2409-1729-EA4E-9845-E5130040ACEA}"/>
              </a:ext>
            </a:extLst>
          </p:cNvPr>
          <p:cNvSpPr>
            <a:spLocks noGrp="1"/>
          </p:cNvSpPr>
          <p:nvPr>
            <p:ph idx="1"/>
          </p:nvPr>
        </p:nvSpPr>
        <p:spPr>
          <a:xfrm>
            <a:off x="5204109" y="1645920"/>
            <a:ext cx="5919503" cy="4470821"/>
          </a:xfrm>
        </p:spPr>
        <p:txBody>
          <a:bodyPr>
            <a:normAutofit/>
          </a:bodyPr>
          <a:lstStyle/>
          <a:p>
            <a:r>
              <a:rPr lang="en-US" dirty="0"/>
              <a:t>I feel the next step would be to determine land cost, construction costs, </a:t>
            </a:r>
            <a:r>
              <a:rPr lang="en-US" dirty="0" err="1"/>
              <a:t>ect</a:t>
            </a:r>
            <a:r>
              <a:rPr lang="en-US" dirty="0"/>
              <a:t> so that we can then base our distribution center within the best place to minimize cost while maximizing potential profits gained.  As previously mentioned, the best location would be where our new distribution center would have the best access to our potential clientele and as we can see, the majority of that potential client base resides in the East Toronto/Central Toronto boroughs.</a:t>
            </a:r>
          </a:p>
        </p:txBody>
      </p:sp>
    </p:spTree>
    <p:extLst>
      <p:ext uri="{BB962C8B-B14F-4D97-AF65-F5344CB8AC3E}">
        <p14:creationId xmlns:p14="http://schemas.microsoft.com/office/powerpoint/2010/main" val="185708734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68B8DF0-E4A0-714C-907B-60D896626B1B}"/>
              </a:ext>
            </a:extLst>
          </p:cNvPr>
          <p:cNvSpPr>
            <a:spLocks noGrp="1"/>
          </p:cNvSpPr>
          <p:nvPr>
            <p:ph type="title"/>
          </p:nvPr>
        </p:nvSpPr>
        <p:spPr>
          <a:xfrm>
            <a:off x="1103312" y="452718"/>
            <a:ext cx="8947522" cy="1400530"/>
          </a:xfrm>
        </p:spPr>
        <p:txBody>
          <a:bodyPr anchor="ctr">
            <a:normAutofit/>
          </a:bodyPr>
          <a:lstStyle/>
          <a:p>
            <a:r>
              <a:rPr lang="en-US" b="1">
                <a:solidFill>
                  <a:srgbClr val="FFFFFF"/>
                </a:solidFill>
              </a:rPr>
              <a:t>Conclusion</a:t>
            </a:r>
            <a:endParaRPr lang="en-US">
              <a:solidFill>
                <a:srgbClr val="FFFFFF"/>
              </a:solidFill>
            </a:endParaRPr>
          </a:p>
        </p:txBody>
      </p:sp>
      <p:sp>
        <p:nvSpPr>
          <p:cNvPr id="3" name="Content Placeholder 2">
            <a:extLst>
              <a:ext uri="{FF2B5EF4-FFF2-40B4-BE49-F238E27FC236}">
                <a16:creationId xmlns:a16="http://schemas.microsoft.com/office/drawing/2014/main" id="{38F7235D-4B41-A245-B3E2-9086EFA0F45A}"/>
              </a:ext>
            </a:extLst>
          </p:cNvPr>
          <p:cNvSpPr>
            <a:spLocks noGrp="1"/>
          </p:cNvSpPr>
          <p:nvPr>
            <p:ph idx="1"/>
          </p:nvPr>
        </p:nvSpPr>
        <p:spPr>
          <a:xfrm>
            <a:off x="1103312" y="2763520"/>
            <a:ext cx="8946541" cy="3484879"/>
          </a:xfrm>
        </p:spPr>
        <p:txBody>
          <a:bodyPr>
            <a:normAutofit/>
          </a:bodyPr>
          <a:lstStyle/>
          <a:p>
            <a:pPr>
              <a:lnSpc>
                <a:spcPct val="90000"/>
              </a:lnSpc>
            </a:pPr>
            <a:r>
              <a:rPr lang="en-US" sz="1700"/>
              <a:t>All of our python code was successfully run and provided valuable information in determining a potential solution to our given problem of where we should build our new distribution center.  In going through different methods, I determined that K-Clustering was a suitable method for helping determine the best location.  After importing venue information from 4 Square we generated maps and data frames of our potential cliental and where the businesses were located.  This in turn helps us determine where we would like to build our new distribution center.  Since part of our problem was to provide the best value of our products, we would like to minimize the time it would take to acquire our goods from farmers, for example, and then distribute those goods to our clients.  With this in mind we want to look at those locations that would help us provide the shortest turnaround of our goods to help maximize freshness as well as value.  </a:t>
            </a:r>
          </a:p>
          <a:p>
            <a:pPr>
              <a:lnSpc>
                <a:spcPct val="90000"/>
              </a:lnSpc>
            </a:pPr>
            <a:endParaRPr lang="en-US" sz="1700"/>
          </a:p>
        </p:txBody>
      </p:sp>
    </p:spTree>
    <p:extLst>
      <p:ext uri="{BB962C8B-B14F-4D97-AF65-F5344CB8AC3E}">
        <p14:creationId xmlns:p14="http://schemas.microsoft.com/office/powerpoint/2010/main" val="78126270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1694-D509-7441-B273-897C7A25A17C}"/>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B3ECA348-84DB-AE4D-872A-201F17F96EEA}"/>
              </a:ext>
            </a:extLst>
          </p:cNvPr>
          <p:cNvSpPr>
            <a:spLocks noGrp="1"/>
          </p:cNvSpPr>
          <p:nvPr>
            <p:ph idx="1"/>
          </p:nvPr>
        </p:nvSpPr>
        <p:spPr/>
        <p:txBody>
          <a:bodyPr/>
          <a:lstStyle/>
          <a:p>
            <a:r>
              <a:rPr lang="en-US" dirty="0"/>
              <a:t>There is a groceries distribution center in the Scarborough borough of Toronto. The main service of this distribution center is to provide the local establishments with fresh and high-quality groceries. The distribution center wants to build a warehouse for the groceries it buys from farmers inside the borough so that they will be better equipped to provide the area with better/faster service and better-quality goods.</a:t>
            </a:r>
          </a:p>
          <a:p>
            <a:r>
              <a:rPr lang="en-US" dirty="0"/>
              <a:t>The distribution center should build this warehouse where it is closest to its customers in order to minimize the cost of transportation. Which neighborhood (in the Scarborough borough) would be a better choice for the distribution center to build the warehouse? Finding the right neighborhood is our goal!</a:t>
            </a:r>
          </a:p>
        </p:txBody>
      </p:sp>
    </p:spTree>
    <p:extLst>
      <p:ext uri="{BB962C8B-B14F-4D97-AF65-F5344CB8AC3E}">
        <p14:creationId xmlns:p14="http://schemas.microsoft.com/office/powerpoint/2010/main" val="413632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2B809-3265-3149-AD31-9FC9949E3070}"/>
              </a:ext>
            </a:extLst>
          </p:cNvPr>
          <p:cNvSpPr>
            <a:spLocks noGrp="1"/>
          </p:cNvSpPr>
          <p:nvPr>
            <p:ph type="title"/>
          </p:nvPr>
        </p:nvSpPr>
        <p:spPr/>
        <p:txBody>
          <a:bodyPr/>
          <a:lstStyle/>
          <a:p>
            <a:r>
              <a:rPr lang="en-US" b="1" dirty="0"/>
              <a:t>Data</a:t>
            </a:r>
          </a:p>
        </p:txBody>
      </p:sp>
      <p:sp>
        <p:nvSpPr>
          <p:cNvPr id="3" name="Content Placeholder 2">
            <a:extLst>
              <a:ext uri="{FF2B5EF4-FFF2-40B4-BE49-F238E27FC236}">
                <a16:creationId xmlns:a16="http://schemas.microsoft.com/office/drawing/2014/main" id="{06E50CD4-1109-8445-8AAB-37B10FC95693}"/>
              </a:ext>
            </a:extLst>
          </p:cNvPr>
          <p:cNvSpPr>
            <a:spLocks noGrp="1"/>
          </p:cNvSpPr>
          <p:nvPr>
            <p:ph idx="1"/>
          </p:nvPr>
        </p:nvSpPr>
        <p:spPr/>
        <p:txBody>
          <a:bodyPr/>
          <a:lstStyle/>
          <a:p>
            <a:r>
              <a:rPr lang="en-US" dirty="0"/>
              <a:t>We will need geo-locational information about the Scarborough borough and the neighborhoods in that borough. We will first find neighborhoods inside Scarborough by their corresponding Postal Codes.  Then we will need data about different venues in different neighborhoods of that specific borough. In order to gain the desired information.  We will use Foursquare locational information. As basic information, we can obtain its precise latitude and longitude and also its distance from the center of the neighborhood. But we are looking for advanced information such as the category of that venue and whether this venue is a popular one in its category or maybe the average price of the services of this venue.</a:t>
            </a:r>
          </a:p>
        </p:txBody>
      </p:sp>
    </p:spTree>
    <p:extLst>
      <p:ext uri="{BB962C8B-B14F-4D97-AF65-F5344CB8AC3E}">
        <p14:creationId xmlns:p14="http://schemas.microsoft.com/office/powerpoint/2010/main" val="56438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4EB-DF21-7D41-94CB-60FC0F98B5BC}"/>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259AC95A-FD6C-DD4E-9007-01C6D764DA32}"/>
              </a:ext>
            </a:extLst>
          </p:cNvPr>
          <p:cNvSpPr>
            <a:spLocks noGrp="1"/>
          </p:cNvSpPr>
          <p:nvPr>
            <p:ph idx="1"/>
          </p:nvPr>
        </p:nvSpPr>
        <p:spPr/>
        <p:txBody>
          <a:bodyPr/>
          <a:lstStyle/>
          <a:p>
            <a:r>
              <a:rPr lang="en-US" dirty="0"/>
              <a:t>The first step in determining the solution to the given problem of what neighborhood should the client build the new grocery distribution center is to import our needed libraries, data about Toronto neighborhoods, and then clean the data. Here is an output of our cleaned data that contains information related to the neighborhoods that are found within the Scarborough borough.</a:t>
            </a:r>
          </a:p>
          <a:p>
            <a:endParaRPr lang="en-US" dirty="0"/>
          </a:p>
        </p:txBody>
      </p:sp>
    </p:spTree>
    <p:extLst>
      <p:ext uri="{BB962C8B-B14F-4D97-AF65-F5344CB8AC3E}">
        <p14:creationId xmlns:p14="http://schemas.microsoft.com/office/powerpoint/2010/main" val="206932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7D956-6C7F-B244-A648-8052CC1E057B}"/>
              </a:ext>
            </a:extLst>
          </p:cNvPr>
          <p:cNvSpPr>
            <a:spLocks noGrp="1"/>
          </p:cNvSpPr>
          <p:nvPr>
            <p:ph type="title"/>
          </p:nvPr>
        </p:nvSpPr>
        <p:spPr>
          <a:xfrm>
            <a:off x="8191925" y="1325880"/>
            <a:ext cx="3352375" cy="3066507"/>
          </a:xfrm>
        </p:spPr>
        <p:txBody>
          <a:bodyPr vert="horz" lIns="91440" tIns="45720" rIns="91440" bIns="45720" rtlCol="0" anchor="b">
            <a:normAutofit/>
          </a:bodyPr>
          <a:lstStyle/>
          <a:p>
            <a:endParaRPr lang="en-US" sz="5400" b="0" i="0" kern="1200" dirty="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46BDC6A6-977C-0D43-9432-1BEC74323DC8}"/>
              </a:ext>
            </a:extLst>
          </p:cNvPr>
          <p:cNvPicPr>
            <a:picLocks noGrp="1"/>
          </p:cNvPicPr>
          <p:nvPr>
            <p:ph idx="1"/>
          </p:nvPr>
        </p:nvPicPr>
        <p:blipFill>
          <a:blip r:embed="rId6">
            <a:extLst>
              <a:ext uri="{28A0092B-C50C-407E-A947-70E740481C1C}">
                <a14:useLocalDpi xmlns:a14="http://schemas.microsoft.com/office/drawing/2010/main" val="0"/>
              </a:ext>
            </a:extLst>
          </a:blip>
          <a:stretch>
            <a:fillRect/>
          </a:stretch>
        </p:blipFill>
        <p:spPr>
          <a:xfrm>
            <a:off x="1158028" y="647698"/>
            <a:ext cx="5242314" cy="5562139"/>
          </a:xfrm>
          <a:prstGeom prst="rect">
            <a:avLst/>
          </a:prstGeom>
          <a:effectLst/>
        </p:spPr>
      </p:pic>
    </p:spTree>
    <p:extLst>
      <p:ext uri="{BB962C8B-B14F-4D97-AF65-F5344CB8AC3E}">
        <p14:creationId xmlns:p14="http://schemas.microsoft.com/office/powerpoint/2010/main" val="30426935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C5E2201-D4B7-0144-B7F8-EA24AC06F8AF}"/>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2200" b="0" i="0" kern="1200">
                <a:solidFill>
                  <a:srgbClr val="EBEBEB"/>
                </a:solidFill>
                <a:latin typeface="+mj-lt"/>
                <a:ea typeface="+mj-ea"/>
                <a:cs typeface="+mj-cs"/>
              </a:rPr>
              <a:t>Now that we have the neighborhood information, we will move on to getting the geo-spacial (Latitude and Longitude) information for the given neighborhoods. </a:t>
            </a:r>
          </a:p>
        </p:txBody>
      </p:sp>
      <p:sp>
        <p:nvSpPr>
          <p:cNvPr id="3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71878F0E-8EC4-3243-A675-DA22605BEF23}"/>
              </a:ext>
            </a:extLst>
          </p:cNvPr>
          <p:cNvPicPr>
            <a:picLocks noGrp="1"/>
          </p:cNvPicPr>
          <p:nvPr>
            <p:ph idx="1"/>
          </p:nvPr>
        </p:nvPicPr>
        <p:blipFill>
          <a:blip r:embed="rId6">
            <a:extLst>
              <a:ext uri="{28A0092B-C50C-407E-A947-70E740481C1C}">
                <a14:useLocalDpi xmlns:a14="http://schemas.microsoft.com/office/drawing/2010/main" val="0"/>
              </a:ext>
            </a:extLst>
          </a:blip>
          <a:stretch>
            <a:fillRect/>
          </a:stretch>
        </p:blipFill>
        <p:spPr>
          <a:xfrm>
            <a:off x="643854" y="1986516"/>
            <a:ext cx="6270662" cy="2884503"/>
          </a:xfrm>
          <a:prstGeom prst="rect">
            <a:avLst/>
          </a:prstGeom>
          <a:effectLst/>
        </p:spPr>
      </p:pic>
    </p:spTree>
    <p:extLst>
      <p:ext uri="{BB962C8B-B14F-4D97-AF65-F5344CB8AC3E}">
        <p14:creationId xmlns:p14="http://schemas.microsoft.com/office/powerpoint/2010/main" val="95128814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8" name="Picture 57">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0" name="Oval 59">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2" name="Picture 61">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63">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6" name="Rectangle 65">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0F5ADE-441A-0A4A-B500-07E50DE59683}"/>
              </a:ext>
            </a:extLst>
          </p:cNvPr>
          <p:cNvSpPr>
            <a:spLocks noGrp="1"/>
          </p:cNvSpPr>
          <p:nvPr>
            <p:ph type="title"/>
          </p:nvPr>
        </p:nvSpPr>
        <p:spPr>
          <a:xfrm>
            <a:off x="8210623" y="1447800"/>
            <a:ext cx="3333676" cy="3096987"/>
          </a:xfrm>
        </p:spPr>
        <p:txBody>
          <a:bodyPr vert="horz" lIns="91440" tIns="45720" rIns="91440" bIns="45720" rtlCol="0" anchor="b">
            <a:normAutofit/>
          </a:bodyPr>
          <a:lstStyle/>
          <a:p>
            <a:pPr>
              <a:lnSpc>
                <a:spcPct val="90000"/>
              </a:lnSpc>
            </a:pPr>
            <a:r>
              <a:rPr lang="en-US" sz="2200"/>
              <a:t>Next, we will generate a folium map to show the neighborhoods within Toronto and more specifically the Scarborough borough:</a:t>
            </a:r>
            <a:br>
              <a:rPr lang="en-US" sz="2200"/>
            </a:br>
            <a:endParaRPr lang="en-US" sz="2200"/>
          </a:p>
        </p:txBody>
      </p:sp>
      <p:sp>
        <p:nvSpPr>
          <p:cNvPr id="68" name="Freeform: Shape 67">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5" name="Content Placeholder 4">
            <a:extLst>
              <a:ext uri="{FF2B5EF4-FFF2-40B4-BE49-F238E27FC236}">
                <a16:creationId xmlns:a16="http://schemas.microsoft.com/office/drawing/2014/main" id="{54FD9C63-34F2-3447-BB0E-BB4BBFACFCBD}"/>
              </a:ext>
            </a:extLst>
          </p:cNvPr>
          <p:cNvPicPr>
            <a:picLocks noGrp="1"/>
          </p:cNvPicPr>
          <p:nvPr>
            <p:ph idx="1"/>
          </p:nvPr>
        </p:nvPicPr>
        <p:blipFill>
          <a:blip r:embed="rId7">
            <a:extLst>
              <a:ext uri="{28A0092B-C50C-407E-A947-70E740481C1C}">
                <a14:useLocalDpi xmlns:a14="http://schemas.microsoft.com/office/drawing/2010/main" val="0"/>
              </a:ext>
            </a:extLst>
          </a:blip>
          <a:stretch>
            <a:fillRect/>
          </a:stretch>
        </p:blipFill>
        <p:spPr>
          <a:xfrm>
            <a:off x="1906885" y="647699"/>
            <a:ext cx="3744600" cy="2658666"/>
          </a:xfrm>
          <a:prstGeom prst="rect">
            <a:avLst/>
          </a:prstGeom>
          <a:effectLst/>
        </p:spPr>
      </p:pic>
      <p:sp>
        <p:nvSpPr>
          <p:cNvPr id="70"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7" name="Picture 26">
            <a:extLst>
              <a:ext uri="{FF2B5EF4-FFF2-40B4-BE49-F238E27FC236}">
                <a16:creationId xmlns:a16="http://schemas.microsoft.com/office/drawing/2014/main" id="{6DB03197-9293-2245-95EE-7D995F2A5168}"/>
              </a:ext>
            </a:extLst>
          </p:cNvPr>
          <p:cNvPicPr/>
          <p:nvPr/>
        </p:nvPicPr>
        <p:blipFill>
          <a:blip r:embed="rId8">
            <a:extLst>
              <a:ext uri="{28A0092B-C50C-407E-A947-70E740481C1C}">
                <a14:useLocalDpi xmlns:a14="http://schemas.microsoft.com/office/drawing/2010/main" val="0"/>
              </a:ext>
            </a:extLst>
          </a:blip>
          <a:stretch>
            <a:fillRect/>
          </a:stretch>
        </p:blipFill>
        <p:spPr>
          <a:xfrm>
            <a:off x="1809802" y="3501360"/>
            <a:ext cx="3938765" cy="2658666"/>
          </a:xfrm>
          <a:prstGeom prst="rect">
            <a:avLst/>
          </a:prstGeom>
          <a:effectLst/>
        </p:spPr>
      </p:pic>
    </p:spTree>
    <p:extLst>
      <p:ext uri="{BB962C8B-B14F-4D97-AF65-F5344CB8AC3E}">
        <p14:creationId xmlns:p14="http://schemas.microsoft.com/office/powerpoint/2010/main" val="308077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3FB61798-2322-EA4E-BA86-538837C2F10F}"/>
              </a:ext>
            </a:extLst>
          </p:cNvPr>
          <p:cNvSpPr>
            <a:spLocks noGrp="1"/>
          </p:cNvSpPr>
          <p:nvPr>
            <p:ph type="title"/>
          </p:nvPr>
        </p:nvSpPr>
        <p:spPr>
          <a:xfrm>
            <a:off x="1103312" y="452718"/>
            <a:ext cx="8947522" cy="1400530"/>
          </a:xfrm>
        </p:spPr>
        <p:txBody>
          <a:bodyPr anchor="ctr">
            <a:normAutofit/>
          </a:bodyPr>
          <a:lstStyle/>
          <a:p>
            <a:pPr>
              <a:lnSpc>
                <a:spcPct val="90000"/>
              </a:lnSpc>
            </a:pPr>
            <a:r>
              <a:rPr lang="en-US" sz="1400" dirty="0">
                <a:solidFill>
                  <a:srgbClr val="FFFFFF"/>
                </a:solidFill>
              </a:rPr>
              <a:t>Our next step is to use the 4 Square API to determine what types of business establishments are in each neighborhood.  This will help determine out potential clientele for our new distribution center and we will determine the frequency of each business within each specific neighborhood.  By doing this we can start to form a picture of where we think the best place for our new distribution center will be.  As we can see the top ten venues per neighborhood are as follows:</a:t>
            </a:r>
            <a:br>
              <a:rPr lang="en-US" sz="1400" dirty="0">
                <a:solidFill>
                  <a:srgbClr val="FFFFFF"/>
                </a:solidFill>
              </a:rPr>
            </a:br>
            <a:endParaRPr lang="en-US" sz="1400" dirty="0">
              <a:solidFill>
                <a:srgbClr val="FFFFFF"/>
              </a:solidFill>
            </a:endParaRPr>
          </a:p>
        </p:txBody>
      </p:sp>
      <p:pic>
        <p:nvPicPr>
          <p:cNvPr id="9" name="Content Placeholder 8">
            <a:extLst>
              <a:ext uri="{FF2B5EF4-FFF2-40B4-BE49-F238E27FC236}">
                <a16:creationId xmlns:a16="http://schemas.microsoft.com/office/drawing/2014/main" id="{287A2860-DD13-734C-ABD7-B5EEB120507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0546" y="2603392"/>
            <a:ext cx="11489118" cy="2794378"/>
          </a:xfrm>
          <a:prstGeom prst="rect">
            <a:avLst/>
          </a:prstGeom>
        </p:spPr>
      </p:pic>
    </p:spTree>
    <p:extLst>
      <p:ext uri="{BB962C8B-B14F-4D97-AF65-F5344CB8AC3E}">
        <p14:creationId xmlns:p14="http://schemas.microsoft.com/office/powerpoint/2010/main" val="78171936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2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5" name="Oval 2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7" name="Picture 2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3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C5E2201-D4B7-0144-B7F8-EA24AC06F8AF}"/>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Our next step will be to use K-Clustering to determine, more in depth, where the best potential site will be located.</a:t>
            </a:r>
          </a:p>
        </p:txBody>
      </p:sp>
      <p:sp>
        <p:nvSpPr>
          <p:cNvPr id="3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3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6" name="Content Placeholder 15">
            <a:extLst>
              <a:ext uri="{FF2B5EF4-FFF2-40B4-BE49-F238E27FC236}">
                <a16:creationId xmlns:a16="http://schemas.microsoft.com/office/drawing/2014/main" id="{C40EB2DD-5E1F-794F-9349-F6EE1440C8DF}"/>
              </a:ext>
            </a:extLst>
          </p:cNvPr>
          <p:cNvPicPr>
            <a:picLocks noGrp="1"/>
          </p:cNvPicPr>
          <p:nvPr>
            <p:ph idx="1"/>
          </p:nvPr>
        </p:nvPicPr>
        <p:blipFill>
          <a:blip r:embed="rId6">
            <a:extLst>
              <a:ext uri="{28A0092B-C50C-407E-A947-70E740481C1C}">
                <a14:useLocalDpi xmlns:a14="http://schemas.microsoft.com/office/drawing/2010/main" val="0"/>
              </a:ext>
            </a:extLst>
          </a:blip>
          <a:stretch>
            <a:fillRect/>
          </a:stretch>
        </p:blipFill>
        <p:spPr>
          <a:xfrm>
            <a:off x="643854" y="1132137"/>
            <a:ext cx="6270662" cy="4593260"/>
          </a:xfrm>
          <a:prstGeom prst="rect">
            <a:avLst/>
          </a:prstGeom>
          <a:effectLst/>
        </p:spPr>
      </p:pic>
    </p:spTree>
    <p:extLst>
      <p:ext uri="{BB962C8B-B14F-4D97-AF65-F5344CB8AC3E}">
        <p14:creationId xmlns:p14="http://schemas.microsoft.com/office/powerpoint/2010/main" val="426383888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TotalTime>
  <Words>872</Words>
  <Application>Microsoft Macintosh PowerPoint</Application>
  <PresentationFormat>Widescreen</PresentationFormat>
  <Paragraphs>19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Capstone Project Week 2</vt:lpstr>
      <vt:lpstr>Introduction</vt:lpstr>
      <vt:lpstr>Data</vt:lpstr>
      <vt:lpstr>Methodology</vt:lpstr>
      <vt:lpstr>PowerPoint Presentation</vt:lpstr>
      <vt:lpstr>Now that we have the neighborhood information, we will move on to getting the geo-spacial (Latitude and Longitude) information for the given neighborhoods. </vt:lpstr>
      <vt:lpstr>Next, we will generate a folium map to show the neighborhoods within Toronto and more specifically the Scarborough borough: </vt:lpstr>
      <vt:lpstr>Our next step is to use the 4 Square API to determine what types of business establishments are in each neighborhood.  This will help determine out potential clientele for our new distribution center and we will determine the frequency of each business within each specific neighborhood.  By doing this we can start to form a picture of where we think the best place for our new distribution center will be.  As we can see the top ten venues per neighborhood are as follows: </vt:lpstr>
      <vt:lpstr>Our next step will be to use K-Clustering to determine, more in depth, where the best potential site will be located.</vt:lpstr>
      <vt:lpstr>As we start looking further in-depth, we start to realize that the clustering of our potential clientele base is around the East Toronto/Central Toronto Boroughs.</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Week 2</dc:title>
  <dc:creator>JEFFERY SULLIVAN</dc:creator>
  <cp:lastModifiedBy>JEFFERY SULLIVAN</cp:lastModifiedBy>
  <cp:revision>1</cp:revision>
  <dcterms:created xsi:type="dcterms:W3CDTF">2019-06-09T23:05:46Z</dcterms:created>
  <dcterms:modified xsi:type="dcterms:W3CDTF">2019-06-09T23:08:18Z</dcterms:modified>
</cp:coreProperties>
</file>