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9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6"/>
  </p:normalViewPr>
  <p:slideViewPr>
    <p:cSldViewPr snapToGrid="0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423A7-6B50-DA4A-BAFD-0DC5AA2F01BE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88DD-3F57-7048-B9E7-458E0FAB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3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423A7-6B50-DA4A-BAFD-0DC5AA2F01BE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88DD-3F57-7048-B9E7-458E0FAB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2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423A7-6B50-DA4A-BAFD-0DC5AA2F01BE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88DD-3F57-7048-B9E7-458E0FAB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68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423A7-6B50-DA4A-BAFD-0DC5AA2F01BE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88DD-3F57-7048-B9E7-458E0FAB222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0727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423A7-6B50-DA4A-BAFD-0DC5AA2F01BE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88DD-3F57-7048-B9E7-458E0FAB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46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423A7-6B50-DA4A-BAFD-0DC5AA2F01BE}" type="datetimeFigureOut">
              <a:rPr lang="en-US" smtClean="0"/>
              <a:t>11/1/24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88DD-3F57-7048-B9E7-458E0FAB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52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423A7-6B50-DA4A-BAFD-0DC5AA2F01BE}" type="datetimeFigureOut">
              <a:rPr lang="en-US" smtClean="0"/>
              <a:t>11/1/24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88DD-3F57-7048-B9E7-458E0FAB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09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423A7-6B50-DA4A-BAFD-0DC5AA2F01BE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88DD-3F57-7048-B9E7-458E0FAB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06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423A7-6B50-DA4A-BAFD-0DC5AA2F01BE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88DD-3F57-7048-B9E7-458E0FAB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4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423A7-6B50-DA4A-BAFD-0DC5AA2F01BE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88DD-3F57-7048-B9E7-458E0FAB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8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423A7-6B50-DA4A-BAFD-0DC5AA2F01BE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88DD-3F57-7048-B9E7-458E0FAB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6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423A7-6B50-DA4A-BAFD-0DC5AA2F01BE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88DD-3F57-7048-B9E7-458E0FAB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24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423A7-6B50-DA4A-BAFD-0DC5AA2F01BE}" type="datetimeFigureOut">
              <a:rPr lang="en-US" smtClean="0"/>
              <a:t>11/1/24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88DD-3F57-7048-B9E7-458E0FAB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63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423A7-6B50-DA4A-BAFD-0DC5AA2F01BE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88DD-3F57-7048-B9E7-458E0FAB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3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423A7-6B50-DA4A-BAFD-0DC5AA2F01BE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88DD-3F57-7048-B9E7-458E0FAB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4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423A7-6B50-DA4A-BAFD-0DC5AA2F01BE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88DD-3F57-7048-B9E7-458E0FAB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8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423A7-6B50-DA4A-BAFD-0DC5AA2F01BE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88DD-3F57-7048-B9E7-458E0FAB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5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BF423A7-6B50-DA4A-BAFD-0DC5AA2F01BE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788DD-3F57-7048-B9E7-458E0FAB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33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6D51D-EFD8-3DE9-BADB-E4A9FAFF38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Brain Tumor Segmentation with 3D </a:t>
            </a:r>
            <a:r>
              <a:rPr lang="en-US" dirty="0" err="1"/>
              <a:t>UNet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5C9B8-C8D0-F00E-B17F-8DBB765C3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069988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Jarrett Sung</a:t>
            </a:r>
          </a:p>
        </p:txBody>
      </p:sp>
    </p:spTree>
    <p:extLst>
      <p:ext uri="{BB962C8B-B14F-4D97-AF65-F5344CB8AC3E}">
        <p14:creationId xmlns:p14="http://schemas.microsoft.com/office/powerpoint/2010/main" val="285459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25FA0-CB05-9981-5CD1-037F91A27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D2B8B-5C40-E255-E52E-2A0B45DEE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Class Imbalance</a:t>
            </a:r>
            <a:r>
              <a:rPr lang="en-US" dirty="0"/>
              <a:t>: Underrepresented classes (e.g., enhancing tumor) made accurate segmentation more challenging.</a:t>
            </a:r>
          </a:p>
          <a:p>
            <a:r>
              <a:rPr lang="en-US" b="1" dirty="0"/>
              <a:t>Background Inclusion Issue</a:t>
            </a:r>
            <a:r>
              <a:rPr lang="en-US" dirty="0"/>
              <a:t>: Earlier training included the background class, which influenced initial results.</a:t>
            </a:r>
          </a:p>
          <a:p>
            <a:r>
              <a:rPr lang="en-US" b="1" dirty="0"/>
              <a:t>Thresholding in Visualization</a:t>
            </a:r>
            <a:r>
              <a:rPr lang="en-US" dirty="0"/>
              <a:t>: Proper thresholding was critical to ensure that minor classes were properly visualized.</a:t>
            </a:r>
          </a:p>
          <a:p>
            <a:r>
              <a:rPr lang="en-US" b="1" dirty="0"/>
              <a:t>Overfitting</a:t>
            </a:r>
            <a:r>
              <a:rPr lang="en-US" dirty="0"/>
              <a:t>: Limited data led to a risk of overfitting; addressed with dropout and data augmentation.</a:t>
            </a:r>
          </a:p>
        </p:txBody>
      </p:sp>
    </p:spTree>
    <p:extLst>
      <p:ext uri="{BB962C8B-B14F-4D97-AF65-F5344CB8AC3E}">
        <p14:creationId xmlns:p14="http://schemas.microsoft.com/office/powerpoint/2010/main" val="2044903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BE0E4-A46D-51E0-1E23-22EA00B9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53E80-92C8-8CB7-03D8-A0EA5AD96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Model Improvements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Deeper Architectures</a:t>
            </a:r>
            <a:r>
              <a:rPr lang="en-US" dirty="0"/>
              <a:t>: Experiment with more complex architectures or ensemble methods.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Hybrid Loss Functions</a:t>
            </a:r>
            <a:r>
              <a:rPr lang="en-US" dirty="0"/>
              <a:t>: Explore alternate loss functions like Tversky loss or hybrid combinations.</a:t>
            </a:r>
          </a:p>
          <a:p>
            <a:r>
              <a:rPr lang="en-US" b="1" dirty="0"/>
              <a:t>Enhanced Data Augmentation</a:t>
            </a:r>
            <a:r>
              <a:rPr lang="en-US" dirty="0"/>
              <a:t>: Include intensity-based augmentations to better generalize on different MRI scans.</a:t>
            </a:r>
          </a:p>
          <a:p>
            <a:r>
              <a:rPr lang="en-US" b="1" dirty="0"/>
              <a:t>Transfer Learning</a:t>
            </a:r>
            <a:r>
              <a:rPr lang="en-US" dirty="0"/>
              <a:t>: Pretrain on larger, related datasets or adapt models trained on similar medical segmentation tasks.</a:t>
            </a:r>
          </a:p>
          <a:p>
            <a:r>
              <a:rPr lang="en-US" b="1" dirty="0"/>
              <a:t>Clinical Validation</a:t>
            </a:r>
            <a:r>
              <a:rPr lang="en-US" dirty="0"/>
              <a:t>: Run model on real-world patient data for performance validation and fine-tuning.</a:t>
            </a:r>
          </a:p>
        </p:txBody>
      </p:sp>
    </p:spTree>
    <p:extLst>
      <p:ext uri="{BB962C8B-B14F-4D97-AF65-F5344CB8AC3E}">
        <p14:creationId xmlns:p14="http://schemas.microsoft.com/office/powerpoint/2010/main" val="3540799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C548D-F77A-B11E-6882-588B97CFB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A22B3-1CEF-4F9E-2507-5E5E627B2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Summary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Achieved 0.74 mean Dice score on test set, with class-specific variances.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3D </a:t>
            </a:r>
            <a:r>
              <a:rPr lang="en-US" dirty="0" err="1"/>
              <a:t>UNet</a:t>
            </a:r>
            <a:r>
              <a:rPr lang="en-US" dirty="0"/>
              <a:t> showed promise in segmenting tumor regions with distinct boundaries.</a:t>
            </a:r>
          </a:p>
          <a:p>
            <a:r>
              <a:rPr lang="en-US" b="1" dirty="0"/>
              <a:t>Key Takeaway</a:t>
            </a:r>
            <a:r>
              <a:rPr lang="en-US" dirty="0"/>
              <a:t>: The project demonstrated the potential of automated segmentation in clinical applications, with room for further optimization in handling class imbalance and real-world validation.</a:t>
            </a:r>
          </a:p>
        </p:txBody>
      </p:sp>
    </p:spTree>
    <p:extLst>
      <p:ext uri="{BB962C8B-B14F-4D97-AF65-F5344CB8AC3E}">
        <p14:creationId xmlns:p14="http://schemas.microsoft.com/office/powerpoint/2010/main" val="124827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2BF79-0342-790F-85E9-365457509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4902C-E45E-0711-CB75-F9F7B7C5C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Problem Statement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Brain tumor segmentation is crucial in neuro-oncology for diagnosing, treatment planning, and monitoring tumor progression.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Manual segmentation is time-consuming and requires expert knowledge.</a:t>
            </a:r>
          </a:p>
          <a:p>
            <a:pPr marL="0" indent="0">
              <a:buNone/>
            </a:pPr>
            <a:r>
              <a:rPr lang="en-US" b="1" dirty="0"/>
              <a:t>Objective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 an automated segmentation model using 3D </a:t>
            </a:r>
            <a:r>
              <a:rPr lang="en-US" dirty="0" err="1"/>
              <a:t>UNet</a:t>
            </a:r>
            <a:r>
              <a:rPr lang="en-US" dirty="0"/>
              <a:t> architecture to classify different tumor regions (background, necrotic core, edema, enhancing tumor) for better efficiency and reproducibility.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37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DD29-7818-E11E-8D75-ECC21103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6B46-17CF-BC42-41C0-D5F23651E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Dataset</a:t>
            </a:r>
            <a:r>
              <a:rPr lang="en-US" dirty="0"/>
              <a:t>: Brain Tumor Segmentation (</a:t>
            </a:r>
            <a:r>
              <a:rPr lang="en-US" dirty="0" err="1"/>
              <a:t>BraTS</a:t>
            </a:r>
            <a:r>
              <a:rPr lang="en-US" dirty="0"/>
              <a:t>) 2020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Modalities</a:t>
            </a:r>
            <a:r>
              <a:rPr lang="en-US" dirty="0"/>
              <a:t>: T1-CE (contrast-enhanced T1-weighted) and FLAIR MRIs.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Classes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Background (0), Necrotic and Non-Enhancing Core (1), Edema (2), Enhancing Tumor (3).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Dataset Size</a:t>
            </a:r>
            <a:r>
              <a:rPr lang="en-US" dirty="0"/>
              <a:t>: 200 samples.</a:t>
            </a:r>
          </a:p>
          <a:p>
            <a:pPr marL="0" indent="0">
              <a:buNone/>
            </a:pPr>
            <a:r>
              <a:rPr lang="en-US" b="1" dirty="0"/>
              <a:t>Challenges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Class Imbalance</a:t>
            </a:r>
            <a:r>
              <a:rPr lang="en-US" dirty="0"/>
              <a:t>: Classes 2 and 3 (edema and enhancing tumor) are less represented.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Scarcity</a:t>
            </a:r>
            <a:r>
              <a:rPr lang="en-US" dirty="0"/>
              <a:t>: Limited number of 3D scans, which constrains model generalizability.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479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BCB92-F970-0031-093A-58E313E8E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UNet</a:t>
            </a:r>
            <a:r>
              <a:rPr lang="en-US" dirty="0"/>
              <a:t>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87250-CB94-C19D-9236-147AAF316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UNet</a:t>
            </a:r>
            <a:r>
              <a:rPr lang="en-US" b="1" dirty="0"/>
              <a:t> Model Overview</a:t>
            </a:r>
            <a:r>
              <a:rPr lang="en-US" dirty="0"/>
              <a:t>: 3D </a:t>
            </a:r>
            <a:r>
              <a:rPr lang="en-US" dirty="0" err="1"/>
              <a:t>UNet</a:t>
            </a:r>
            <a:r>
              <a:rPr lang="en-US" dirty="0"/>
              <a:t> is widely used for biomedical image segmentation, handling complex structures effectively.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3D Convolutional Layers</a:t>
            </a:r>
            <a:r>
              <a:rPr lang="en-US" dirty="0"/>
              <a:t>: To capture volumetric spatial relationships in MRI scans.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Architecture</a:t>
            </a:r>
            <a:r>
              <a:rPr lang="en-US" dirty="0" err="1"/>
              <a:t>:</a:t>
            </a:r>
            <a:r>
              <a:rPr lang="en-US" b="1" dirty="0" err="1"/>
              <a:t>Input</a:t>
            </a:r>
            <a:r>
              <a:rPr lang="en-US" b="1" dirty="0"/>
              <a:t>/Output Channels</a:t>
            </a:r>
            <a:r>
              <a:rPr lang="en-US" dirty="0"/>
              <a:t>: 2 input channels (T1-CE, FLAIR), 4 output channels (for 4 classes).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Residual Units and Dropout</a:t>
            </a:r>
            <a:r>
              <a:rPr lang="en-US" dirty="0"/>
              <a:t>: Two residual units per level and dropout (20%) for regularization.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Channel Depths</a:t>
            </a:r>
            <a:r>
              <a:rPr lang="en-US" dirty="0"/>
              <a:t>: Progressively deeper layers to capture features at multiple scales (8, 16, 32, 64, 128 filters).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352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50BA6-C47F-10D3-7633-71A23C64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 and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A881E-9BDE-BA62-3C89-4A2B35654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Loss Function - </a:t>
            </a:r>
            <a:r>
              <a:rPr lang="en-US" b="1" dirty="0" err="1"/>
              <a:t>DiceLoss</a:t>
            </a:r>
            <a:r>
              <a:rPr lang="en-US" dirty="0"/>
              <a:t>: Combines Dice loss (sensitive to class imbalance) and Cross-Entropy loss (captures overall accuracy).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Softmax</a:t>
            </a:r>
            <a:r>
              <a:rPr lang="en-US" dirty="0"/>
              <a:t>: Applied for probabilistic outputs.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Excluding Background</a:t>
            </a:r>
            <a:r>
              <a:rPr lang="en-US" dirty="0"/>
              <a:t>: Reduces the influence of non-tumor regions, focusing on actual tumor classes.</a:t>
            </a:r>
          </a:p>
          <a:p>
            <a:r>
              <a:rPr lang="en-US" b="1" dirty="0"/>
              <a:t>Optimizer</a:t>
            </a:r>
            <a:r>
              <a:rPr lang="en-US" dirty="0"/>
              <a:t>: Adam - chosen for faster convergence and adaptability in handling sparse gradients.</a:t>
            </a:r>
          </a:p>
          <a:p>
            <a:r>
              <a:rPr lang="en-US" b="1" dirty="0"/>
              <a:t>Learning Rate Scheduler</a:t>
            </a:r>
            <a:r>
              <a:rPr lang="en-US" dirty="0"/>
              <a:t>: </a:t>
            </a:r>
            <a:r>
              <a:rPr lang="en-US" dirty="0" err="1"/>
              <a:t>StepLR</a:t>
            </a:r>
            <a:r>
              <a:rPr lang="en-US" dirty="0"/>
              <a:t>, which reduces the learning rate after 50 steps by a factor of 0.1 to refine training as loss plateaus.</a:t>
            </a:r>
          </a:p>
        </p:txBody>
      </p:sp>
    </p:spTree>
    <p:extLst>
      <p:ext uri="{BB962C8B-B14F-4D97-AF65-F5344CB8AC3E}">
        <p14:creationId xmlns:p14="http://schemas.microsoft.com/office/powerpoint/2010/main" val="2249154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D1C42-B4A8-53A4-2CA4-ED9A5AB88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DD239-1112-6B76-F1C3-C4287AA69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Transformations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Normalization</a:t>
            </a:r>
            <a:r>
              <a:rPr lang="en-US" dirty="0"/>
              <a:t>: Standardized intensity across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Augmentations</a:t>
            </a:r>
            <a:r>
              <a:rPr lang="en-US" dirty="0"/>
              <a:t>: Random flips, rotations, and zooms to increase model robustness.</a:t>
            </a:r>
          </a:p>
        </p:txBody>
      </p:sp>
    </p:spTree>
    <p:extLst>
      <p:ext uri="{BB962C8B-B14F-4D97-AF65-F5344CB8AC3E}">
        <p14:creationId xmlns:p14="http://schemas.microsoft.com/office/powerpoint/2010/main" val="4258853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AA23-863D-2841-29D8-3E85961AC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7D779-B655-620E-DD29-F26259BD9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Training Setup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Epochs</a:t>
            </a:r>
            <a:r>
              <a:rPr lang="en-US" dirty="0"/>
              <a:t>: 100 with validation at every epoch.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Batch Size</a:t>
            </a:r>
            <a:r>
              <a:rPr lang="en-US" dirty="0"/>
              <a:t>: 2 for each training step.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Accelerated Training</a:t>
            </a:r>
            <a:r>
              <a:rPr lang="en-US" dirty="0"/>
              <a:t>: T4 GPU in Google </a:t>
            </a:r>
            <a:r>
              <a:rPr lang="en-US" dirty="0" err="1"/>
              <a:t>Colab</a:t>
            </a:r>
            <a:r>
              <a:rPr lang="en-US" dirty="0"/>
              <a:t> for faster processing.</a:t>
            </a:r>
          </a:p>
          <a:p>
            <a:r>
              <a:rPr lang="en-US" b="1" dirty="0"/>
              <a:t>Observations</a:t>
            </a:r>
            <a:r>
              <a:rPr lang="en-US" dirty="0"/>
              <a:t>: Adjustments were made for underrepresented classes and limited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226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7A2A7-2E77-EC03-23D9-1D73F344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815DA-FA0C-67DD-B023-76E0CAAEA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Post-Processing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Softmax</a:t>
            </a:r>
            <a:r>
              <a:rPr lang="en-US" b="1" dirty="0"/>
              <a:t> Activation</a:t>
            </a:r>
            <a:r>
              <a:rPr lang="en-US" dirty="0"/>
              <a:t>: Generates probabilities for each class.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Thresholding</a:t>
            </a:r>
            <a:r>
              <a:rPr lang="en-US" dirty="0"/>
              <a:t>: Converts probabilities to discrete labels; optimized for balancing class visibility.</a:t>
            </a:r>
          </a:p>
          <a:p>
            <a:pPr marL="0" indent="0">
              <a:buNone/>
            </a:pPr>
            <a:r>
              <a:rPr lang="en-US" b="1" dirty="0"/>
              <a:t>Metrics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Dice Score</a:t>
            </a:r>
            <a:r>
              <a:rPr lang="en-US" dirty="0"/>
              <a:t>: Primary metric to evaluate overlap between predicted and actual segmentation.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375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50585-EF19-A02A-D899-DB61D8AC3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AA6A-CF80-2CE1-1A10-DD0BF36A4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Training Loss</a:t>
            </a:r>
            <a:r>
              <a:rPr lang="en-US" dirty="0"/>
              <a:t>: Plot of training loss over epochs showing convergence.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Validation Dice Scores</a:t>
            </a:r>
            <a:r>
              <a:rPr lang="en-US" dirty="0"/>
              <a:t>: Include average Dice scores for each tumor class (necrotic core, edema, enhancing tumor).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Segmentation Examples</a:t>
            </a:r>
            <a:r>
              <a:rPr lang="en-US" dirty="0"/>
              <a:t>: Show visualizations of model predictions vs. ground truth for selected cases.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Insights</a:t>
            </a:r>
            <a:r>
              <a:rPr lang="en-US" dirty="0"/>
              <a:t>: Improved segmentation in more prevalent classes; difficulty in underrepresented classes due to limited samples.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12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</TotalTime>
  <Words>733</Words>
  <Application>Microsoft Macintosh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Brain Tumor Segmentation with 3D UNet</vt:lpstr>
      <vt:lpstr>Introduction</vt:lpstr>
      <vt:lpstr>Data Description</vt:lpstr>
      <vt:lpstr>UNet Architecture</vt:lpstr>
      <vt:lpstr>Loss Function and Optimization</vt:lpstr>
      <vt:lpstr>Transformations</vt:lpstr>
      <vt:lpstr>Training</vt:lpstr>
      <vt:lpstr>Model Evaluation</vt:lpstr>
      <vt:lpstr>Results</vt:lpstr>
      <vt:lpstr>Challenges</vt:lpstr>
      <vt:lpstr>Future Work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Sung Family</dc:creator>
  <cp:lastModifiedBy>Sung Family</cp:lastModifiedBy>
  <cp:revision>1</cp:revision>
  <dcterms:created xsi:type="dcterms:W3CDTF">2024-11-01T18:23:20Z</dcterms:created>
  <dcterms:modified xsi:type="dcterms:W3CDTF">2024-11-01T18:46:39Z</dcterms:modified>
</cp:coreProperties>
</file>