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handoutMasterIdLst>
    <p:handoutMasterId r:id="rId28"/>
  </p:handoutMasterIdLst>
  <p:sldIdLst>
    <p:sldId id="256" r:id="rId2"/>
    <p:sldId id="257" r:id="rId3"/>
    <p:sldId id="271" r:id="rId4"/>
    <p:sldId id="261" r:id="rId5"/>
    <p:sldId id="259" r:id="rId6"/>
    <p:sldId id="269" r:id="rId7"/>
    <p:sldId id="296" r:id="rId8"/>
    <p:sldId id="262" r:id="rId9"/>
    <p:sldId id="298" r:id="rId10"/>
    <p:sldId id="276" r:id="rId11"/>
    <p:sldId id="277" r:id="rId12"/>
    <p:sldId id="299" r:id="rId13"/>
    <p:sldId id="264" r:id="rId14"/>
    <p:sldId id="279" r:id="rId15"/>
    <p:sldId id="300" r:id="rId16"/>
    <p:sldId id="281" r:id="rId17"/>
    <p:sldId id="285" r:id="rId18"/>
    <p:sldId id="286" r:id="rId19"/>
    <p:sldId id="287" r:id="rId20"/>
    <p:sldId id="289" r:id="rId21"/>
    <p:sldId id="290" r:id="rId22"/>
    <p:sldId id="291" r:id="rId23"/>
    <p:sldId id="301" r:id="rId24"/>
    <p:sldId id="273"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FCC99"/>
    <a:srgbClr val="FFFFCC"/>
    <a:srgbClr val="FFCCFF"/>
    <a:srgbClr val="EAEAEA"/>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6240" autoAdjust="0"/>
  </p:normalViewPr>
  <p:slideViewPr>
    <p:cSldViewPr snapToGrid="0">
      <p:cViewPr varScale="1">
        <p:scale>
          <a:sx n="65" d="100"/>
          <a:sy n="65" d="100"/>
        </p:scale>
        <p:origin x="15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BE4627-DE63-C692-0D6E-D12F63E34B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1B6123-D116-B894-2592-06E18B9C0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CEA25C-FE6E-4898-AA07-998A4D91005A}" type="datetimeFigureOut">
              <a:rPr lang="en-US" smtClean="0"/>
              <a:t>8/4/2023</a:t>
            </a:fld>
            <a:endParaRPr lang="en-US"/>
          </a:p>
        </p:txBody>
      </p:sp>
      <p:sp>
        <p:nvSpPr>
          <p:cNvPr id="4" name="Footer Placeholder 3">
            <a:extLst>
              <a:ext uri="{FF2B5EF4-FFF2-40B4-BE49-F238E27FC236}">
                <a16:creationId xmlns:a16="http://schemas.microsoft.com/office/drawing/2014/main" id="{8333E45D-183C-B372-DB96-8E812DCABD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A6A7A7-AC07-B47F-81ED-17E1EEE80E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D6BB8F-AD7B-4EC0-BDA6-389D7C9C44F7}" type="slidenum">
              <a:rPr lang="en-US" smtClean="0"/>
              <a:t>‹#›</a:t>
            </a:fld>
            <a:endParaRPr lang="en-US"/>
          </a:p>
        </p:txBody>
      </p:sp>
    </p:spTree>
    <p:extLst>
      <p:ext uri="{BB962C8B-B14F-4D97-AF65-F5344CB8AC3E}">
        <p14:creationId xmlns:p14="http://schemas.microsoft.com/office/powerpoint/2010/main" val="27007310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CA17C56-F8CC-4B58-9279-4623FED82935}"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834EC-F33B-47DE-909F-69A9809EDB46}" type="slidenum">
              <a:rPr lang="en-US" smtClean="0"/>
              <a:t>‹#›</a:t>
            </a:fld>
            <a:endParaRPr lang="en-US"/>
          </a:p>
        </p:txBody>
      </p:sp>
    </p:spTree>
    <p:extLst>
      <p:ext uri="{BB962C8B-B14F-4D97-AF65-F5344CB8AC3E}">
        <p14:creationId xmlns:p14="http://schemas.microsoft.com/office/powerpoint/2010/main" val="424778980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84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Bar chart visualizations can be used to visualize and compare the top producers of methane emissions by type agriculture based on the length of the bar.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Helvetica Neue"/>
              </a:rPr>
              <a:t>Horizontal bar chart by setting kind to ‘</a:t>
            </a:r>
            <a:r>
              <a:rPr lang="en-US" b="0" i="0" dirty="0" err="1">
                <a:solidFill>
                  <a:srgbClr val="000000"/>
                </a:solidFill>
                <a:effectLst/>
                <a:latin typeface="Helvetica Neue"/>
              </a:rPr>
              <a:t>barh</a:t>
            </a:r>
            <a:r>
              <a:rPr lang="en-US" b="0" i="0" dirty="0">
                <a:solidFill>
                  <a:srgbClr val="000000"/>
                </a:solidFill>
                <a:effectLst/>
                <a:latin typeface="Helvetica Neue"/>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Helvetica Neue"/>
              </a:rPr>
              <a:t>kt = kilotons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The Asia Pacific is the largest producer of agriculture methane emissions throughout the World.</a:t>
            </a:r>
          </a:p>
          <a:p>
            <a:pPr algn="l"/>
            <a:r>
              <a:rPr lang="en-US" b="0" i="0" dirty="0">
                <a:solidFill>
                  <a:srgbClr val="000000"/>
                </a:solidFill>
                <a:effectLst/>
                <a:latin typeface="Helvetica Neue"/>
              </a:rPr>
              <a:t>The second largest producer is Central and South America. Close behind this region is Europe.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Middle East produces the least agriculture methane emissions. </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It is shown that the Asia Pacific has a great advantage at producing methane emissions through agriculture over other regions.</a:t>
            </a:r>
          </a:p>
          <a:p>
            <a:pPr algn="l"/>
            <a:r>
              <a:rPr lang="en-US" b="0" i="0" dirty="0">
                <a:solidFill>
                  <a:srgbClr val="FF0000"/>
                </a:solidFill>
                <a:effectLst/>
                <a:latin typeface="Helvetica Neue"/>
              </a:rPr>
              <a:t>Asia Pacific has a very large population and livestock population.</a:t>
            </a:r>
          </a:p>
          <a:p>
            <a:pPr algn="l"/>
            <a:r>
              <a:rPr lang="en-US" b="0" i="0" dirty="0">
                <a:solidFill>
                  <a:srgbClr val="FF0000"/>
                </a:solidFill>
                <a:effectLst/>
                <a:latin typeface="Helvetica Neue"/>
              </a:rPr>
              <a:t>More than half of the land in Asia is used for agriculture with rice being the most important crop (90% of the worlds production and consumption occurs throughout this region).</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Bar Chart Marks &amp; Channels:</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Marks: line</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Length</a:t>
            </a:r>
          </a:p>
          <a:p>
            <a:pPr marL="1143000" lvl="2" indent="-228600" algn="l">
              <a:buFont typeface="Arial" panose="020B0604020202020204" pitchFamily="34" charset="0"/>
              <a:buChar char="•"/>
            </a:pPr>
            <a:r>
              <a:rPr lang="en-US" b="0" i="0" dirty="0">
                <a:solidFill>
                  <a:srgbClr val="000000"/>
                </a:solidFill>
                <a:effectLst/>
                <a:latin typeface="Helvetica Neue"/>
              </a:rPr>
              <a:t>expresses quantitative values</a:t>
            </a:r>
          </a:p>
          <a:p>
            <a:pPr marL="742950" lvl="1" indent="-285750" algn="l">
              <a:buFont typeface="Arial" panose="020B0604020202020204" pitchFamily="34" charset="0"/>
              <a:buChar char="•"/>
            </a:pPr>
            <a:r>
              <a:rPr lang="en-US" b="0" i="0" dirty="0">
                <a:solidFill>
                  <a:srgbClr val="000000"/>
                </a:solidFill>
                <a:effectLst/>
                <a:latin typeface="Helvetica Neue"/>
              </a:rPr>
              <a:t>Position on common scale</a:t>
            </a:r>
          </a:p>
          <a:p>
            <a:pPr marL="1143000" lvl="2" indent="-228600" algn="l">
              <a:buFont typeface="Arial" panose="020B0604020202020204" pitchFamily="34" charset="0"/>
              <a:buChar char="•"/>
            </a:pPr>
            <a:r>
              <a:rPr lang="en-US" b="0" i="0" dirty="0">
                <a:solidFill>
                  <a:srgbClr val="000000"/>
                </a:solidFill>
                <a:effectLst/>
                <a:latin typeface="Helvetica Neue"/>
              </a:rPr>
              <a:t>vertical</a:t>
            </a:r>
          </a:p>
          <a:p>
            <a:pPr marL="742950" lvl="1" indent="-285750" algn="l">
              <a:buFont typeface="Arial" panose="020B0604020202020204" pitchFamily="34" charset="0"/>
              <a:buChar char="•"/>
            </a:pPr>
            <a:r>
              <a:rPr lang="en-US" b="0" i="0" dirty="0">
                <a:solidFill>
                  <a:srgbClr val="000000"/>
                </a:solidFill>
                <a:effectLst/>
                <a:latin typeface="Helvetica Neue"/>
              </a:rPr>
              <a:t>Spatial regions</a:t>
            </a:r>
          </a:p>
          <a:p>
            <a:pPr marL="1143000" lvl="2" indent="-228600" algn="l">
              <a:buFont typeface="Arial" panose="020B0604020202020204" pitchFamily="34" charset="0"/>
              <a:buChar char="•"/>
            </a:pPr>
            <a:r>
              <a:rPr lang="en-US" b="0" i="0" dirty="0">
                <a:solidFill>
                  <a:srgbClr val="000000"/>
                </a:solidFill>
                <a:effectLst/>
                <a:latin typeface="Helvetica Neue"/>
              </a:rPr>
              <a:t>one per mark</a:t>
            </a:r>
          </a:p>
          <a:p>
            <a:pPr marL="1143000" lvl="2" indent="-228600" algn="l">
              <a:buFont typeface="Arial" panose="020B0604020202020204" pitchFamily="34" charset="0"/>
              <a:buChar char="•"/>
            </a:pPr>
            <a:r>
              <a:rPr lang="en-US" b="0" i="0" dirty="0">
                <a:solidFill>
                  <a:srgbClr val="000000"/>
                </a:solidFill>
                <a:effectLst/>
                <a:latin typeface="Helvetica Neue"/>
              </a:rPr>
              <a:t>aligned horizontally</a:t>
            </a:r>
          </a:p>
          <a:p>
            <a:pPr marL="1143000" lvl="2" indent="-228600" algn="l">
              <a:buFont typeface="Arial" panose="020B0604020202020204" pitchFamily="34" charset="0"/>
              <a:buChar char="•"/>
            </a:pPr>
            <a:r>
              <a:rPr lang="en-US" b="0" i="0" dirty="0">
                <a:solidFill>
                  <a:srgbClr val="000000"/>
                </a:solidFill>
                <a:effectLst/>
                <a:latin typeface="Helvetica Neue"/>
              </a:rPr>
              <a:t>separated vertically</a:t>
            </a:r>
          </a:p>
          <a:p>
            <a:pPr marL="1143000" lvl="2" indent="-228600" algn="l">
              <a:buFont typeface="Arial" panose="020B0604020202020204" pitchFamily="34" charset="0"/>
              <a:buChar char="•"/>
            </a:pPr>
            <a:r>
              <a:rPr lang="en-US" b="0" i="0" dirty="0">
                <a:solidFill>
                  <a:srgbClr val="000000"/>
                </a:solidFill>
                <a:effectLst/>
                <a:latin typeface="Helvetica Neue"/>
              </a:rPr>
              <a:t>ordered by quantitative attribute</a:t>
            </a:r>
          </a:p>
        </p:txBody>
      </p:sp>
    </p:spTree>
    <p:extLst>
      <p:ext uri="{BB962C8B-B14F-4D97-AF65-F5344CB8AC3E}">
        <p14:creationId xmlns:p14="http://schemas.microsoft.com/office/powerpoint/2010/main" val="14473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Energy Emissions By Region in 2022</a:t>
            </a:r>
          </a:p>
          <a:p>
            <a:pPr algn="l"/>
            <a:r>
              <a:rPr lang="en-US" b="0" i="0" dirty="0">
                <a:solidFill>
                  <a:srgbClr val="000000"/>
                </a:solidFill>
                <a:effectLst/>
                <a:latin typeface="Helvetica Neue"/>
              </a:rPr>
              <a:t>Compare the energy methane emissions by region throughout the World.</a:t>
            </a:r>
          </a:p>
          <a:p>
            <a:pPr algn="l">
              <a:buFont typeface="+mj-lt"/>
              <a:buNone/>
            </a:pPr>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Energy methane emissions data for each region</a:t>
            </a:r>
          </a:p>
          <a:p>
            <a:pPr marL="228600" indent="-228600" algn="l">
              <a:buFont typeface="+mj-lt"/>
              <a:buAutoNum type="arabicPeriod"/>
            </a:pPr>
            <a:r>
              <a:rPr lang="en-US" b="0" i="0" dirty="0">
                <a:solidFill>
                  <a:srgbClr val="000000"/>
                </a:solidFill>
                <a:effectLst/>
                <a:latin typeface="Helvetica Neue"/>
              </a:rPr>
              <a:t>Used .loc to select the rows in the type column that includes Energy, segment includes Total, and reason includes All</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Dropped the rows where World is included because it is not a region</a:t>
            </a:r>
          </a:p>
          <a:p>
            <a:pPr marL="228600" indent="-228600" algn="l">
              <a:buFont typeface="+mj-lt"/>
              <a:buAutoNum type="arabicPeriod"/>
            </a:pPr>
            <a:r>
              <a:rPr lang="en-US" b="0" i="0" dirty="0">
                <a:solidFill>
                  <a:srgbClr val="000000"/>
                </a:solidFill>
                <a:effectLst/>
                <a:latin typeface="Helvetica Neue"/>
              </a:rPr>
              <a:t>Group by each region and sum up the emissions values for each value in the region column</a:t>
            </a:r>
          </a:p>
          <a:p>
            <a:pPr marL="457200" lvl="1" indent="0" algn="l">
              <a:buFont typeface="+mj-lt"/>
              <a:buNone/>
            </a:pPr>
            <a:r>
              <a:rPr lang="en-US" b="0" i="0" dirty="0">
                <a:solidFill>
                  <a:srgbClr val="000000"/>
                </a:solidFill>
                <a:effectLst/>
                <a:latin typeface="Helvetica Neue"/>
              </a:rPr>
              <a:t>--- the </a:t>
            </a:r>
            <a:r>
              <a:rPr lang="en-US" b="0" i="0" dirty="0" err="1">
                <a:solidFill>
                  <a:srgbClr val="000000"/>
                </a:solidFill>
                <a:effectLst/>
                <a:latin typeface="Helvetica Neue"/>
              </a:rPr>
              <a:t>groupby</a:t>
            </a:r>
            <a:r>
              <a:rPr lang="en-US" b="0" i="0" dirty="0">
                <a:solidFill>
                  <a:srgbClr val="000000"/>
                </a:solidFill>
                <a:effectLst/>
                <a:latin typeface="Helvetica Neue"/>
              </a:rPr>
              <a:t>(region) groups the </a:t>
            </a:r>
            <a:r>
              <a:rPr lang="en-US" b="0" i="0" dirty="0" err="1">
                <a:solidFill>
                  <a:srgbClr val="000000"/>
                </a:solidFill>
                <a:effectLst/>
                <a:latin typeface="Helvetica Neue"/>
              </a:rPr>
              <a:t>dataframe</a:t>
            </a:r>
            <a:r>
              <a:rPr lang="en-US" b="0" i="0" dirty="0">
                <a:solidFill>
                  <a:srgbClr val="000000"/>
                </a:solidFill>
                <a:effectLst/>
                <a:latin typeface="Helvetica Neue"/>
              </a:rPr>
              <a:t> by the unique values in the region column</a:t>
            </a:r>
          </a:p>
          <a:p>
            <a:pPr marL="457200" lvl="1" indent="0" algn="l">
              <a:buFont typeface="+mj-lt"/>
              <a:buNone/>
            </a:pPr>
            <a:r>
              <a:rPr lang="en-US" b="0" i="0" dirty="0">
                <a:solidFill>
                  <a:srgbClr val="000000"/>
                </a:solidFill>
                <a:effectLst/>
                <a:latin typeface="Helvetica Neue"/>
              </a:rPr>
              <a:t>--- emissions specifies we only want to aggregate the emissions column for each group</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Helvetica Neue"/>
              </a:rPr>
              <a:t> Created a pivot table by setting the index to region and the values to the total emissions for each region. Sorted them in descending order</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409803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to return the max energy producing regions</a:t>
            </a:r>
          </a:p>
          <a:p>
            <a:r>
              <a:rPr lang="en-US" b="1" dirty="0"/>
              <a:t>MAX:</a:t>
            </a:r>
            <a:endParaRPr lang="en-US" b="0" dirty="0"/>
          </a:p>
          <a:p>
            <a:pPr marL="228600" indent="-228600">
              <a:buAutoNum type="arabicPeriod"/>
            </a:pPr>
            <a:r>
              <a:rPr lang="en-US" b="0" dirty="0"/>
              <a:t>Max energy emissions finds the max emission value using the .max() function</a:t>
            </a:r>
          </a:p>
          <a:p>
            <a:pPr marL="228600" indent="-228600">
              <a:buAutoNum type="arabicPeriod"/>
            </a:pPr>
            <a:r>
              <a:rPr lang="en-US" b="0" dirty="0"/>
              <a:t>Max energy region finds the index (row) of the region corresponding to the max emissions using the .</a:t>
            </a:r>
            <a:r>
              <a:rPr lang="en-US" b="0" dirty="0" err="1"/>
              <a:t>idxmax</a:t>
            </a:r>
            <a:r>
              <a:rPr lang="en-US" b="0" dirty="0"/>
              <a:t>() function</a:t>
            </a:r>
          </a:p>
          <a:p>
            <a:pPr marL="228600" indent="-228600">
              <a:buAutoNum type="arabicPeriod"/>
            </a:pPr>
            <a:endParaRPr lang="en-US" b="0" dirty="0"/>
          </a:p>
          <a:p>
            <a:pPr marL="0" indent="0">
              <a:buNone/>
            </a:pPr>
            <a:r>
              <a:rPr lang="en-US" b="1" dirty="0"/>
              <a:t>MEAN/MEDIAN:</a:t>
            </a:r>
          </a:p>
          <a:p>
            <a:pPr marL="0" indent="0">
              <a:buNone/>
            </a:pPr>
            <a:r>
              <a:rPr lang="en-US" b="0" dirty="0"/>
              <a:t>- Selects the emissions column in the </a:t>
            </a:r>
            <a:r>
              <a:rPr lang="en-US" b="0" dirty="0" err="1"/>
              <a:t>dataframe</a:t>
            </a:r>
            <a:r>
              <a:rPr lang="en-US" b="0" dirty="0"/>
              <a:t> and calculates (mean/median)</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181179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Bar chart visualizations can be used to visualize and compare the top producers of methane emissions by type energy based on the length of the bar.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Helvetica Neue"/>
              </a:rPr>
              <a:t>Horizontal bar chart by setting kind to ‘</a:t>
            </a:r>
            <a:r>
              <a:rPr lang="en-US" b="0" i="0" dirty="0" err="1">
                <a:solidFill>
                  <a:srgbClr val="000000"/>
                </a:solidFill>
                <a:effectLst/>
                <a:latin typeface="Helvetica Neue"/>
              </a:rPr>
              <a:t>barh</a:t>
            </a:r>
            <a:r>
              <a:rPr lang="en-US" b="0" i="0" dirty="0">
                <a:solidFill>
                  <a:srgbClr val="000000"/>
                </a:solidFill>
                <a:effectLst/>
                <a:latin typeface="Helvetica Neue"/>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Helvetica Neue"/>
              </a:rPr>
              <a:t>kt = kilotons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The Asia Pacific is the largest producer of energy methane emissions throughout the World.</a:t>
            </a:r>
            <a:endParaRPr lang="en-US" b="0" i="0" dirty="0">
              <a:solidFill>
                <a:srgbClr val="000000"/>
              </a:solidFill>
              <a:effectLst/>
              <a:latin typeface="Helvetica Neue"/>
            </a:endParaRPr>
          </a:p>
          <a:p>
            <a:pPr algn="l"/>
            <a:r>
              <a:rPr lang="en-US" b="0" i="0" dirty="0">
                <a:solidFill>
                  <a:srgbClr val="000000"/>
                </a:solidFill>
                <a:effectLst/>
                <a:latin typeface="Helvetica Neue"/>
              </a:rPr>
              <a:t>The second and third largest producers of energy methane emissions are Russia and Caspian and North America, respectively.</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It is shown that the Asia Pacific has a greater advantage of producing energy methane emissions over other regions.</a:t>
            </a:r>
          </a:p>
          <a:p>
            <a:pPr algn="l"/>
            <a:r>
              <a:rPr lang="en-US" b="0" i="0" dirty="0">
                <a:solidFill>
                  <a:srgbClr val="000000"/>
                </a:solidFill>
                <a:effectLst/>
                <a:latin typeface="Helvetica Neue"/>
              </a:rPr>
              <a:t>The Asia Pacific has a fast growing economy causing a higher demand for energy which means that more energy methane emissions will be emitted, such as fossil fuels (coal, oil, natural gas).</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According to the agriculture and energy bar charts, the Asia Pacific produces the greatest methane by both agriculture and energy emissions.</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Bar Chart Marks &amp; Channels:</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Marks: line</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Length</a:t>
            </a:r>
          </a:p>
          <a:p>
            <a:pPr marL="1143000" lvl="2" indent="-228600" algn="l">
              <a:buFont typeface="Arial" panose="020B0604020202020204" pitchFamily="34" charset="0"/>
              <a:buChar char="•"/>
            </a:pPr>
            <a:r>
              <a:rPr lang="en-US" b="0" i="0" dirty="0">
                <a:solidFill>
                  <a:srgbClr val="000000"/>
                </a:solidFill>
                <a:effectLst/>
                <a:latin typeface="Helvetica Neue"/>
              </a:rPr>
              <a:t>expresses quantitative values</a:t>
            </a:r>
          </a:p>
          <a:p>
            <a:pPr marL="742950" lvl="1" indent="-285750" algn="l">
              <a:buFont typeface="Arial" panose="020B0604020202020204" pitchFamily="34" charset="0"/>
              <a:buChar char="•"/>
            </a:pPr>
            <a:r>
              <a:rPr lang="en-US" b="0" i="0" dirty="0">
                <a:solidFill>
                  <a:srgbClr val="000000"/>
                </a:solidFill>
                <a:effectLst/>
                <a:latin typeface="Helvetica Neue"/>
              </a:rPr>
              <a:t>Position on common scale</a:t>
            </a:r>
          </a:p>
          <a:p>
            <a:pPr marL="1143000" lvl="2" indent="-228600" algn="l">
              <a:buFont typeface="Arial" panose="020B0604020202020204" pitchFamily="34" charset="0"/>
              <a:buChar char="•"/>
            </a:pPr>
            <a:r>
              <a:rPr lang="en-US" b="0" i="0" dirty="0">
                <a:solidFill>
                  <a:srgbClr val="000000"/>
                </a:solidFill>
                <a:effectLst/>
                <a:latin typeface="Helvetica Neue"/>
              </a:rPr>
              <a:t>vertical</a:t>
            </a:r>
          </a:p>
          <a:p>
            <a:pPr marL="742950" lvl="1" indent="-285750" algn="l">
              <a:buFont typeface="Arial" panose="020B0604020202020204" pitchFamily="34" charset="0"/>
              <a:buChar char="•"/>
            </a:pPr>
            <a:r>
              <a:rPr lang="en-US" b="0" i="0" dirty="0">
                <a:solidFill>
                  <a:srgbClr val="000000"/>
                </a:solidFill>
                <a:effectLst/>
                <a:latin typeface="Helvetica Neue"/>
              </a:rPr>
              <a:t>Spatial regions</a:t>
            </a:r>
          </a:p>
          <a:p>
            <a:pPr marL="1143000" lvl="2" indent="-228600" algn="l">
              <a:buFont typeface="Arial" panose="020B0604020202020204" pitchFamily="34" charset="0"/>
              <a:buChar char="•"/>
            </a:pPr>
            <a:r>
              <a:rPr lang="en-US" b="0" i="0" dirty="0">
                <a:solidFill>
                  <a:srgbClr val="000000"/>
                </a:solidFill>
                <a:effectLst/>
                <a:latin typeface="Helvetica Neue"/>
              </a:rPr>
              <a:t>one per mark</a:t>
            </a:r>
          </a:p>
          <a:p>
            <a:pPr marL="1143000" lvl="2" indent="-228600" algn="l">
              <a:buFont typeface="Arial" panose="020B0604020202020204" pitchFamily="34" charset="0"/>
              <a:buChar char="•"/>
            </a:pPr>
            <a:r>
              <a:rPr lang="en-US" b="0" i="0" dirty="0">
                <a:solidFill>
                  <a:srgbClr val="000000"/>
                </a:solidFill>
                <a:effectLst/>
                <a:latin typeface="Helvetica Neue"/>
              </a:rPr>
              <a:t>aligned horizontally</a:t>
            </a:r>
          </a:p>
          <a:p>
            <a:pPr marL="1143000" lvl="2" indent="-228600" algn="l">
              <a:buFont typeface="Arial" panose="020B0604020202020204" pitchFamily="34" charset="0"/>
              <a:buChar char="•"/>
            </a:pPr>
            <a:r>
              <a:rPr lang="en-US" b="0" i="0" dirty="0">
                <a:solidFill>
                  <a:srgbClr val="000000"/>
                </a:solidFill>
                <a:effectLst/>
                <a:latin typeface="Helvetica Neue"/>
              </a:rPr>
              <a:t>separated vertically</a:t>
            </a:r>
          </a:p>
          <a:p>
            <a:pPr marL="1143000" lvl="2" indent="-228600" algn="l">
              <a:buFont typeface="Arial" panose="020B0604020202020204" pitchFamily="34" charset="0"/>
              <a:buChar char="•"/>
            </a:pPr>
            <a:r>
              <a:rPr lang="en-US" b="0" i="0" dirty="0">
                <a:solidFill>
                  <a:srgbClr val="000000"/>
                </a:solidFill>
                <a:effectLst/>
                <a:latin typeface="Helvetica Neue"/>
              </a:rPr>
              <a:t>ordered by quantitative attribute</a:t>
            </a:r>
          </a:p>
        </p:txBody>
      </p:sp>
    </p:spTree>
    <p:extLst>
      <p:ext uri="{BB962C8B-B14F-4D97-AF65-F5344CB8AC3E}">
        <p14:creationId xmlns:p14="http://schemas.microsoft.com/office/powerpoint/2010/main" val="452687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Total Agriculture and Energy Methane Emissions for the Top 5 Methane Emitting Countries</a:t>
            </a:r>
          </a:p>
          <a:p>
            <a:pPr algn="l"/>
            <a:r>
              <a:rPr lang="en-US" b="0" i="0" dirty="0">
                <a:solidFill>
                  <a:srgbClr val="000000"/>
                </a:solidFill>
                <a:effectLst/>
                <a:latin typeface="Helvetica Neue"/>
              </a:rPr>
              <a:t>Compare the agriculture methane emissions and energy methane emissions for the top 5 methane emitting countries. The top 5 countries include China, Russia, the United States, India, and Brazil. </a:t>
            </a:r>
          </a:p>
          <a:p>
            <a:pPr algn="l"/>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Agriculture &amp; Energy methane emissions data for each of the top 5 countries</a:t>
            </a:r>
          </a:p>
          <a:p>
            <a:pPr marL="228600" indent="-228600" algn="l">
              <a:buFont typeface="+mj-lt"/>
              <a:buAutoNum type="arabicPeriod"/>
            </a:pPr>
            <a:r>
              <a:rPr lang="en-US" b="0" i="0" dirty="0">
                <a:solidFill>
                  <a:srgbClr val="000000"/>
                </a:solidFill>
                <a:effectLst/>
                <a:latin typeface="Helvetica Neue"/>
              </a:rPr>
              <a:t>Used .loc to select the following:</a:t>
            </a:r>
          </a:p>
          <a:p>
            <a:pPr marL="685800" lvl="1" indent="-228600" algn="l">
              <a:buFont typeface="+mj-lt"/>
              <a:buAutoNum type="arabicPeriod"/>
            </a:pPr>
            <a:r>
              <a:rPr lang="en-US" b="0" i="0" dirty="0">
                <a:solidFill>
                  <a:srgbClr val="000000"/>
                </a:solidFill>
                <a:effectLst/>
                <a:latin typeface="Helvetica Neue"/>
              </a:rPr>
              <a:t>Used .</a:t>
            </a:r>
            <a:r>
              <a:rPr lang="en-US" b="0" i="0" dirty="0" err="1">
                <a:solidFill>
                  <a:srgbClr val="000000"/>
                </a:solidFill>
                <a:effectLst/>
                <a:latin typeface="Helvetica Neue"/>
              </a:rPr>
              <a:t>isin</a:t>
            </a:r>
            <a:r>
              <a:rPr lang="en-US" b="0" i="0" dirty="0">
                <a:solidFill>
                  <a:srgbClr val="000000"/>
                </a:solidFill>
                <a:effectLst/>
                <a:latin typeface="Helvetica Neue"/>
              </a:rPr>
              <a:t> to create a Boolean series that returns True if it matches one of the top 5 countries and these values are selected</a:t>
            </a:r>
          </a:p>
          <a:p>
            <a:pPr marL="685800" lvl="1" indent="-228600" algn="l">
              <a:buFont typeface="+mj-lt"/>
              <a:buAutoNum type="arabicPeriod"/>
            </a:pPr>
            <a:r>
              <a:rPr lang="en-US" b="0" i="0" dirty="0">
                <a:solidFill>
                  <a:srgbClr val="000000"/>
                </a:solidFill>
                <a:effectLst/>
                <a:latin typeface="Helvetica Neue"/>
              </a:rPr>
              <a:t>The segment is set to total</a:t>
            </a:r>
          </a:p>
          <a:p>
            <a:pPr marL="685800" lvl="1" indent="-228600" algn="l">
              <a:buFont typeface="+mj-lt"/>
              <a:buAutoNum type="arabicPeriod"/>
            </a:pPr>
            <a:r>
              <a:rPr lang="en-US" b="0" i="0" dirty="0">
                <a:solidFill>
                  <a:srgbClr val="000000"/>
                </a:solidFill>
                <a:effectLst/>
                <a:latin typeface="Helvetica Neue"/>
              </a:rPr>
              <a:t>The type is set to Agriculture and Energy only</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Sorted the values by country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Helvetica Neue"/>
              </a:rPr>
              <a:t> Created a pivot table by setting the index to country and type and the values to the emissions for each</a:t>
            </a:r>
          </a:p>
        </p:txBody>
      </p:sp>
    </p:spTree>
    <p:extLst>
      <p:ext uri="{BB962C8B-B14F-4D97-AF65-F5344CB8AC3E}">
        <p14:creationId xmlns:p14="http://schemas.microsoft.com/office/powerpoint/2010/main" val="22880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to return the max agriculture and energy producing countries among the top 5 methane emitting countries</a:t>
            </a:r>
          </a:p>
          <a:p>
            <a:r>
              <a:rPr lang="en-US" b="1" dirty="0"/>
              <a:t>MAX AGRICULTURE:</a:t>
            </a:r>
            <a:endParaRPr lang="en-US" b="0" dirty="0"/>
          </a:p>
          <a:p>
            <a:pPr marL="228600" indent="-228600">
              <a:buAutoNum type="arabicPeriod"/>
            </a:pPr>
            <a:r>
              <a:rPr lang="en-US" b="0" dirty="0"/>
              <a:t>Agriculture type selects the rows with type agriculture</a:t>
            </a:r>
          </a:p>
          <a:p>
            <a:pPr marL="228600" indent="-228600">
              <a:buAutoNum type="arabicPeriod"/>
            </a:pPr>
            <a:r>
              <a:rPr lang="en-US" b="0" dirty="0"/>
              <a:t>Max agriculture country finds the index (row) of the region corresponding to the max emissions for agriculture using the .</a:t>
            </a:r>
            <a:r>
              <a:rPr lang="en-US" b="0" dirty="0" err="1"/>
              <a:t>idxmax</a:t>
            </a:r>
            <a:r>
              <a:rPr lang="en-US" b="0" dirty="0"/>
              <a:t>() function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Max agriculture emissions finds the max emission value using the .max() function</a:t>
            </a:r>
          </a:p>
          <a:p>
            <a:pPr marL="228600" indent="-228600">
              <a:buAutoNum type="arabicPeriod"/>
            </a:pPr>
            <a:endParaRPr lang="en-US" b="0" dirty="0"/>
          </a:p>
          <a:p>
            <a:r>
              <a:rPr lang="en-US" b="1" dirty="0"/>
              <a:t>MAX ENERGY:</a:t>
            </a:r>
            <a:endParaRPr lang="en-US" b="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Energy type selects the rows with type energy</a:t>
            </a:r>
          </a:p>
          <a:p>
            <a:pPr marL="228600" indent="-228600">
              <a:buAutoNum type="arabicPeriod"/>
            </a:pPr>
            <a:r>
              <a:rPr lang="en-US" b="0" dirty="0"/>
              <a:t>Max energy country finds the index (row) of the region corresponding to the max emissions for energy using the .</a:t>
            </a:r>
            <a:r>
              <a:rPr lang="en-US" b="0" dirty="0" err="1"/>
              <a:t>idxmax</a:t>
            </a:r>
            <a:r>
              <a:rPr lang="en-US" b="0" dirty="0"/>
              <a:t>() function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Max energy emissions finds the max emission value using the .max() function</a:t>
            </a:r>
          </a:p>
          <a:p>
            <a:pPr marL="228600" indent="-228600">
              <a:buAutoNum type="arabicPeriod"/>
            </a:pPr>
            <a:endParaRPr lang="en-US" b="0" dirty="0"/>
          </a:p>
        </p:txBody>
      </p:sp>
    </p:spTree>
    <p:extLst>
      <p:ext uri="{BB962C8B-B14F-4D97-AF65-F5344CB8AC3E}">
        <p14:creationId xmlns:p14="http://schemas.microsoft.com/office/powerpoint/2010/main" val="3126838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000000"/>
                </a:solidFill>
                <a:effectLst/>
                <a:latin typeface="Helvetica Neue"/>
              </a:rPr>
              <a:t>Stacked bar chart visualizations can be to determine the part-to-whole relationship. It can be used to visualize the top producers of agriculture and energy methane emissions based on the length of the two bars.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For Agriculture Methane Emissions</a:t>
            </a:r>
            <a:endParaRPr lang="en-US" b="0" i="0" dirty="0">
              <a:solidFill>
                <a:srgbClr val="000000"/>
              </a:solidFill>
              <a:effectLst/>
              <a:latin typeface="Helvetica Neue"/>
            </a:endParaRPr>
          </a:p>
          <a:p>
            <a:pPr marL="171450" indent="-171450" algn="l">
              <a:buFontTx/>
              <a:buChar char="-"/>
            </a:pPr>
            <a:r>
              <a:rPr lang="en-US" b="1" i="0" dirty="0">
                <a:solidFill>
                  <a:srgbClr val="000000"/>
                </a:solidFill>
                <a:effectLst/>
                <a:latin typeface="Helvetica Neue"/>
              </a:rPr>
              <a:t>China and India produce the highest methane emissions through agriculture. </a:t>
            </a:r>
            <a:r>
              <a:rPr lang="en-US" b="0" i="0" dirty="0">
                <a:solidFill>
                  <a:srgbClr val="000000"/>
                </a:solidFill>
                <a:effectLst/>
                <a:latin typeface="Helvetica Neue"/>
              </a:rPr>
              <a:t>The Asia Pacific is the greatest producer of agriculture methane emissions and China and India are both countries within this region. They are large agricultural producers with China being the worlds largest producer of rice. Both countries have a large livestock population and use organic fertilizers which can produce methane emissions through decomposition. Along with this, lack of regulation.</a:t>
            </a:r>
          </a:p>
          <a:p>
            <a:pPr marL="0" indent="0" algn="l">
              <a:buFontTx/>
              <a:buNone/>
            </a:pPr>
            <a:endParaRPr lang="en-US" b="0" i="0" dirty="0">
              <a:solidFill>
                <a:srgbClr val="000000"/>
              </a:solidFill>
              <a:effectLst/>
              <a:latin typeface="Helvetica Neue"/>
            </a:endParaRPr>
          </a:p>
          <a:p>
            <a:pPr marL="171450" indent="-171450" algn="l">
              <a:buFontTx/>
              <a:buChar char="-"/>
            </a:pPr>
            <a:r>
              <a:rPr lang="en-US" b="1" i="0" dirty="0">
                <a:solidFill>
                  <a:srgbClr val="000000"/>
                </a:solidFill>
                <a:effectLst/>
                <a:latin typeface="Helvetica Neue"/>
              </a:rPr>
              <a:t>The least effective producer of agriculture methane emissions is Russia. </a:t>
            </a:r>
            <a:r>
              <a:rPr lang="en-US" b="0" i="0" dirty="0">
                <a:solidFill>
                  <a:srgbClr val="000000"/>
                </a:solidFill>
                <a:effectLst/>
                <a:latin typeface="Helvetica Neue"/>
              </a:rPr>
              <a:t>Compared to China and India, Russia does not have much agriculture. This can be due to their colder climate, meaning that less methane producing microbes (microorganisms that produce methane found in oxygen free environments) can reproduce and survive. Russia has worked on improving their ways of agriculture by using more efficient fertilizers and reducing their livestock.</a:t>
            </a:r>
            <a:endParaRPr lang="en-US" b="1" i="0" dirty="0">
              <a:solidFill>
                <a:srgbClr val="000000"/>
              </a:solidFill>
              <a:effectLst/>
              <a:latin typeface="Helvetica Neue"/>
            </a:endParaRPr>
          </a:p>
          <a:p>
            <a:pPr marL="0" indent="0" algn="l">
              <a:buFontTx/>
              <a:buNone/>
            </a:pPr>
            <a:endParaRPr lang="en-US" b="1"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According to the data, the results align for top regions and top 5 countries:</a:t>
            </a:r>
          </a:p>
          <a:p>
            <a:pPr marL="742950" lvl="1" indent="-285750" algn="l">
              <a:buFont typeface="Arial" panose="020B0604020202020204" pitchFamily="34" charset="0"/>
              <a:buChar char="•"/>
            </a:pPr>
            <a:r>
              <a:rPr lang="en-US" b="1" i="0" dirty="0">
                <a:solidFill>
                  <a:srgbClr val="000000"/>
                </a:solidFill>
                <a:effectLst/>
                <a:latin typeface="Helvetica Neue"/>
              </a:rPr>
              <a:t>Top 3 regions:</a:t>
            </a:r>
            <a:endParaRPr lang="en-US" b="0" i="0" dirty="0">
              <a:solidFill>
                <a:srgbClr val="000000"/>
              </a:solidFill>
              <a:effectLst/>
              <a:latin typeface="Helvetica Neue"/>
            </a:endParaRPr>
          </a:p>
          <a:p>
            <a:pPr marL="1143000" lvl="2" indent="-228600" algn="l">
              <a:buFont typeface="Arial" panose="020B0604020202020204" pitchFamily="34" charset="0"/>
              <a:buChar char="•"/>
            </a:pPr>
            <a:r>
              <a:rPr lang="en-US" b="0" i="0" dirty="0">
                <a:solidFill>
                  <a:srgbClr val="000000"/>
                </a:solidFill>
                <a:effectLst/>
                <a:latin typeface="Helvetica Neue"/>
              </a:rPr>
              <a:t>Asia Pacific</a:t>
            </a:r>
          </a:p>
          <a:p>
            <a:pPr marL="1143000" lvl="2" indent="-228600" algn="l">
              <a:buFont typeface="Arial" panose="020B0604020202020204" pitchFamily="34" charset="0"/>
              <a:buChar char="•"/>
            </a:pPr>
            <a:r>
              <a:rPr lang="en-US" b="0" i="0" dirty="0">
                <a:solidFill>
                  <a:srgbClr val="000000"/>
                </a:solidFill>
                <a:effectLst/>
                <a:latin typeface="Helvetica Neue"/>
              </a:rPr>
              <a:t>Central &amp; South America</a:t>
            </a:r>
          </a:p>
          <a:p>
            <a:pPr marL="1143000" lvl="2" indent="-228600" algn="l">
              <a:buFont typeface="Arial" panose="020B0604020202020204" pitchFamily="34" charset="0"/>
              <a:buChar char="•"/>
            </a:pPr>
            <a:r>
              <a:rPr lang="en-US" b="0" i="0" dirty="0">
                <a:solidFill>
                  <a:srgbClr val="000000"/>
                </a:solidFill>
                <a:effectLst/>
                <a:latin typeface="Helvetica Neue"/>
              </a:rPr>
              <a:t>Europe</a:t>
            </a:r>
          </a:p>
          <a:p>
            <a:pPr marL="742950" lvl="1" indent="-285750" algn="l">
              <a:buFont typeface="Arial" panose="020B0604020202020204" pitchFamily="34" charset="0"/>
              <a:buChar char="•"/>
            </a:pPr>
            <a:r>
              <a:rPr lang="en-US" b="1" i="0" dirty="0">
                <a:solidFill>
                  <a:srgbClr val="000000"/>
                </a:solidFill>
                <a:effectLst/>
                <a:latin typeface="Helvetica Neue"/>
              </a:rPr>
              <a:t>Top 3 countries:</a:t>
            </a:r>
            <a:endParaRPr lang="en-US" b="0" i="0" dirty="0">
              <a:solidFill>
                <a:srgbClr val="000000"/>
              </a:solidFill>
              <a:effectLst/>
              <a:latin typeface="Helvetica Neue"/>
            </a:endParaRPr>
          </a:p>
          <a:p>
            <a:pPr marL="1143000" lvl="2" indent="-228600" algn="l">
              <a:buFont typeface="Arial" panose="020B0604020202020204" pitchFamily="34" charset="0"/>
              <a:buChar char="•"/>
            </a:pPr>
            <a:r>
              <a:rPr lang="en-US" b="0" i="0" dirty="0">
                <a:solidFill>
                  <a:srgbClr val="000000"/>
                </a:solidFill>
                <a:effectLst/>
                <a:latin typeface="Helvetica Neue"/>
              </a:rPr>
              <a:t>China</a:t>
            </a:r>
          </a:p>
          <a:p>
            <a:pPr marL="1143000" lvl="2" indent="-228600" algn="l">
              <a:buFont typeface="Arial" panose="020B0604020202020204" pitchFamily="34" charset="0"/>
              <a:buChar char="•"/>
            </a:pPr>
            <a:r>
              <a:rPr lang="en-US" b="0" i="0" dirty="0">
                <a:solidFill>
                  <a:srgbClr val="000000"/>
                </a:solidFill>
                <a:effectLst/>
                <a:latin typeface="Helvetica Neue"/>
              </a:rPr>
              <a:t>India</a:t>
            </a:r>
          </a:p>
          <a:p>
            <a:pPr marL="1143000" lvl="2" indent="-228600" algn="l">
              <a:buFont typeface="Arial" panose="020B0604020202020204" pitchFamily="34" charset="0"/>
              <a:buChar char="•"/>
            </a:pPr>
            <a:r>
              <a:rPr lang="en-US" b="0" i="0" dirty="0">
                <a:solidFill>
                  <a:srgbClr val="000000"/>
                </a:solidFill>
                <a:effectLst/>
                <a:latin typeface="Helvetica Neue"/>
              </a:rPr>
              <a:t>Brazil</a:t>
            </a:r>
          </a:p>
          <a:p>
            <a:pPr algn="l">
              <a:buFont typeface="Arial" panose="020B0604020202020204" pitchFamily="34" charset="0"/>
              <a:buChar char="•"/>
            </a:pPr>
            <a:r>
              <a:rPr lang="en-US" b="1" i="0" dirty="0">
                <a:solidFill>
                  <a:srgbClr val="000000"/>
                </a:solidFill>
                <a:effectLst/>
                <a:latin typeface="Helvetica Neue"/>
              </a:rPr>
              <a:t>China and India are both part of the Asia Pacific region. Brazil is part of the Central and South America region.</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r>
              <a:rPr lang="en-US" b="1" i="0" dirty="0">
                <a:solidFill>
                  <a:srgbClr val="000000"/>
                </a:solidFill>
                <a:effectLst/>
                <a:latin typeface="Helvetica Neue"/>
              </a:rPr>
              <a:t>For Energy Methane Emissions</a:t>
            </a:r>
            <a:endParaRPr lang="en-US" b="0" i="0" dirty="0">
              <a:solidFill>
                <a:srgbClr val="000000"/>
              </a:solidFill>
              <a:effectLst/>
              <a:latin typeface="Helvetica Neue"/>
            </a:endParaRPr>
          </a:p>
          <a:p>
            <a:pPr marL="171450" indent="-171450" algn="l">
              <a:buFontTx/>
              <a:buChar char="-"/>
            </a:pPr>
            <a:r>
              <a:rPr lang="en-US" b="1" i="0" dirty="0">
                <a:solidFill>
                  <a:srgbClr val="000000"/>
                </a:solidFill>
                <a:effectLst/>
                <a:highlight>
                  <a:srgbClr val="FFFF00"/>
                </a:highlight>
                <a:latin typeface="Helvetica Neue"/>
              </a:rPr>
              <a:t>China produces the highest methane emissions through energy. </a:t>
            </a:r>
            <a:r>
              <a:rPr lang="en-US" b="0" i="0" dirty="0">
                <a:solidFill>
                  <a:srgbClr val="000000"/>
                </a:solidFill>
                <a:effectLst/>
                <a:latin typeface="Helvetica Neue"/>
              </a:rPr>
              <a:t>The Asia Pacific is the greatest producer of energy methane emissions and China is a country within this region. China relies on coal for electricity, oil and gas production. Coal mining is one of the most significant sources of energy methane emissions from China.</a:t>
            </a:r>
          </a:p>
          <a:p>
            <a:pPr marL="171450" indent="-171450" algn="l">
              <a:buFontTx/>
              <a:buChar char="-"/>
            </a:pPr>
            <a:endParaRPr lang="en-US" b="0" i="0" dirty="0">
              <a:solidFill>
                <a:srgbClr val="000000"/>
              </a:solidFill>
              <a:effectLst/>
              <a:latin typeface="Helvetica Neue"/>
            </a:endParaRPr>
          </a:p>
          <a:p>
            <a:pPr marL="171450" indent="-171450" algn="l">
              <a:buFontTx/>
              <a:buChar char="-"/>
            </a:pPr>
            <a:r>
              <a:rPr lang="en-US" b="1" i="0" dirty="0">
                <a:solidFill>
                  <a:srgbClr val="000000"/>
                </a:solidFill>
                <a:effectLst/>
                <a:latin typeface="Helvetica Neue"/>
              </a:rPr>
              <a:t>The least effective producer of energy methane emissions is Brazil.</a:t>
            </a:r>
            <a:r>
              <a:rPr lang="en-US" b="0" i="0" dirty="0">
                <a:solidFill>
                  <a:srgbClr val="000000"/>
                </a:solidFill>
                <a:effectLst/>
                <a:latin typeface="Helvetica Neue"/>
              </a:rPr>
              <a:t> Brazil does not rely heavily on fossil fuels (they use renewable energy such as hydropower, wind, solar). Brazil also does not have a significant amount of coal mining due to </a:t>
            </a:r>
            <a:r>
              <a:rPr lang="en-US" b="0" i="0" dirty="0" err="1">
                <a:solidFill>
                  <a:srgbClr val="000000"/>
                </a:solidFill>
                <a:effectLst/>
                <a:latin typeface="Helvetica Neue"/>
              </a:rPr>
              <a:t>limability</a:t>
            </a:r>
            <a:r>
              <a:rPr lang="en-US" b="0" i="0" dirty="0">
                <a:solidFill>
                  <a:srgbClr val="000000"/>
                </a:solidFill>
                <a:effectLst/>
                <a:latin typeface="Helvetica Neue"/>
              </a:rPr>
              <a:t>. </a:t>
            </a:r>
            <a:endParaRPr lang="en-US" b="1" i="0" dirty="0">
              <a:solidFill>
                <a:srgbClr val="000000"/>
              </a:solidFill>
              <a:effectLst/>
              <a:latin typeface="Helvetica Neue"/>
            </a:endParaRPr>
          </a:p>
          <a:p>
            <a:pPr marL="171450" indent="-171450" algn="l">
              <a:buFontTx/>
              <a:buChar char="-"/>
            </a:pPr>
            <a:endParaRPr lang="en-US" b="1"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According to the data, the results align for top regions and top 5 countries:</a:t>
            </a:r>
          </a:p>
          <a:p>
            <a:pPr marL="742950" lvl="1" indent="-285750" algn="l">
              <a:buFont typeface="Arial" panose="020B0604020202020204" pitchFamily="34" charset="0"/>
              <a:buChar char="•"/>
            </a:pPr>
            <a:r>
              <a:rPr lang="en-US" b="1" i="0" dirty="0">
                <a:solidFill>
                  <a:srgbClr val="000000"/>
                </a:solidFill>
                <a:effectLst/>
                <a:latin typeface="Helvetica Neue"/>
              </a:rPr>
              <a:t>Top 3 regions:</a:t>
            </a:r>
            <a:endParaRPr lang="en-US" b="0" i="0" dirty="0">
              <a:solidFill>
                <a:srgbClr val="000000"/>
              </a:solidFill>
              <a:effectLst/>
              <a:latin typeface="Helvetica Neue"/>
            </a:endParaRPr>
          </a:p>
          <a:p>
            <a:pPr marL="1143000" lvl="2" indent="-228600" algn="l">
              <a:buFont typeface="Arial" panose="020B0604020202020204" pitchFamily="34" charset="0"/>
              <a:buChar char="•"/>
            </a:pPr>
            <a:r>
              <a:rPr lang="en-US" b="0" i="0" dirty="0">
                <a:solidFill>
                  <a:srgbClr val="000000"/>
                </a:solidFill>
                <a:effectLst/>
                <a:latin typeface="Helvetica Neue"/>
              </a:rPr>
              <a:t>Asia Pacific</a:t>
            </a:r>
          </a:p>
          <a:p>
            <a:pPr marL="1143000" lvl="2" indent="-228600" algn="l">
              <a:buFont typeface="Arial" panose="020B0604020202020204" pitchFamily="34" charset="0"/>
              <a:buChar char="•"/>
            </a:pPr>
            <a:r>
              <a:rPr lang="en-US" b="0" i="0" dirty="0">
                <a:solidFill>
                  <a:srgbClr val="000000"/>
                </a:solidFill>
                <a:effectLst/>
                <a:latin typeface="Helvetica Neue"/>
              </a:rPr>
              <a:t>Russia and Caspian</a:t>
            </a:r>
          </a:p>
          <a:p>
            <a:pPr marL="1143000" lvl="2" indent="-228600" algn="l">
              <a:buFont typeface="Arial" panose="020B0604020202020204" pitchFamily="34" charset="0"/>
              <a:buChar char="•"/>
            </a:pPr>
            <a:r>
              <a:rPr lang="en-US" b="0" i="0" dirty="0">
                <a:solidFill>
                  <a:srgbClr val="000000"/>
                </a:solidFill>
                <a:effectLst/>
                <a:latin typeface="Helvetica Neue"/>
              </a:rPr>
              <a:t>North America</a:t>
            </a:r>
          </a:p>
          <a:p>
            <a:pPr marL="742950" lvl="1" indent="-285750" algn="l">
              <a:buFont typeface="Arial" panose="020B0604020202020204" pitchFamily="34" charset="0"/>
              <a:buChar char="•"/>
            </a:pPr>
            <a:r>
              <a:rPr lang="en-US" b="1" i="0" dirty="0">
                <a:solidFill>
                  <a:srgbClr val="000000"/>
                </a:solidFill>
                <a:effectLst/>
                <a:latin typeface="Helvetica Neue"/>
              </a:rPr>
              <a:t>Top 3 countries:</a:t>
            </a:r>
            <a:endParaRPr lang="en-US" b="0" i="0" dirty="0">
              <a:solidFill>
                <a:srgbClr val="000000"/>
              </a:solidFill>
              <a:effectLst/>
              <a:latin typeface="Helvetica Neue"/>
            </a:endParaRPr>
          </a:p>
          <a:p>
            <a:pPr marL="1143000" lvl="2" indent="-228600" algn="l">
              <a:buFont typeface="Arial" panose="020B0604020202020204" pitchFamily="34" charset="0"/>
              <a:buChar char="•"/>
            </a:pPr>
            <a:r>
              <a:rPr lang="en-US" b="0" i="0" dirty="0">
                <a:solidFill>
                  <a:srgbClr val="000000"/>
                </a:solidFill>
                <a:effectLst/>
                <a:latin typeface="Helvetica Neue"/>
              </a:rPr>
              <a:t>China</a:t>
            </a:r>
          </a:p>
          <a:p>
            <a:pPr marL="1143000" lvl="2" indent="-228600" algn="l">
              <a:buFont typeface="Arial" panose="020B0604020202020204" pitchFamily="34" charset="0"/>
              <a:buChar char="•"/>
            </a:pPr>
            <a:r>
              <a:rPr lang="en-US" b="0" i="0" dirty="0">
                <a:solidFill>
                  <a:srgbClr val="000000"/>
                </a:solidFill>
                <a:effectLst/>
                <a:latin typeface="Helvetica Neue"/>
              </a:rPr>
              <a:t>Russia</a:t>
            </a:r>
          </a:p>
          <a:p>
            <a:pPr marL="1143000" lvl="2" indent="-228600" algn="l">
              <a:buFont typeface="Arial" panose="020B0604020202020204" pitchFamily="34" charset="0"/>
              <a:buChar char="•"/>
            </a:pPr>
            <a:r>
              <a:rPr lang="en-US" b="0" i="0" dirty="0">
                <a:solidFill>
                  <a:srgbClr val="000000"/>
                </a:solidFill>
                <a:effectLst/>
                <a:latin typeface="Helvetica Neue"/>
              </a:rPr>
              <a:t>United States</a:t>
            </a:r>
          </a:p>
          <a:p>
            <a:pPr algn="l">
              <a:buFont typeface="Arial" panose="020B0604020202020204" pitchFamily="34" charset="0"/>
              <a:buChar char="•"/>
            </a:pPr>
            <a:r>
              <a:rPr lang="en-US" b="1" i="0" dirty="0">
                <a:solidFill>
                  <a:srgbClr val="000000"/>
                </a:solidFill>
                <a:effectLst/>
                <a:latin typeface="Helvetica Neue"/>
              </a:rPr>
              <a:t>China is a part of the Asia Pacific. Russia is a part of Russia and Caspian. United States is part of North America.</a:t>
            </a:r>
          </a:p>
          <a:p>
            <a:pPr algn="l">
              <a:buFont typeface="Arial" panose="020B0604020202020204" pitchFamily="34" charset="0"/>
              <a:buNone/>
            </a:pPr>
            <a:endParaRPr lang="en-US" b="0" i="0" dirty="0">
              <a:solidFill>
                <a:srgbClr val="000000"/>
              </a:solidFill>
              <a:effectLst/>
              <a:latin typeface="Helvetica Neue"/>
            </a:endParaRPr>
          </a:p>
          <a:p>
            <a:pPr algn="l">
              <a:buFont typeface="Arial" panose="020B0604020202020204" pitchFamily="34" charset="0"/>
              <a:buNone/>
            </a:pPr>
            <a:r>
              <a:rPr lang="en-US" b="0" i="0" dirty="0">
                <a:solidFill>
                  <a:srgbClr val="000000"/>
                </a:solidFill>
                <a:effectLst/>
                <a:latin typeface="Helvetica Neue"/>
              </a:rPr>
              <a:t>Unstack method pivots the </a:t>
            </a:r>
            <a:r>
              <a:rPr lang="en-US" b="0" i="0" dirty="0" err="1">
                <a:solidFill>
                  <a:srgbClr val="000000"/>
                </a:solidFill>
                <a:effectLst/>
                <a:latin typeface="Helvetica Neue"/>
              </a:rPr>
              <a:t>dataframe</a:t>
            </a:r>
            <a:r>
              <a:rPr lang="en-US" b="0" i="0" dirty="0">
                <a:solidFill>
                  <a:srgbClr val="000000"/>
                </a:solidFill>
                <a:effectLst/>
                <a:latin typeface="Helvetica Neue"/>
              </a:rPr>
              <a:t> so that the values for each emission type is separate columns and each row is a country.</a:t>
            </a:r>
          </a:p>
          <a:p>
            <a:pPr algn="l">
              <a:buFont typeface="Arial" panose="020B0604020202020204" pitchFamily="34" charset="0"/>
              <a:buNone/>
            </a:pPr>
            <a:r>
              <a:rPr lang="en-US" b="0" i="0" dirty="0">
                <a:solidFill>
                  <a:srgbClr val="000000"/>
                </a:solidFill>
                <a:effectLst/>
                <a:latin typeface="Helvetica Neue"/>
              </a:rPr>
              <a:t>Stacked = True sets the emissions for each country to stack on top of each other.</a:t>
            </a:r>
            <a:r>
              <a:rPr lang="en-US" b="0" i="0" dirty="0">
                <a:solidFill>
                  <a:srgbClr val="D1D5DB"/>
                </a:solidFill>
                <a:effectLst/>
                <a:latin typeface="Söhne"/>
              </a:rPr>
              <a:t> The </a:t>
            </a:r>
            <a:r>
              <a:rPr lang="en-US" dirty="0" err="1"/>
              <a:t>ax.legend</a:t>
            </a:r>
            <a:r>
              <a:rPr lang="en-US" dirty="0"/>
              <a:t>()</a:t>
            </a:r>
            <a:r>
              <a:rPr lang="en-US" b="0" i="0" dirty="0">
                <a:solidFill>
                  <a:srgbClr val="D1D5DB"/>
                </a:solidFill>
                <a:effectLst/>
                <a:latin typeface="Söhne"/>
              </a:rPr>
              <a:t> method is used to add a legend to the chart. The </a:t>
            </a:r>
            <a:r>
              <a:rPr lang="en-US" dirty="0" err="1"/>
              <a:t>bbox_to_anchor</a:t>
            </a:r>
            <a:r>
              <a:rPr lang="en-US" b="0" i="0" dirty="0">
                <a:solidFill>
                  <a:srgbClr val="D1D5DB"/>
                </a:solidFill>
                <a:effectLst/>
                <a:latin typeface="Söhne"/>
              </a:rPr>
              <a:t> argument specifies the position of the legend relative to the chart, and the </a:t>
            </a:r>
            <a:r>
              <a:rPr lang="en-US" dirty="0"/>
              <a:t>loc</a:t>
            </a:r>
            <a:r>
              <a:rPr lang="en-US" b="0" i="0" dirty="0">
                <a:solidFill>
                  <a:srgbClr val="D1D5DB"/>
                </a:solidFill>
                <a:effectLst/>
                <a:latin typeface="Söhne"/>
              </a:rPr>
              <a:t> argument specifies the location of the legend within the bounding box.</a:t>
            </a:r>
            <a:endParaRPr lang="en-US" b="0" i="0" dirty="0">
              <a:solidFill>
                <a:srgbClr val="000000"/>
              </a:solidFill>
              <a:effectLst/>
              <a:latin typeface="Helvetica Neue"/>
            </a:endParaRPr>
          </a:p>
          <a:p>
            <a:pPr algn="l">
              <a:buFont typeface="Arial" panose="020B0604020202020204" pitchFamily="34" charset="0"/>
              <a:buNone/>
            </a:pPr>
            <a:endParaRPr lang="en-US" b="0" i="0" dirty="0">
              <a:solidFill>
                <a:srgbClr val="000000"/>
              </a:solidFill>
              <a:effectLst/>
              <a:latin typeface="Helvetica Neue"/>
            </a:endParaRPr>
          </a:p>
          <a:p>
            <a:pPr algn="l"/>
            <a:r>
              <a:rPr lang="en-US" b="1" i="0" dirty="0">
                <a:solidFill>
                  <a:srgbClr val="000000"/>
                </a:solidFill>
                <a:effectLst/>
                <a:latin typeface="Helvetica Neue"/>
              </a:rPr>
              <a:t>Stacked Bar Chart Marks &amp; Channel</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 Horizontal stack of line marks</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Length</a:t>
            </a:r>
          </a:p>
          <a:p>
            <a:pPr marL="1143000" lvl="2" indent="-228600" algn="l">
              <a:buFont typeface="Arial" panose="020B0604020202020204" pitchFamily="34" charset="0"/>
              <a:buChar char="•"/>
            </a:pPr>
            <a:r>
              <a:rPr lang="en-US" b="0" i="0" dirty="0">
                <a:solidFill>
                  <a:srgbClr val="000000"/>
                </a:solidFill>
                <a:effectLst/>
                <a:latin typeface="Helvetica Neue"/>
              </a:rPr>
              <a:t>expresses quantitative values</a:t>
            </a:r>
          </a:p>
          <a:p>
            <a:pPr marL="742950" lvl="1" indent="-285750" algn="l">
              <a:buFont typeface="Arial" panose="020B0604020202020204" pitchFamily="34" charset="0"/>
              <a:buChar char="•"/>
            </a:pPr>
            <a:r>
              <a:rPr lang="en-US" b="0" i="0" dirty="0">
                <a:solidFill>
                  <a:srgbClr val="000000"/>
                </a:solidFill>
                <a:effectLst/>
                <a:latin typeface="Helvetica Neue"/>
              </a:rPr>
              <a:t>Position on common scale</a:t>
            </a:r>
          </a:p>
          <a:p>
            <a:pPr marL="1143000" lvl="2" indent="-228600" algn="l">
              <a:buFont typeface="Arial" panose="020B0604020202020204" pitchFamily="34" charset="0"/>
              <a:buChar char="•"/>
            </a:pPr>
            <a:r>
              <a:rPr lang="en-US" b="0" i="0" dirty="0">
                <a:solidFill>
                  <a:srgbClr val="000000"/>
                </a:solidFill>
                <a:effectLst/>
                <a:latin typeface="Helvetica Neue"/>
              </a:rPr>
              <a:t>vertical</a:t>
            </a:r>
          </a:p>
          <a:p>
            <a:pPr marL="742950" lvl="1" indent="-285750" algn="l">
              <a:buFont typeface="Arial" panose="020B0604020202020204" pitchFamily="34" charset="0"/>
              <a:buChar char="•"/>
            </a:pPr>
            <a:r>
              <a:rPr lang="en-US" b="0" i="0" dirty="0">
                <a:solidFill>
                  <a:srgbClr val="000000"/>
                </a:solidFill>
                <a:effectLst/>
                <a:latin typeface="Helvetica Neue"/>
              </a:rPr>
              <a:t>Color (hue)</a:t>
            </a:r>
          </a:p>
          <a:p>
            <a:pPr marL="1143000" lvl="2" indent="-228600" algn="l">
              <a:buFont typeface="Arial" panose="020B0604020202020204" pitchFamily="34" charset="0"/>
              <a:buChar char="•"/>
            </a:pPr>
            <a:r>
              <a:rPr lang="en-US" b="0" i="0" dirty="0">
                <a:solidFill>
                  <a:srgbClr val="000000"/>
                </a:solidFill>
                <a:effectLst/>
                <a:latin typeface="Helvetica Neue"/>
              </a:rPr>
              <a:t>different colors based on </a:t>
            </a:r>
            <a:r>
              <a:rPr lang="en-US" b="0" i="0" dirty="0" err="1">
                <a:solidFill>
                  <a:srgbClr val="000000"/>
                </a:solidFill>
                <a:effectLst/>
                <a:latin typeface="Helvetica Neue"/>
              </a:rPr>
              <a:t>emisson</a:t>
            </a:r>
            <a:r>
              <a:rPr lang="en-US" b="0" i="0" dirty="0">
                <a:solidFill>
                  <a:srgbClr val="000000"/>
                </a:solidFill>
                <a:effectLst/>
                <a:latin typeface="Helvetica Neue"/>
              </a:rPr>
              <a:t> type (agriculture/energy)</a:t>
            </a:r>
          </a:p>
          <a:p>
            <a:pPr marL="742950" lvl="1" indent="-285750" algn="l">
              <a:buFont typeface="Arial" panose="020B0604020202020204" pitchFamily="34" charset="0"/>
              <a:buChar char="•"/>
            </a:pPr>
            <a:r>
              <a:rPr lang="en-US" b="0" i="0" dirty="0">
                <a:solidFill>
                  <a:srgbClr val="000000"/>
                </a:solidFill>
                <a:effectLst/>
                <a:latin typeface="Helvetica Neue"/>
              </a:rPr>
              <a:t>Spatial regions</a:t>
            </a:r>
          </a:p>
          <a:p>
            <a:pPr marL="1143000" lvl="2" indent="-228600" algn="l">
              <a:buFont typeface="Arial" panose="020B0604020202020204" pitchFamily="34" charset="0"/>
              <a:buChar char="•"/>
            </a:pPr>
            <a:r>
              <a:rPr lang="en-US" b="0" i="0" dirty="0">
                <a:solidFill>
                  <a:srgbClr val="000000"/>
                </a:solidFill>
                <a:effectLst/>
                <a:latin typeface="Helvetica Neue"/>
              </a:rPr>
              <a:t>two per mark</a:t>
            </a:r>
          </a:p>
          <a:p>
            <a:pPr marL="1143000" lvl="2" indent="-228600" algn="l">
              <a:buFont typeface="Arial" panose="020B0604020202020204" pitchFamily="34" charset="0"/>
              <a:buChar char="•"/>
            </a:pPr>
            <a:r>
              <a:rPr lang="en-US" b="0" i="0" dirty="0">
                <a:solidFill>
                  <a:srgbClr val="000000"/>
                </a:solidFill>
                <a:effectLst/>
                <a:latin typeface="Helvetica Neue"/>
              </a:rPr>
              <a:t>aligned horizontally, separated vertically</a:t>
            </a:r>
          </a:p>
          <a:p>
            <a:endParaRPr lang="en-US" dirty="0"/>
          </a:p>
        </p:txBody>
      </p:sp>
    </p:spTree>
    <p:extLst>
      <p:ext uri="{BB962C8B-B14F-4D97-AF65-F5344CB8AC3E}">
        <p14:creationId xmlns:p14="http://schemas.microsoft.com/office/powerpoint/2010/main" val="74319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Total Methane Emissions By Type for the Top 5 Methane Emitting Countries</a:t>
            </a:r>
          </a:p>
          <a:p>
            <a:pPr algn="l"/>
            <a:r>
              <a:rPr lang="en-US" b="0" i="0" dirty="0">
                <a:solidFill>
                  <a:srgbClr val="000000"/>
                </a:solidFill>
                <a:effectLst/>
                <a:latin typeface="Helvetica Neue"/>
              </a:rPr>
              <a:t>Compare the different types of methane emissions for the top 5 methane emitting countries.</a:t>
            </a:r>
          </a:p>
          <a:p>
            <a:pPr algn="l"/>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Total Emissions per type for the top 5 countries</a:t>
            </a:r>
          </a:p>
          <a:p>
            <a:pPr marL="228600" indent="-228600" algn="l">
              <a:buFont typeface="+mj-lt"/>
              <a:buAutoNum type="arabicPeriod"/>
            </a:pPr>
            <a:r>
              <a:rPr lang="en-US" b="0" i="0" dirty="0">
                <a:solidFill>
                  <a:srgbClr val="000000"/>
                </a:solidFill>
                <a:effectLst/>
                <a:latin typeface="Helvetica Neue"/>
              </a:rPr>
              <a:t>Used .loc to select the following:</a:t>
            </a:r>
          </a:p>
          <a:p>
            <a:pPr marL="685800" lvl="1" indent="-228600" algn="l">
              <a:buFont typeface="+mj-lt"/>
              <a:buAutoNum type="arabicPeriod"/>
            </a:pPr>
            <a:r>
              <a:rPr lang="en-US" b="0" i="0" dirty="0">
                <a:solidFill>
                  <a:srgbClr val="000000"/>
                </a:solidFill>
                <a:effectLst/>
                <a:latin typeface="Helvetica Neue"/>
              </a:rPr>
              <a:t>Used .</a:t>
            </a:r>
            <a:r>
              <a:rPr lang="en-US" b="0" i="0" dirty="0" err="1">
                <a:solidFill>
                  <a:srgbClr val="000000"/>
                </a:solidFill>
                <a:effectLst/>
                <a:latin typeface="Helvetica Neue"/>
              </a:rPr>
              <a:t>isin</a:t>
            </a:r>
            <a:r>
              <a:rPr lang="en-US" b="0" i="0" dirty="0">
                <a:solidFill>
                  <a:srgbClr val="000000"/>
                </a:solidFill>
                <a:effectLst/>
                <a:latin typeface="Helvetica Neue"/>
              </a:rPr>
              <a:t> to create a Boolean series that returns True if it matches one of the top 5 countries and these values are selected</a:t>
            </a:r>
          </a:p>
          <a:p>
            <a:pPr marL="685800" lvl="1" indent="-228600" algn="l">
              <a:buFont typeface="+mj-lt"/>
              <a:buAutoNum type="arabicPeriod"/>
            </a:pPr>
            <a:r>
              <a:rPr lang="en-US" b="0" i="0" dirty="0">
                <a:solidFill>
                  <a:srgbClr val="000000"/>
                </a:solidFill>
                <a:effectLst/>
                <a:latin typeface="Helvetica Neue"/>
              </a:rPr>
              <a:t>The segment is set to total</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Sorted the values by country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Helvetica Neue"/>
              </a:rPr>
              <a:t> Created a pivot table by setting the index to type, the columns by country, and the values by emissions</a:t>
            </a:r>
          </a:p>
        </p:txBody>
      </p:sp>
    </p:spTree>
    <p:extLst>
      <p:ext uri="{BB962C8B-B14F-4D97-AF65-F5344CB8AC3E}">
        <p14:creationId xmlns:p14="http://schemas.microsoft.com/office/powerpoint/2010/main" val="2587910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Heat map visualizations can be used to visualize the top producers for each type of methane emissions based on the saturation of the corresponding box in the heat map. Heat maps can visualize the correlation between the types of methane emissions and countries.</a:t>
            </a:r>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According to the map, China is the number one producer of energy, waste, and other methane emissions.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Russia has the greatest difference in emissions between energy and agriculture.</a:t>
            </a:r>
          </a:p>
          <a:p>
            <a:pPr algn="l"/>
            <a:endParaRPr lang="en-US" b="1"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Agriculture and energy have a majority of darker colors compared to that of waste and other. Energy shows the greatest difference across the countries.</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For agriculture, as we already know China and India are the top two producers of agriculture methane emissions. Their total emissions for agriculture are almost the same which can be shown in the heat map because their shades are almost identical.</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It is difficult to differentiate between the top agriculture producer, but it is clear who the top energy producer is (China).</a:t>
            </a:r>
          </a:p>
          <a:p>
            <a:pPr algn="l"/>
            <a:endParaRPr lang="en-US" b="0" i="0" dirty="0">
              <a:solidFill>
                <a:srgbClr val="000000"/>
              </a:solidFill>
              <a:effectLst/>
              <a:latin typeface="Helvetica Neue"/>
            </a:endParaRPr>
          </a:p>
          <a:p>
            <a:pPr algn="l"/>
            <a:r>
              <a:rPr lang="en-US" b="0" i="0" dirty="0" err="1">
                <a:solidFill>
                  <a:srgbClr val="000000"/>
                </a:solidFill>
                <a:effectLst/>
                <a:latin typeface="Helvetica Neue"/>
              </a:rPr>
              <a:t>Cmap</a:t>
            </a:r>
            <a:r>
              <a:rPr lang="en-US" b="0" i="0" dirty="0">
                <a:solidFill>
                  <a:srgbClr val="000000"/>
                </a:solidFill>
                <a:effectLst/>
                <a:latin typeface="Helvetica Neue"/>
              </a:rPr>
              <a:t> is short for colormap: set to yellow-green-blue</a:t>
            </a:r>
          </a:p>
          <a:p>
            <a:pPr algn="l"/>
            <a:r>
              <a:rPr lang="en-US" b="1" i="0" dirty="0">
                <a:solidFill>
                  <a:srgbClr val="000000"/>
                </a:solidFill>
                <a:effectLst/>
                <a:latin typeface="Helvetica Neue"/>
              </a:rPr>
              <a:t>Heat Map Marks &amp; Channels:</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Marks: Points</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Color (hue) by quantitative attribute (emissions)</a:t>
            </a:r>
          </a:p>
          <a:p>
            <a:endParaRPr lang="en-US" dirty="0"/>
          </a:p>
        </p:txBody>
      </p:sp>
    </p:spTree>
    <p:extLst>
      <p:ext uri="{BB962C8B-B14F-4D97-AF65-F5344CB8AC3E}">
        <p14:creationId xmlns:p14="http://schemas.microsoft.com/office/powerpoint/2010/main" val="1818702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Gas Pipelines and LNG Facilities Segment for Energy Methane Emissions for the Top 5 Countries</a:t>
            </a:r>
          </a:p>
          <a:p>
            <a:pPr algn="l"/>
            <a:r>
              <a:rPr lang="en-US" b="0" i="0" dirty="0">
                <a:solidFill>
                  <a:srgbClr val="000000"/>
                </a:solidFill>
                <a:effectLst/>
                <a:latin typeface="Helvetica Neue"/>
              </a:rPr>
              <a:t>Compare the Gas pipelines and Liquified Natural Gas (LNG) facilities segment for the energy methane emissions for the top 5 methane emitting countries. </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Gas pipelines and LNG facilities have two reasons: Fugitive vs Vented.</a:t>
            </a:r>
          </a:p>
          <a:p>
            <a:pPr algn="l"/>
            <a:r>
              <a:rPr lang="en-US" b="1" i="0" dirty="0">
                <a:solidFill>
                  <a:srgbClr val="000000"/>
                </a:solidFill>
                <a:effectLst/>
                <a:latin typeface="Helvetica Neue"/>
              </a:rPr>
              <a:t>Fugitive methane emissions:</a:t>
            </a:r>
          </a:p>
          <a:p>
            <a:pPr algn="l">
              <a:buFont typeface="Arial" panose="020B0604020202020204" pitchFamily="34" charset="0"/>
              <a:buChar char="•"/>
            </a:pPr>
            <a:r>
              <a:rPr lang="en-US" b="0" i="0" dirty="0">
                <a:solidFill>
                  <a:srgbClr val="000000"/>
                </a:solidFill>
                <a:effectLst/>
                <a:latin typeface="Helvetica Neue"/>
              </a:rPr>
              <a:t>occur from leakages</a:t>
            </a:r>
          </a:p>
          <a:p>
            <a:pPr algn="l">
              <a:buFont typeface="Arial" panose="020B0604020202020204" pitchFamily="34" charset="0"/>
              <a:buChar char="•"/>
            </a:pPr>
            <a:r>
              <a:rPr lang="en-US" b="0" i="0" dirty="0">
                <a:solidFill>
                  <a:srgbClr val="000000"/>
                </a:solidFill>
                <a:effectLst/>
                <a:latin typeface="Helvetica Neue"/>
              </a:rPr>
              <a:t>are unintended</a:t>
            </a:r>
          </a:p>
          <a:p>
            <a:pPr algn="l">
              <a:buFont typeface="Arial" panose="020B0604020202020204" pitchFamily="34" charset="0"/>
              <a:buChar char="•"/>
            </a:pPr>
            <a:r>
              <a:rPr lang="en-US" b="0" i="0" dirty="0">
                <a:solidFill>
                  <a:srgbClr val="000000"/>
                </a:solidFill>
                <a:effectLst/>
                <a:latin typeface="Helvetica Neue"/>
              </a:rPr>
              <a:t>can occur from faulty seals/leaks, or malfunctions</a:t>
            </a:r>
          </a:p>
          <a:p>
            <a:pPr algn="l"/>
            <a:r>
              <a:rPr lang="en-US" b="1" i="0" dirty="0">
                <a:solidFill>
                  <a:srgbClr val="000000"/>
                </a:solidFill>
                <a:effectLst/>
                <a:latin typeface="Helvetica Neue"/>
              </a:rPr>
              <a:t>Vented methane emissions:</a:t>
            </a:r>
          </a:p>
          <a:p>
            <a:pPr algn="l">
              <a:buFont typeface="Arial" panose="020B0604020202020204" pitchFamily="34" charset="0"/>
              <a:buChar char="•"/>
            </a:pPr>
            <a:r>
              <a:rPr lang="en-US" b="0" i="0" dirty="0">
                <a:solidFill>
                  <a:srgbClr val="000000"/>
                </a:solidFill>
                <a:effectLst/>
                <a:latin typeface="Helvetica Neue"/>
              </a:rPr>
              <a:t>occur from intentional releases</a:t>
            </a:r>
          </a:p>
          <a:p>
            <a:pPr algn="l">
              <a:buFont typeface="Arial" panose="020B0604020202020204" pitchFamily="34" charset="0"/>
              <a:buChar char="•"/>
            </a:pPr>
            <a:r>
              <a:rPr lang="en-US" b="0" i="0" dirty="0">
                <a:solidFill>
                  <a:srgbClr val="000000"/>
                </a:solidFill>
                <a:effectLst/>
                <a:latin typeface="Helvetica Neue"/>
              </a:rPr>
              <a:t>examples: safety reasons, due to the design of the facility or equipment (e.g. pneumatic controllers) or operational requirements (e.g. venting a pipeline for inspection and maintenance)</a:t>
            </a:r>
            <a:endParaRPr lang="en-US" dirty="0"/>
          </a:p>
          <a:p>
            <a:pPr algn="l"/>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Gas pipelines and LNG facilities for type Energy for each of the top 5 countries</a:t>
            </a:r>
          </a:p>
          <a:p>
            <a:pPr marL="228600" indent="-228600" algn="l">
              <a:buFont typeface="+mj-lt"/>
              <a:buAutoNum type="arabicPeriod"/>
            </a:pPr>
            <a:r>
              <a:rPr lang="en-US" b="0" i="0" dirty="0">
                <a:solidFill>
                  <a:srgbClr val="000000"/>
                </a:solidFill>
                <a:effectLst/>
                <a:latin typeface="Helvetica Neue"/>
              </a:rPr>
              <a:t>Used .loc to select the rows with type energy and segment set as Gas pipelines and LNG facilities</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Select all the countries using .</a:t>
            </a:r>
            <a:r>
              <a:rPr lang="en-US" b="0" i="0" dirty="0" err="1">
                <a:solidFill>
                  <a:srgbClr val="000000"/>
                </a:solidFill>
                <a:effectLst/>
                <a:latin typeface="Helvetica Neue"/>
              </a:rPr>
              <a:t>isin</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Helvetica Neue"/>
              </a:rPr>
              <a:t> Created a pivot table by setting the index to country and columns to reason (fugitive/vented)</a:t>
            </a:r>
            <a:endParaRPr lang="en-US" dirty="0"/>
          </a:p>
        </p:txBody>
      </p:sp>
    </p:spTree>
    <p:extLst>
      <p:ext uri="{BB962C8B-B14F-4D97-AF65-F5344CB8AC3E}">
        <p14:creationId xmlns:p14="http://schemas.microsoft.com/office/powerpoint/2010/main" val="125203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IEA = International Energy Agency</a:t>
            </a:r>
          </a:p>
          <a:p>
            <a:r>
              <a:rPr lang="en-US" dirty="0"/>
              <a:t>Some important objectives to cover include</a:t>
            </a:r>
          </a:p>
          <a:p>
            <a:r>
              <a:rPr lang="en-US" dirty="0"/>
              <a:t>   - comparing the World’s methane emission types</a:t>
            </a:r>
          </a:p>
          <a:p>
            <a:r>
              <a:rPr lang="en-US" dirty="0"/>
              <a:t>   - for the top 2 greatest methane emission types, compare each region and top 5 methane emitting countries</a:t>
            </a:r>
          </a:p>
          <a:p>
            <a:r>
              <a:rPr lang="en-US" dirty="0"/>
              <a:t>   - compare the types of methane emissions for the top 5 methane emitting countries</a:t>
            </a:r>
          </a:p>
          <a:p>
            <a:r>
              <a:rPr lang="en-US" dirty="0"/>
              <a:t>   - compare the two types of energy methane emissions for the top 5 countries</a:t>
            </a:r>
          </a:p>
          <a:p>
            <a:r>
              <a:rPr lang="en-US" dirty="0"/>
              <a:t>   - compare the agriculture methane emissions for all countries</a:t>
            </a:r>
          </a:p>
        </p:txBody>
      </p:sp>
    </p:spTree>
    <p:extLst>
      <p:ext uri="{BB962C8B-B14F-4D97-AF65-F5344CB8AC3E}">
        <p14:creationId xmlns:p14="http://schemas.microsoft.com/office/powerpoint/2010/main" val="243593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Stacked bar chart visualizations can be to determine the part-to-whole relationship. It can be used to compare the two types of reasons for this segment based on the length of the two bars. This stacked bar chart visualization can help understand how the type of energy is emitted into the atmosphere by gas pipelines and LNG facilities.</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Fugitive emissions are much higher compared to vented. </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The United States is the greatest producer for both fugitive and vented energy methane emissions.</a:t>
            </a:r>
            <a:r>
              <a:rPr lang="en-US" b="0" i="0" dirty="0">
                <a:solidFill>
                  <a:srgbClr val="000000"/>
                </a:solidFill>
                <a:effectLst/>
                <a:latin typeface="Helvetica Neue"/>
              </a:rPr>
              <a:t> The United States has a high oil and gas production (especially natural gas for electricity), the aging natural gas infrastructure, and coal mining.</a:t>
            </a:r>
            <a:endParaRPr lang="en-US" b="1" i="0" dirty="0">
              <a:solidFill>
                <a:srgbClr val="000000"/>
              </a:solidFill>
              <a:effectLst/>
              <a:latin typeface="Helvetica Neue"/>
            </a:endParaRP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Brazil produces the least amount of fugitive and vented energy methane emissions.</a:t>
            </a:r>
            <a:r>
              <a:rPr lang="en-US" b="0" i="0" dirty="0">
                <a:solidFill>
                  <a:srgbClr val="000000"/>
                </a:solidFill>
                <a:effectLst/>
                <a:latin typeface="Helvetica Neue"/>
              </a:rPr>
              <a:t> Brazil uses renewable resources to produce electricity as stated before. Brazil has regulations and programs that reduce these type of emissions into our atmosphere.</a:t>
            </a: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Stacked Bar Chart Marks &amp; Channel</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 Vertical stack of line marks</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Length</a:t>
            </a:r>
          </a:p>
          <a:p>
            <a:pPr marL="1200150" lvl="2" indent="-285750" algn="l">
              <a:buFont typeface="Arial" panose="020B0604020202020204" pitchFamily="34" charset="0"/>
              <a:buChar char="•"/>
            </a:pPr>
            <a:r>
              <a:rPr lang="en-US" b="0" i="0" dirty="0">
                <a:solidFill>
                  <a:srgbClr val="000000"/>
                </a:solidFill>
                <a:effectLst/>
                <a:latin typeface="Helvetica Neue"/>
              </a:rPr>
              <a:t>expresses quantitative values</a:t>
            </a:r>
          </a:p>
          <a:p>
            <a:pPr marL="742950" lvl="1" indent="-285750" algn="l">
              <a:buFont typeface="Arial" panose="020B0604020202020204" pitchFamily="34" charset="0"/>
              <a:buChar char="•"/>
            </a:pPr>
            <a:r>
              <a:rPr lang="en-US" b="0" i="0" dirty="0">
                <a:solidFill>
                  <a:srgbClr val="000000"/>
                </a:solidFill>
                <a:effectLst/>
                <a:latin typeface="Helvetica Neue"/>
              </a:rPr>
              <a:t>Position on common scale (horizontal)</a:t>
            </a:r>
          </a:p>
          <a:p>
            <a:pPr marL="742950" lvl="1" indent="-285750" algn="l">
              <a:buFont typeface="Arial" panose="020B0604020202020204" pitchFamily="34" charset="0"/>
              <a:buChar char="•"/>
            </a:pPr>
            <a:r>
              <a:rPr lang="en-US" b="0" i="0" dirty="0">
                <a:solidFill>
                  <a:srgbClr val="000000"/>
                </a:solidFill>
                <a:effectLst/>
                <a:latin typeface="Helvetica Neue"/>
              </a:rPr>
              <a:t>Color (hue)</a:t>
            </a:r>
          </a:p>
          <a:p>
            <a:pPr marL="742950" lvl="1" indent="-285750" algn="l">
              <a:buFont typeface="Arial" panose="020B0604020202020204" pitchFamily="34" charset="0"/>
              <a:buChar char="•"/>
            </a:pPr>
            <a:r>
              <a:rPr lang="en-US" b="0" i="0" dirty="0">
                <a:solidFill>
                  <a:srgbClr val="000000"/>
                </a:solidFill>
                <a:effectLst/>
                <a:latin typeface="Helvetica Neue"/>
              </a:rPr>
              <a:t>Spatial regions</a:t>
            </a:r>
          </a:p>
          <a:p>
            <a:pPr marL="1143000" lvl="2" indent="-228600" algn="l">
              <a:buFont typeface="Arial" panose="020B0604020202020204" pitchFamily="34" charset="0"/>
              <a:buChar char="•"/>
            </a:pPr>
            <a:r>
              <a:rPr lang="en-US" b="0" i="0" dirty="0">
                <a:solidFill>
                  <a:srgbClr val="000000"/>
                </a:solidFill>
                <a:effectLst/>
                <a:latin typeface="Helvetica Neue"/>
              </a:rPr>
              <a:t>two per mark</a:t>
            </a:r>
          </a:p>
          <a:p>
            <a:pPr marL="1143000" lvl="2" indent="-228600" algn="l">
              <a:buFont typeface="Arial" panose="020B0604020202020204" pitchFamily="34" charset="0"/>
              <a:buChar char="•"/>
            </a:pPr>
            <a:r>
              <a:rPr lang="en-US" b="0" i="0" dirty="0">
                <a:solidFill>
                  <a:srgbClr val="000000"/>
                </a:solidFill>
                <a:effectLst/>
                <a:latin typeface="Helvetica Neue"/>
              </a:rPr>
              <a:t>aligned horizontally, separated vertically</a:t>
            </a:r>
          </a:p>
        </p:txBody>
      </p:sp>
    </p:spTree>
    <p:extLst>
      <p:ext uri="{BB962C8B-B14F-4D97-AF65-F5344CB8AC3E}">
        <p14:creationId xmlns:p14="http://schemas.microsoft.com/office/powerpoint/2010/main" val="410228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Agriculture Methane Emissions Per Country</a:t>
            </a:r>
          </a:p>
          <a:p>
            <a:pPr algn="l"/>
            <a:r>
              <a:rPr lang="en-US" b="0" i="0" dirty="0">
                <a:solidFill>
                  <a:srgbClr val="000000"/>
                </a:solidFill>
                <a:effectLst/>
                <a:latin typeface="Helvetica Neue"/>
              </a:rPr>
              <a:t>Compare the total agriculture methane emissions for each country throughout the World.</a:t>
            </a:r>
          </a:p>
          <a:p>
            <a:pPr algn="l"/>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Agriculture Emissions for all countries</a:t>
            </a:r>
          </a:p>
          <a:p>
            <a:pPr marL="228600" indent="-228600" algn="l">
              <a:buFont typeface="+mj-lt"/>
              <a:buAutoNum type="arabicPeriod"/>
            </a:pPr>
            <a:r>
              <a:rPr lang="en-US" b="0" i="0" dirty="0">
                <a:solidFill>
                  <a:srgbClr val="000000"/>
                </a:solidFill>
                <a:effectLst/>
                <a:latin typeface="Helvetica Neue"/>
              </a:rPr>
              <a:t>Renamed the United States to United States of America because in </a:t>
            </a:r>
            <a:r>
              <a:rPr lang="en-US" b="0" i="0" dirty="0" err="1">
                <a:solidFill>
                  <a:srgbClr val="000000"/>
                </a:solidFill>
                <a:effectLst/>
                <a:latin typeface="Helvetica Neue"/>
              </a:rPr>
              <a:t>geopandas</a:t>
            </a:r>
            <a:r>
              <a:rPr lang="en-US" b="0" i="0" dirty="0">
                <a:solidFill>
                  <a:srgbClr val="000000"/>
                </a:solidFill>
                <a:effectLst/>
                <a:latin typeface="Helvetica Neue"/>
              </a:rPr>
              <a:t>, this is what the name of the United States is labeled as. Without doing so, the data for the United States would not be included in the graph and the results would be inaccurate.</a:t>
            </a:r>
          </a:p>
          <a:p>
            <a:pPr marL="228600" indent="-228600" algn="l">
              <a:buFont typeface="+mj-lt"/>
              <a:buAutoNum type="arabicPeriod"/>
            </a:pPr>
            <a:r>
              <a:rPr lang="en-US" b="0" i="0" dirty="0">
                <a:solidFill>
                  <a:srgbClr val="000000"/>
                </a:solidFill>
                <a:effectLst/>
                <a:latin typeface="Helvetica Neue"/>
              </a:rPr>
              <a:t>Used .loc to select the rows in the type column that includes Agriculture and segment includes Total</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Drop the World data</a:t>
            </a:r>
          </a:p>
          <a:p>
            <a:pPr marL="228600" indent="-228600" algn="l">
              <a:buFont typeface="+mj-lt"/>
              <a:buAutoNum type="arabicPeriod"/>
            </a:pPr>
            <a:r>
              <a:rPr lang="en-US" b="0" i="0" dirty="0">
                <a:solidFill>
                  <a:srgbClr val="000000"/>
                </a:solidFill>
                <a:effectLst/>
                <a:latin typeface="Helvetica Neue"/>
              </a:rPr>
              <a:t>Created a pivot table by setting the index to country and the to emissions</a:t>
            </a:r>
          </a:p>
          <a:p>
            <a:pPr marL="228600" indent="-228600" algn="l">
              <a:buFont typeface="+mj-lt"/>
              <a:buAutoNum type="arabicPeriod"/>
            </a:pPr>
            <a:r>
              <a:rPr lang="en-US" b="0" i="0" dirty="0">
                <a:solidFill>
                  <a:srgbClr val="000000"/>
                </a:solidFill>
                <a:effectLst/>
                <a:latin typeface="Helvetica Neue"/>
              </a:rPr>
              <a:t>Sort by emissions</a:t>
            </a:r>
          </a:p>
        </p:txBody>
      </p:sp>
    </p:spTree>
    <p:extLst>
      <p:ext uri="{BB962C8B-B14F-4D97-AF65-F5344CB8AC3E}">
        <p14:creationId xmlns:p14="http://schemas.microsoft.com/office/powerpoint/2010/main" val="2998793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Choropleth map visualizations can be used to visualize the top producers of agriculture methane emissions based on the saturation of the area on the world map.</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Asia Pacific, specifically China and India have darkest shade of orange meaning they are the greatest agriculture methane producers in the world.</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Choropleth Map Marks &amp; Channels:</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Marks: Area</a:t>
            </a:r>
          </a:p>
          <a:p>
            <a:pPr algn="l">
              <a:buFont typeface="Arial" panose="020B0604020202020204" pitchFamily="34" charset="0"/>
              <a:buChar char="•"/>
            </a:pPr>
            <a:r>
              <a:rPr lang="en-US" b="0" i="0" dirty="0">
                <a:solidFill>
                  <a:srgbClr val="000000"/>
                </a:solidFill>
                <a:effectLst/>
                <a:latin typeface="Helvetica Neue"/>
              </a:rPr>
              <a:t>Channels:</a:t>
            </a:r>
          </a:p>
          <a:p>
            <a:pPr marL="742950" lvl="1" indent="-285750" algn="l">
              <a:buFont typeface="Arial" panose="020B0604020202020204" pitchFamily="34" charset="0"/>
              <a:buChar char="•"/>
            </a:pPr>
            <a:r>
              <a:rPr lang="en-US" b="0" i="0" dirty="0">
                <a:solidFill>
                  <a:srgbClr val="000000"/>
                </a:solidFill>
                <a:effectLst/>
                <a:latin typeface="Helvetica Neue"/>
              </a:rPr>
              <a:t>Color (hue)</a:t>
            </a:r>
          </a:p>
        </p:txBody>
      </p:sp>
    </p:spTree>
    <p:extLst>
      <p:ext uri="{BB962C8B-B14F-4D97-AF65-F5344CB8AC3E}">
        <p14:creationId xmlns:p14="http://schemas.microsoft.com/office/powerpoint/2010/main" val="513861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167922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3622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659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73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17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notes and source from </a:t>
            </a:r>
            <a:r>
              <a:rPr lang="en-US" dirty="0" err="1"/>
              <a:t>dataframe</a:t>
            </a:r>
            <a:r>
              <a:rPr lang="en-US" dirty="0"/>
              <a:t> because they are not important in this analysis. Not all the data has notes and the source is all the same, IEA.</a:t>
            </a:r>
          </a:p>
        </p:txBody>
      </p:sp>
    </p:spTree>
    <p:extLst>
      <p:ext uri="{BB962C8B-B14F-4D97-AF65-F5344CB8AC3E}">
        <p14:creationId xmlns:p14="http://schemas.microsoft.com/office/powerpoint/2010/main" val="383723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Methane Emission Types Throughout the World</a:t>
            </a:r>
          </a:p>
          <a:p>
            <a:pPr algn="l"/>
            <a:r>
              <a:rPr lang="en-US" b="0" i="0" dirty="0">
                <a:solidFill>
                  <a:srgbClr val="000000"/>
                </a:solidFill>
                <a:effectLst/>
                <a:latin typeface="Helvetica Neue"/>
              </a:rPr>
              <a:t>Compare the types of Methane emissions throughout the World.</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Questions to answer:</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What are the major sources of methane emissions produced worldwide?</a:t>
            </a:r>
          </a:p>
          <a:p>
            <a:pPr algn="l">
              <a:buFont typeface="+mj-lt"/>
              <a:buAutoNum type="arabicPeriod"/>
            </a:pPr>
            <a:r>
              <a:rPr lang="en-US" b="0" i="0" dirty="0">
                <a:solidFill>
                  <a:srgbClr val="000000"/>
                </a:solidFill>
                <a:effectLst/>
                <a:latin typeface="Helvetica Neue"/>
              </a:rPr>
              <a:t>What type of emission is most produced throughout the World?</a:t>
            </a:r>
          </a:p>
          <a:p>
            <a:pPr algn="l">
              <a:buFont typeface="+mj-lt"/>
              <a:buNone/>
            </a:pPr>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World’s methane emissions data</a:t>
            </a:r>
          </a:p>
          <a:p>
            <a:pPr marL="228600" indent="-228600" algn="l">
              <a:buFont typeface="+mj-lt"/>
              <a:buAutoNum type="arabicPeriod"/>
            </a:pPr>
            <a:r>
              <a:rPr lang="en-US" b="0" i="0" dirty="0">
                <a:solidFill>
                  <a:srgbClr val="000000"/>
                </a:solidFill>
                <a:effectLst/>
                <a:latin typeface="Helvetica Neue"/>
              </a:rPr>
              <a:t>Used .loc to select the rows in the region column that includes World and segment column that includes Total.</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Sorted the values by the emissions columns in descending order</a:t>
            </a:r>
          </a:p>
          <a:p>
            <a:pPr marL="228600" indent="-228600" algn="l">
              <a:buFont typeface="+mj-lt"/>
              <a:buAutoNum type="arabicPeriod"/>
            </a:pPr>
            <a:r>
              <a:rPr lang="en-US" b="0" i="0" dirty="0">
                <a:solidFill>
                  <a:srgbClr val="000000"/>
                </a:solidFill>
                <a:effectLst/>
                <a:latin typeface="Helvetica Neue"/>
              </a:rPr>
              <a:t>Created a pivot table by setting the index to type of emission and the values to the total emissions for each type. Sorted them in descending order</a:t>
            </a:r>
          </a:p>
          <a:p>
            <a:pPr marL="228600" indent="-228600" algn="l">
              <a:buFont typeface="+mj-lt"/>
              <a:buAutoNum type="arabicPeriod"/>
            </a:pPr>
            <a:r>
              <a:rPr lang="en-US" b="0" i="0" dirty="0">
                <a:solidFill>
                  <a:srgbClr val="000000"/>
                </a:solidFill>
                <a:effectLst/>
                <a:latin typeface="Helvetica Neue"/>
              </a:rPr>
              <a:t>Renamed the index to World Emission Types to ensure that we know this is the world data</a:t>
            </a:r>
          </a:p>
        </p:txBody>
      </p:sp>
    </p:spTree>
    <p:extLst>
      <p:ext uri="{BB962C8B-B14F-4D97-AF65-F5344CB8AC3E}">
        <p14:creationId xmlns:p14="http://schemas.microsoft.com/office/powerpoint/2010/main" val="402931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F0000"/>
                </a:solidFill>
                <a:effectLst/>
                <a:latin typeface="Helvetica Neue"/>
              </a:rPr>
              <a:t>Pie chart visualization can be used to visualize the most popular methane emission types throughout the World based on the size of the area within the chart. The pie chart also shows percentages.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Types of methane emissions worldwide are Agriculture, Energy, Waste, and other.</a:t>
            </a:r>
          </a:p>
          <a:p>
            <a:pPr algn="l"/>
            <a:r>
              <a:rPr lang="en-US" b="1" i="0" dirty="0">
                <a:solidFill>
                  <a:srgbClr val="000000"/>
                </a:solidFill>
                <a:effectLst/>
                <a:latin typeface="Helvetica Neue"/>
              </a:rPr>
              <a:t>Agriculture has the largest area with 39.9% and energy has the second largest area with 37.5%. Agriculture is the top type of methane emission produced worldwide.</a:t>
            </a:r>
          </a:p>
          <a:p>
            <a:pPr algn="l"/>
            <a:endParaRPr lang="en-US" b="0" i="0" dirty="0">
              <a:solidFill>
                <a:srgbClr val="000000"/>
              </a:solidFill>
              <a:effectLst/>
              <a:latin typeface="Helvetica Neue"/>
            </a:endParaRPr>
          </a:p>
          <a:p>
            <a:r>
              <a:rPr lang="en-US" sz="1200" b="1" dirty="0">
                <a:latin typeface="Times New Roman" panose="02020603050405020304" pitchFamily="18" charset="0"/>
                <a:cs typeface="Times New Roman" panose="02020603050405020304" pitchFamily="18" charset="0"/>
              </a:rPr>
              <a:t>Pie chart marks and channels:</a:t>
            </a:r>
          </a:p>
          <a:p>
            <a:r>
              <a:rPr lang="en-US" sz="1200" dirty="0">
                <a:latin typeface="Times New Roman" panose="02020603050405020304" pitchFamily="18" charset="0"/>
                <a:cs typeface="Times New Roman" panose="02020603050405020304" pitchFamily="18" charset="0"/>
              </a:rPr>
              <a:t>- Marks: Area</a:t>
            </a:r>
          </a:p>
          <a:p>
            <a:r>
              <a:rPr lang="en-US" sz="1200" dirty="0">
                <a:latin typeface="Times New Roman" panose="02020603050405020304" pitchFamily="18" charset="0"/>
                <a:cs typeface="Times New Roman" panose="02020603050405020304" pitchFamily="18" charset="0"/>
              </a:rPr>
              <a:t>    - represents the type of emissions</a:t>
            </a:r>
          </a:p>
          <a:p>
            <a:r>
              <a:rPr lang="en-US" sz="1200" dirty="0">
                <a:latin typeface="Times New Roman" panose="02020603050405020304" pitchFamily="18" charset="0"/>
                <a:cs typeface="Times New Roman" panose="02020603050405020304" pitchFamily="18" charset="0"/>
              </a:rPr>
              <a:t>- Channels:</a:t>
            </a:r>
          </a:p>
          <a:p>
            <a:r>
              <a:rPr lang="en-US" sz="1200" dirty="0">
                <a:latin typeface="Times New Roman" panose="02020603050405020304" pitchFamily="18" charset="0"/>
                <a:cs typeface="Times New Roman" panose="02020603050405020304" pitchFamily="18" charset="0"/>
              </a:rPr>
              <a:t>    1. Color (hue)</a:t>
            </a:r>
          </a:p>
          <a:p>
            <a:r>
              <a:rPr lang="en-US" sz="1200" dirty="0">
                <a:latin typeface="Times New Roman" panose="02020603050405020304" pitchFamily="18" charset="0"/>
                <a:cs typeface="Times New Roman" panose="02020603050405020304" pitchFamily="18" charset="0"/>
              </a:rPr>
              <a:t>        - each category is assigned a different color</a:t>
            </a:r>
          </a:p>
          <a:p>
            <a:r>
              <a:rPr lang="en-US" sz="1200" dirty="0">
                <a:latin typeface="Times New Roman" panose="02020603050405020304" pitchFamily="18" charset="0"/>
                <a:cs typeface="Times New Roman" panose="02020603050405020304" pitchFamily="18" charset="0"/>
              </a:rPr>
              <a:t>    2. Angle</a:t>
            </a:r>
          </a:p>
          <a:p>
            <a:r>
              <a:rPr lang="en-US" sz="1200" dirty="0">
                <a:latin typeface="Times New Roman" panose="02020603050405020304" pitchFamily="18" charset="0"/>
                <a:cs typeface="Times New Roman" panose="02020603050405020304" pitchFamily="18" charset="0"/>
              </a:rPr>
              <a:t>        - separated and aligned radially with a uniform height</a:t>
            </a:r>
          </a:p>
          <a:p>
            <a:r>
              <a:rPr lang="en-US" sz="1200" dirty="0">
                <a:latin typeface="Times New Roman" panose="02020603050405020304" pitchFamily="18" charset="0"/>
                <a:cs typeface="Times New Roman" panose="02020603050405020304" pitchFamily="18" charset="0"/>
              </a:rPr>
              <a:t>    3. Explode</a:t>
            </a:r>
          </a:p>
          <a:p>
            <a:r>
              <a:rPr lang="en-US" sz="1200" dirty="0">
                <a:latin typeface="Times New Roman" panose="02020603050405020304" pitchFamily="18" charset="0"/>
                <a:cs typeface="Times New Roman" panose="02020603050405020304" pitchFamily="18" charset="0"/>
              </a:rPr>
              <a:t>        - the agriculture slice is popped out of the chart showing that this is the largest piece</a:t>
            </a:r>
          </a:p>
          <a:p>
            <a:r>
              <a:rPr lang="en-US" sz="1200" dirty="0">
                <a:latin typeface="Times New Roman" panose="02020603050405020304" pitchFamily="18" charset="0"/>
                <a:cs typeface="Times New Roman" panose="02020603050405020304" pitchFamily="18" charset="0"/>
              </a:rPr>
              <a:t>    4. Shadow</a:t>
            </a:r>
          </a:p>
          <a:p>
            <a:r>
              <a:rPr lang="en-US" sz="1200" dirty="0">
                <a:latin typeface="Times New Roman" panose="02020603050405020304" pitchFamily="18" charset="0"/>
                <a:cs typeface="Times New Roman" panose="02020603050405020304" pitchFamily="18" charset="0"/>
              </a:rPr>
              <a:t>        - a slight shadow is casted to give the chart a 3D appearance</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autopct</a:t>
            </a:r>
            <a:r>
              <a:rPr lang="en-US" sz="1200" dirty="0">
                <a:latin typeface="Times New Roman" panose="02020603050405020304" pitchFamily="18" charset="0"/>
                <a:cs typeface="Times New Roman" panose="02020603050405020304" pitchFamily="18" charset="0"/>
              </a:rPr>
              <a:t> = automatic percent with one decimal place floating point number)</a:t>
            </a:r>
          </a:p>
        </p:txBody>
      </p:sp>
    </p:spTree>
    <p:extLst>
      <p:ext uri="{BB962C8B-B14F-4D97-AF65-F5344CB8AC3E}">
        <p14:creationId xmlns:p14="http://schemas.microsoft.com/office/powerpoint/2010/main" val="3368359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Agriculture Emissions By Region for 2019-2021</a:t>
            </a:r>
          </a:p>
          <a:p>
            <a:pPr algn="l"/>
            <a:r>
              <a:rPr lang="en-US" b="0" i="0" dirty="0">
                <a:solidFill>
                  <a:srgbClr val="000000"/>
                </a:solidFill>
                <a:effectLst/>
                <a:latin typeface="Helvetica Neue"/>
              </a:rPr>
              <a:t>Compare the agriculture methane emissions by region throughout the World.</a:t>
            </a:r>
          </a:p>
          <a:p>
            <a:pPr algn="l">
              <a:buFont typeface="+mj-lt"/>
              <a:buNone/>
            </a:pPr>
            <a:endParaRPr lang="en-US" b="0" i="0" dirty="0">
              <a:solidFill>
                <a:srgbClr val="000000"/>
              </a:solidFill>
              <a:effectLst/>
              <a:latin typeface="Helvetica Neue"/>
            </a:endParaRPr>
          </a:p>
          <a:p>
            <a:pPr algn="l">
              <a:buFont typeface="+mj-lt"/>
              <a:buNone/>
            </a:pPr>
            <a:r>
              <a:rPr lang="en-US" b="1" i="0" dirty="0">
                <a:solidFill>
                  <a:srgbClr val="000000"/>
                </a:solidFill>
                <a:effectLst/>
                <a:latin typeface="Helvetica Neue"/>
              </a:rPr>
              <a:t>Selected the Agriculture methane emissions data for each region</a:t>
            </a:r>
          </a:p>
          <a:p>
            <a:pPr marL="228600" indent="-228600" algn="l">
              <a:buFont typeface="+mj-lt"/>
              <a:buAutoNum type="arabicPeriod"/>
            </a:pPr>
            <a:r>
              <a:rPr lang="en-US" b="0" i="0" dirty="0">
                <a:solidFill>
                  <a:srgbClr val="000000"/>
                </a:solidFill>
                <a:effectLst/>
                <a:latin typeface="Helvetica Neue"/>
              </a:rPr>
              <a:t>Used .loc to select the rows in the type column that includes Agriculture, segment includes Total, and reason includes All</a:t>
            </a:r>
          </a:p>
          <a:p>
            <a:pPr marL="228600" indent="-228600" algn="l">
              <a:buFont typeface="+mj-lt"/>
              <a:buAutoNum type="arabicPeriod"/>
            </a:pPr>
            <a:r>
              <a:rPr lang="en-US" b="0" i="0" dirty="0">
                <a:solidFill>
                  <a:srgbClr val="000000"/>
                </a:solidFill>
                <a:effectLst/>
                <a:latin typeface="Helvetica Neue"/>
              </a:rPr>
              <a:t>Used the &amp; operator because both conditions must be true</a:t>
            </a:r>
          </a:p>
          <a:p>
            <a:pPr marL="228600" indent="-228600" algn="l">
              <a:buFont typeface="+mj-lt"/>
              <a:buAutoNum type="arabicPeriod"/>
            </a:pPr>
            <a:r>
              <a:rPr lang="en-US" b="0" i="0" dirty="0">
                <a:solidFill>
                  <a:srgbClr val="000000"/>
                </a:solidFill>
                <a:effectLst/>
                <a:latin typeface="Helvetica Neue"/>
              </a:rPr>
              <a:t>Dropped the rows where World is included because it is not a region</a:t>
            </a:r>
          </a:p>
          <a:p>
            <a:pPr marL="228600" indent="-228600" algn="l">
              <a:buFont typeface="+mj-lt"/>
              <a:buAutoNum type="arabicPeriod"/>
            </a:pPr>
            <a:r>
              <a:rPr lang="en-US" b="0" i="0" dirty="0">
                <a:solidFill>
                  <a:srgbClr val="000000"/>
                </a:solidFill>
                <a:effectLst/>
                <a:latin typeface="Helvetica Neue"/>
              </a:rPr>
              <a:t>Group by each region and sum up the emissions values for each value in the region column</a:t>
            </a:r>
          </a:p>
          <a:p>
            <a:pPr marL="457200" lvl="1" indent="0" algn="l">
              <a:buFont typeface="+mj-lt"/>
              <a:buNone/>
            </a:pPr>
            <a:r>
              <a:rPr lang="en-US" b="0" i="0" dirty="0">
                <a:solidFill>
                  <a:srgbClr val="000000"/>
                </a:solidFill>
                <a:effectLst/>
                <a:latin typeface="Helvetica Neue"/>
              </a:rPr>
              <a:t>--- the </a:t>
            </a:r>
            <a:r>
              <a:rPr lang="en-US" b="0" i="0" dirty="0" err="1">
                <a:solidFill>
                  <a:srgbClr val="000000"/>
                </a:solidFill>
                <a:effectLst/>
                <a:latin typeface="Helvetica Neue"/>
              </a:rPr>
              <a:t>groupby</a:t>
            </a:r>
            <a:r>
              <a:rPr lang="en-US" b="0" i="0" dirty="0">
                <a:solidFill>
                  <a:srgbClr val="000000"/>
                </a:solidFill>
                <a:effectLst/>
                <a:latin typeface="Helvetica Neue"/>
              </a:rPr>
              <a:t>(region) groups the </a:t>
            </a:r>
            <a:r>
              <a:rPr lang="en-US" b="0" i="0" dirty="0" err="1">
                <a:solidFill>
                  <a:srgbClr val="000000"/>
                </a:solidFill>
                <a:effectLst/>
                <a:latin typeface="Helvetica Neue"/>
              </a:rPr>
              <a:t>dataframe</a:t>
            </a:r>
            <a:r>
              <a:rPr lang="en-US" b="0" i="0" dirty="0">
                <a:solidFill>
                  <a:srgbClr val="000000"/>
                </a:solidFill>
                <a:effectLst/>
                <a:latin typeface="Helvetica Neue"/>
              </a:rPr>
              <a:t> by the unique values in the region column</a:t>
            </a:r>
          </a:p>
          <a:p>
            <a:pPr marL="457200" lvl="1" indent="0" algn="l">
              <a:buFont typeface="+mj-lt"/>
              <a:buNone/>
            </a:pPr>
            <a:r>
              <a:rPr lang="en-US" b="0" i="0" dirty="0">
                <a:solidFill>
                  <a:srgbClr val="000000"/>
                </a:solidFill>
                <a:effectLst/>
                <a:latin typeface="Helvetica Neue"/>
              </a:rPr>
              <a:t>--- emissions specifies we only want to aggregate the emissions column for each group</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Helvetica Neue"/>
              </a:rPr>
              <a:t> Created a pivot table by setting the index to region and the values to the total emissions for each region. Sorted them in descending order</a:t>
            </a:r>
          </a:p>
          <a:p>
            <a:pPr algn="l">
              <a:buFont typeface="+mj-lt"/>
              <a:buAutoNum type="arabicPeriod"/>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35028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to return the max and min agriculture producing regions</a:t>
            </a:r>
          </a:p>
          <a:p>
            <a:r>
              <a:rPr lang="en-US" b="1" dirty="0"/>
              <a:t>MAX:</a:t>
            </a:r>
            <a:endParaRPr lang="en-US" b="0" dirty="0"/>
          </a:p>
          <a:p>
            <a:pPr marL="228600" indent="-228600">
              <a:buAutoNum type="arabicPeriod"/>
            </a:pPr>
            <a:r>
              <a:rPr lang="en-US" b="0" dirty="0"/>
              <a:t>Max agriculture emissions finds the max emission value using the .max() function</a:t>
            </a:r>
          </a:p>
          <a:p>
            <a:pPr marL="228600" indent="-228600">
              <a:buAutoNum type="arabicPeriod"/>
            </a:pPr>
            <a:r>
              <a:rPr lang="en-US" b="0" dirty="0"/>
              <a:t>Max agriculture region finds the index (row) of the region corresponding to the max emissions using the .</a:t>
            </a:r>
            <a:r>
              <a:rPr lang="en-US" b="0" dirty="0" err="1"/>
              <a:t>idxmax</a:t>
            </a:r>
            <a:r>
              <a:rPr lang="en-US" b="0" dirty="0"/>
              <a:t>() function</a:t>
            </a:r>
          </a:p>
          <a:p>
            <a:pPr marL="228600" indent="-228600">
              <a:buAutoNum type="arabicPeriod"/>
            </a:pPr>
            <a:endParaRPr lang="en-US" b="0" dirty="0"/>
          </a:p>
          <a:p>
            <a:r>
              <a:rPr lang="en-US" b="1" dirty="0"/>
              <a:t>MIN:</a:t>
            </a:r>
            <a:endParaRPr lang="en-US" b="0" dirty="0"/>
          </a:p>
          <a:p>
            <a:pPr marL="228600" indent="-228600">
              <a:buAutoNum type="arabicPeriod"/>
            </a:pPr>
            <a:r>
              <a:rPr lang="en-US" b="0" dirty="0"/>
              <a:t>Min agriculture emissions finds the min emission value using the .min() function</a:t>
            </a:r>
          </a:p>
          <a:p>
            <a:pPr marL="228600" indent="-228600">
              <a:buAutoNum type="arabicPeriod"/>
            </a:pPr>
            <a:r>
              <a:rPr lang="en-US" b="0" dirty="0"/>
              <a:t>Min agriculture region finds the index (row) of the region corresponding to the min emissions using the .</a:t>
            </a:r>
            <a:r>
              <a:rPr lang="en-US" b="0" dirty="0" err="1"/>
              <a:t>idxmin</a:t>
            </a:r>
            <a:r>
              <a:rPr lang="en-US" b="0" dirty="0"/>
              <a:t>() function</a:t>
            </a:r>
          </a:p>
          <a:p>
            <a:pPr marL="228600" indent="-228600">
              <a:buAutoNum type="arabicPeriod"/>
            </a:pPr>
            <a:endParaRPr lang="en-US" b="0" dirty="0"/>
          </a:p>
          <a:p>
            <a:pPr marL="0" indent="0">
              <a:buNone/>
            </a:pPr>
            <a:r>
              <a:rPr lang="en-US" b="1" dirty="0"/>
              <a:t>MEAN/MEDIAN:</a:t>
            </a:r>
          </a:p>
          <a:p>
            <a:pPr marL="0" indent="0">
              <a:buNone/>
            </a:pPr>
            <a:r>
              <a:rPr lang="en-US" b="0" dirty="0"/>
              <a:t>- Selects the emissions column in the </a:t>
            </a:r>
            <a:r>
              <a:rPr lang="en-US" b="0" dirty="0" err="1"/>
              <a:t>dataframe</a:t>
            </a:r>
            <a:r>
              <a:rPr lang="en-US" b="0" dirty="0"/>
              <a:t> and calculates (mean/median)</a:t>
            </a:r>
          </a:p>
        </p:txBody>
      </p:sp>
    </p:spTree>
    <p:extLst>
      <p:ext uri="{BB962C8B-B14F-4D97-AF65-F5344CB8AC3E}">
        <p14:creationId xmlns:p14="http://schemas.microsoft.com/office/powerpoint/2010/main" val="129302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95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344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672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05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145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271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688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027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471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94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25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097763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iea.org/data-and-statistics/data-tools/methane-tracker-data-explorer" TargetMode="External"/><Relationship Id="rId4" Type="http://schemas.openxmlformats.org/officeDocument/2006/relationships/hyperlink" Target="https://energydata.info/dataset/methane-tracker-databa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2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2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ea.org/data-and-statistics/data-tools/methane-tracker"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scied.ucar.edu/learning-zone/how-climate-works/methane#:~:text=Methane%20is%20gas%20that%20is,is%20a%20powerful%20greenhouse%20gas" TargetMode="External"/><Relationship Id="rId4" Type="http://schemas.openxmlformats.org/officeDocument/2006/relationships/hyperlink" Target="https://www.epa.gov/report-environment/greenhouse-gas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now Globe art">
            <a:extLst>
              <a:ext uri="{FF2B5EF4-FFF2-40B4-BE49-F238E27FC236}">
                <a16:creationId xmlns:a16="http://schemas.microsoft.com/office/drawing/2014/main" id="{27695543-768F-6A3E-A1B7-ECE707DA714D}"/>
              </a:ext>
            </a:extLst>
          </p:cNvPr>
          <p:cNvPicPr>
            <a:picLocks noChangeAspect="1"/>
          </p:cNvPicPr>
          <p:nvPr/>
        </p:nvPicPr>
        <p:blipFill rotWithShape="1">
          <a:blip r:embed="rId3"/>
          <a:srcRect r="11521" b="1"/>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46CD4-E645-89F2-C9EE-CA08BC66E8A0}"/>
              </a:ext>
            </a:extLst>
          </p:cNvPr>
          <p:cNvSpPr>
            <a:spLocks noGrp="1"/>
          </p:cNvSpPr>
          <p:nvPr>
            <p:ph type="ctrTitle"/>
          </p:nvPr>
        </p:nvSpPr>
        <p:spPr>
          <a:xfrm>
            <a:off x="477981" y="1122363"/>
            <a:ext cx="4023360" cy="3204134"/>
          </a:xfrm>
        </p:spPr>
        <p:txBody>
          <a:bodyPr anchor="b">
            <a:normAutofit/>
          </a:bodyPr>
          <a:lstStyle/>
          <a:p>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Methane Emissions Throughout the World</a:t>
            </a:r>
          </a:p>
        </p:txBody>
      </p:sp>
      <p:sp>
        <p:nvSpPr>
          <p:cNvPr id="3" name="Subtitle 2">
            <a:extLst>
              <a:ext uri="{FF2B5EF4-FFF2-40B4-BE49-F238E27FC236}">
                <a16:creationId xmlns:a16="http://schemas.microsoft.com/office/drawing/2014/main" id="{9C898493-095F-179A-C73F-16F65CC5BF21}"/>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700" dirty="0">
                <a:latin typeface="Times New Roman" panose="02020603050405020304" pitchFamily="18" charset="0"/>
                <a:cs typeface="Times New Roman" panose="02020603050405020304" pitchFamily="18" charset="0"/>
              </a:rPr>
              <a:t>By: Jade </a:t>
            </a:r>
            <a:r>
              <a:rPr lang="en-US" sz="1700" dirty="0" err="1">
                <a:latin typeface="Times New Roman" panose="02020603050405020304" pitchFamily="18" charset="0"/>
                <a:cs typeface="Times New Roman" panose="02020603050405020304" pitchFamily="18" charset="0"/>
              </a:rPr>
              <a:t>Supino</a:t>
            </a:r>
            <a:endParaRPr lang="en-US" sz="1700" dirty="0">
              <a:latin typeface="Times New Roman" panose="02020603050405020304" pitchFamily="18" charset="0"/>
              <a:cs typeface="Times New Roman" panose="02020603050405020304" pitchFamily="18" charset="0"/>
            </a:endParaRPr>
          </a:p>
        </p:txBody>
      </p:sp>
      <p:sp>
        <p:nvSpPr>
          <p:cNvPr id="33"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23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56C2E6FE-5C80-0B0D-E3D2-81E45B4B853C}"/>
              </a:ext>
            </a:extLst>
          </p:cNvPr>
          <p:cNvSpPr txBox="1"/>
          <p:nvPr/>
        </p:nvSpPr>
        <p:spPr>
          <a:xfrm>
            <a:off x="411479" y="789676"/>
            <a:ext cx="43254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Agriculture Emissions by Region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Years: 2019-2021</a:t>
            </a:r>
          </a:p>
        </p:txBody>
      </p:sp>
      <p:sp>
        <p:nvSpPr>
          <p:cNvPr id="15" name="TextBox 14">
            <a:extLst>
              <a:ext uri="{FF2B5EF4-FFF2-40B4-BE49-F238E27FC236}">
                <a16:creationId xmlns:a16="http://schemas.microsoft.com/office/drawing/2014/main" id="{E2C2E4F7-1FE2-DA46-3CF0-A9B19AFBC489}"/>
              </a:ext>
            </a:extLst>
          </p:cNvPr>
          <p:cNvSpPr txBox="1"/>
          <p:nvPr/>
        </p:nvSpPr>
        <p:spPr>
          <a:xfrm>
            <a:off x="845569" y="4509415"/>
            <a:ext cx="3520941" cy="1354217"/>
          </a:xfrm>
          <a:prstGeom prst="rect">
            <a:avLst/>
          </a:prstGeom>
          <a:ln>
            <a:solidFill>
              <a:srgbClr val="FFC000"/>
            </a:solidFill>
          </a:ln>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Top 3 Methane Agriculture Emitter Regions</a:t>
            </a:r>
          </a:p>
          <a:p>
            <a:pPr marL="342900" indent="-342900">
              <a:buAutoNum type="arabicPeriod"/>
            </a:pPr>
            <a:r>
              <a:rPr lang="en-US" sz="1600" dirty="0">
                <a:latin typeface="Times New Roman" panose="02020603050405020304" pitchFamily="18" charset="0"/>
                <a:cs typeface="Times New Roman" panose="02020603050405020304" pitchFamily="18" charset="0"/>
              </a:rPr>
              <a:t>Asia Pacific</a:t>
            </a:r>
          </a:p>
          <a:p>
            <a:pPr marL="342900" indent="-342900">
              <a:buAutoNum type="arabicPeriod"/>
            </a:pPr>
            <a:r>
              <a:rPr lang="en-US" sz="1600" dirty="0">
                <a:latin typeface="Times New Roman" panose="02020603050405020304" pitchFamily="18" charset="0"/>
                <a:cs typeface="Times New Roman" panose="02020603050405020304" pitchFamily="18" charset="0"/>
              </a:rPr>
              <a:t>Central and South America</a:t>
            </a:r>
          </a:p>
          <a:p>
            <a:pPr marL="342900" indent="-342900">
              <a:buAutoNum type="arabicPeriod"/>
            </a:pPr>
            <a:r>
              <a:rPr lang="en-US" sz="1600" dirty="0">
                <a:latin typeface="Times New Roman" panose="02020603050405020304" pitchFamily="18" charset="0"/>
                <a:cs typeface="Times New Roman" panose="02020603050405020304" pitchFamily="18" charset="0"/>
              </a:rPr>
              <a:t>Europe</a:t>
            </a:r>
          </a:p>
        </p:txBody>
      </p:sp>
      <p:sp>
        <p:nvSpPr>
          <p:cNvPr id="18" name="TextBox 17">
            <a:extLst>
              <a:ext uri="{FF2B5EF4-FFF2-40B4-BE49-F238E27FC236}">
                <a16:creationId xmlns:a16="http://schemas.microsoft.com/office/drawing/2014/main" id="{FDB9D139-4DDF-8855-8EAF-FE4654F6CC3E}"/>
              </a:ext>
            </a:extLst>
          </p:cNvPr>
          <p:cNvSpPr txBox="1"/>
          <p:nvPr/>
        </p:nvSpPr>
        <p:spPr>
          <a:xfrm>
            <a:off x="7177481" y="6007150"/>
            <a:ext cx="4652210"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2. </a:t>
            </a:r>
            <a:r>
              <a:rPr lang="en-US" sz="1200" dirty="0">
                <a:latin typeface="Times New Roman" panose="02020603050405020304" pitchFamily="18" charset="0"/>
                <a:cs typeface="Times New Roman" panose="02020603050405020304" pitchFamily="18" charset="0"/>
              </a:rPr>
              <a:t>The agriculture methane emissions by region throughout the world.</a:t>
            </a:r>
          </a:p>
        </p:txBody>
      </p:sp>
      <p:sp>
        <p:nvSpPr>
          <p:cNvPr id="9" name="TextBox 8">
            <a:extLst>
              <a:ext uri="{FF2B5EF4-FFF2-40B4-BE49-F238E27FC236}">
                <a16:creationId xmlns:a16="http://schemas.microsoft.com/office/drawing/2014/main" id="{05DDED9B-688E-3FA4-AC8D-561216125D38}"/>
              </a:ext>
            </a:extLst>
          </p:cNvPr>
          <p:cNvSpPr txBox="1"/>
          <p:nvPr/>
        </p:nvSpPr>
        <p:spPr>
          <a:xfrm>
            <a:off x="411481" y="2139998"/>
            <a:ext cx="4389119" cy="1569660"/>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dirty="0">
                <a:latin typeface="Times New Roman" panose="02020603050405020304" pitchFamily="18" charset="0"/>
                <a:cs typeface="Times New Roman" panose="02020603050405020304" pitchFamily="18" charset="0"/>
              </a:rPr>
              <a:t>  Line</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Length</a:t>
            </a:r>
          </a:p>
          <a:p>
            <a:r>
              <a:rPr lang="en-US" sz="1200" dirty="0">
                <a:latin typeface="Times New Roman" panose="02020603050405020304" pitchFamily="18" charset="0"/>
                <a:cs typeface="Times New Roman" panose="02020603050405020304" pitchFamily="18" charset="0"/>
              </a:rPr>
              <a:t>    2. Position on common scale (vertical)</a:t>
            </a:r>
          </a:p>
          <a:p>
            <a:r>
              <a:rPr lang="en-US" sz="1200" dirty="0">
                <a:latin typeface="Times New Roman" panose="02020603050405020304" pitchFamily="18" charset="0"/>
                <a:cs typeface="Times New Roman" panose="02020603050405020304" pitchFamily="18" charset="0"/>
              </a:rPr>
              <a:t>     3. Spatial regions</a:t>
            </a:r>
          </a:p>
          <a:p>
            <a:r>
              <a:rPr lang="en-US" sz="1200" dirty="0">
                <a:latin typeface="Times New Roman" panose="02020603050405020304" pitchFamily="18" charset="0"/>
                <a:cs typeface="Times New Roman" panose="02020603050405020304" pitchFamily="18" charset="0"/>
              </a:rPr>
              <a:t>          - one per mark</a:t>
            </a:r>
          </a:p>
          <a:p>
            <a:r>
              <a:rPr lang="en-US" sz="1200" dirty="0">
                <a:latin typeface="Times New Roman" panose="02020603050405020304" pitchFamily="18" charset="0"/>
                <a:cs typeface="Times New Roman" panose="02020603050405020304" pitchFamily="18" charset="0"/>
              </a:rPr>
              <a:t>          - aligned horizontally, separated vertically</a:t>
            </a:r>
          </a:p>
        </p:txBody>
      </p:sp>
      <p:pic>
        <p:nvPicPr>
          <p:cNvPr id="4" name="Picture 3" descr="Text&#10;&#10;Description automatically generated">
            <a:extLst>
              <a:ext uri="{FF2B5EF4-FFF2-40B4-BE49-F238E27FC236}">
                <a16:creationId xmlns:a16="http://schemas.microsoft.com/office/drawing/2014/main" id="{6A17CFF9-D3A3-F1B1-03C6-B8921471B36E}"/>
              </a:ext>
            </a:extLst>
          </p:cNvPr>
          <p:cNvPicPr>
            <a:picLocks noChangeAspect="1"/>
          </p:cNvPicPr>
          <p:nvPr/>
        </p:nvPicPr>
        <p:blipFill rotWithShape="1">
          <a:blip r:embed="rId3">
            <a:extLst>
              <a:ext uri="{28A0092B-C50C-407E-A947-70E740481C1C}">
                <a14:useLocalDpi xmlns:a14="http://schemas.microsoft.com/office/drawing/2010/main" val="0"/>
              </a:ext>
            </a:extLst>
          </a:blip>
          <a:srcRect t="8021"/>
          <a:stretch/>
        </p:blipFill>
        <p:spPr>
          <a:xfrm>
            <a:off x="7175319" y="405789"/>
            <a:ext cx="4480917" cy="917914"/>
          </a:xfrm>
          <a:prstGeom prst="rect">
            <a:avLst/>
          </a:prstGeom>
        </p:spPr>
      </p:pic>
      <p:pic>
        <p:nvPicPr>
          <p:cNvPr id="7" name="Picture 6" descr="Chart, bar chart&#10;&#10;Description automatically generated">
            <a:extLst>
              <a:ext uri="{FF2B5EF4-FFF2-40B4-BE49-F238E27FC236}">
                <a16:creationId xmlns:a16="http://schemas.microsoft.com/office/drawing/2014/main" id="{2A018EF6-7D24-6A81-E040-CF68EEBFA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524" y="1959968"/>
            <a:ext cx="6406234" cy="3979630"/>
          </a:xfrm>
          <a:prstGeom prst="rect">
            <a:avLst/>
          </a:prstGeom>
        </p:spPr>
      </p:pic>
    </p:spTree>
    <p:extLst>
      <p:ext uri="{BB962C8B-B14F-4D97-AF65-F5344CB8AC3E}">
        <p14:creationId xmlns:p14="http://schemas.microsoft.com/office/powerpoint/2010/main" val="215645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11479" y="789676"/>
            <a:ext cx="4325413"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Energy Emissions by Region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Energy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2022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CEFF2EAF-6FFA-3693-E356-2ADADE3202D0}"/>
              </a:ext>
            </a:extLst>
          </p:cNvPr>
          <p:cNvPicPr>
            <a:picLocks noChangeAspect="1"/>
          </p:cNvPicPr>
          <p:nvPr/>
        </p:nvPicPr>
        <p:blipFill rotWithShape="1">
          <a:blip r:embed="rId3">
            <a:extLst>
              <a:ext uri="{28A0092B-C50C-407E-A947-70E740481C1C}">
                <a14:useLocalDpi xmlns:a14="http://schemas.microsoft.com/office/drawing/2010/main" val="0"/>
              </a:ext>
            </a:extLst>
          </a:blip>
          <a:srcRect l="384" t="6272" r="-1"/>
          <a:stretch/>
        </p:blipFill>
        <p:spPr>
          <a:xfrm>
            <a:off x="5251269" y="547141"/>
            <a:ext cx="6667202" cy="1356985"/>
          </a:xfrm>
          <a:prstGeom prst="rect">
            <a:avLst/>
          </a:prstGeom>
        </p:spPr>
      </p:pic>
      <p:pic>
        <p:nvPicPr>
          <p:cNvPr id="8" name="Picture 7" descr="Text&#10;&#10;Description automatically generated">
            <a:extLst>
              <a:ext uri="{FF2B5EF4-FFF2-40B4-BE49-F238E27FC236}">
                <a16:creationId xmlns:a16="http://schemas.microsoft.com/office/drawing/2014/main" id="{F1825249-3F79-CDDB-0AEF-493833BF09A8}"/>
              </a:ext>
            </a:extLst>
          </p:cNvPr>
          <p:cNvPicPr>
            <a:picLocks noChangeAspect="1"/>
          </p:cNvPicPr>
          <p:nvPr/>
        </p:nvPicPr>
        <p:blipFill rotWithShape="1">
          <a:blip r:embed="rId4">
            <a:extLst>
              <a:ext uri="{28A0092B-C50C-407E-A947-70E740481C1C}">
                <a14:useLocalDpi xmlns:a14="http://schemas.microsoft.com/office/drawing/2010/main" val="0"/>
              </a:ext>
            </a:extLst>
          </a:blip>
          <a:srcRect l="1460" t="9604"/>
          <a:stretch/>
        </p:blipFill>
        <p:spPr>
          <a:xfrm>
            <a:off x="5634446" y="2132324"/>
            <a:ext cx="5760590" cy="1038373"/>
          </a:xfrm>
          <a:prstGeom prst="rect">
            <a:avLst/>
          </a:prstGeom>
        </p:spPr>
      </p:pic>
      <p:pic>
        <p:nvPicPr>
          <p:cNvPr id="13" name="Picture 12" descr="Table&#10;&#10;Description automatically generated">
            <a:extLst>
              <a:ext uri="{FF2B5EF4-FFF2-40B4-BE49-F238E27FC236}">
                <a16:creationId xmlns:a16="http://schemas.microsoft.com/office/drawing/2014/main" id="{34DF4B76-06EC-D788-74AF-C5498DAD8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999" y="2984376"/>
            <a:ext cx="2731357" cy="2869072"/>
          </a:xfrm>
          <a:prstGeom prst="rect">
            <a:avLst/>
          </a:prstGeom>
          <a:effectLst>
            <a:outerShdw blurRad="63500" sx="102000" sy="102000" algn="ctr" rotWithShape="0">
              <a:prstClr val="black">
                <a:alpha val="40000"/>
              </a:prstClr>
            </a:outerShdw>
          </a:effectLst>
        </p:spPr>
      </p:pic>
      <p:sp>
        <p:nvSpPr>
          <p:cNvPr id="39" name="TextBox 38">
            <a:extLst>
              <a:ext uri="{FF2B5EF4-FFF2-40B4-BE49-F238E27FC236}">
                <a16:creationId xmlns:a16="http://schemas.microsoft.com/office/drawing/2014/main" id="{71E098E0-8FA1-C310-E07A-F9537E6A9435}"/>
              </a:ext>
            </a:extLst>
          </p:cNvPr>
          <p:cNvSpPr txBox="1"/>
          <p:nvPr/>
        </p:nvSpPr>
        <p:spPr>
          <a:xfrm>
            <a:off x="4645035" y="4037566"/>
            <a:ext cx="6991283" cy="954107"/>
          </a:xfrm>
          <a:prstGeom prst="rect">
            <a:avLst/>
          </a:prstGeom>
          <a:solidFill>
            <a:schemeClr val="bg2"/>
          </a:solidFill>
          <a:ln>
            <a:solidFill>
              <a:schemeClr val="tx1"/>
            </a:solidFill>
          </a:ln>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are the total energy methane emissions produced by each region?</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How do the total energy methane emissions of each region compare to one another?</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region produces the most energy methane emissions?</a:t>
            </a:r>
          </a:p>
        </p:txBody>
      </p:sp>
    </p:spTree>
    <p:extLst>
      <p:ext uri="{BB962C8B-B14F-4D97-AF65-F5344CB8AC3E}">
        <p14:creationId xmlns:p14="http://schemas.microsoft.com/office/powerpoint/2010/main" val="294469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11479" y="789676"/>
            <a:ext cx="4325413"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Energy Emissions by Region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Energy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2022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3" name="Picture 12" descr="Table&#10;&#10;Description automatically generated">
            <a:extLst>
              <a:ext uri="{FF2B5EF4-FFF2-40B4-BE49-F238E27FC236}">
                <a16:creationId xmlns:a16="http://schemas.microsoft.com/office/drawing/2014/main" id="{34DF4B76-06EC-D788-74AF-C5498DAD8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54" y="3146378"/>
            <a:ext cx="2731357" cy="2869072"/>
          </a:xfrm>
          <a:prstGeom prst="rect">
            <a:avLst/>
          </a:prstGeom>
          <a:effectLst>
            <a:outerShdw blurRad="63500" sx="102000" sy="102000" algn="ctr" rotWithShape="0">
              <a:prstClr val="black">
                <a:alpha val="40000"/>
              </a:prstClr>
            </a:outerShdw>
          </a:effectLst>
        </p:spPr>
      </p:pic>
      <p:pic>
        <p:nvPicPr>
          <p:cNvPr id="3" name="Picture 2" descr="Text&#10;&#10;Description automatically generated">
            <a:extLst>
              <a:ext uri="{FF2B5EF4-FFF2-40B4-BE49-F238E27FC236}">
                <a16:creationId xmlns:a16="http://schemas.microsoft.com/office/drawing/2014/main" id="{20CD0F3C-39FD-179E-C8ED-C845E5B2E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260" y="242561"/>
            <a:ext cx="8102714" cy="2436211"/>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3A15E580-346B-6A52-7F05-1FE9546ED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173" y="3473832"/>
            <a:ext cx="2781693" cy="2214164"/>
          </a:xfrm>
          <a:prstGeom prst="rect">
            <a:avLst/>
          </a:prstGeom>
          <a:ln>
            <a:solidFill>
              <a:schemeClr val="tx1"/>
            </a:solidFill>
          </a:ln>
        </p:spPr>
      </p:pic>
    </p:spTree>
    <p:extLst>
      <p:ext uri="{BB962C8B-B14F-4D97-AF65-F5344CB8AC3E}">
        <p14:creationId xmlns:p14="http://schemas.microsoft.com/office/powerpoint/2010/main" val="77487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11479" y="789676"/>
            <a:ext cx="4325413"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Energy Emissions by Region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Energy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2022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968060-224E-E885-26B7-7150D3C02AEA}"/>
              </a:ext>
            </a:extLst>
          </p:cNvPr>
          <p:cNvSpPr txBox="1"/>
          <p:nvPr/>
        </p:nvSpPr>
        <p:spPr>
          <a:xfrm>
            <a:off x="845569" y="4621893"/>
            <a:ext cx="3520941" cy="1107996"/>
          </a:xfrm>
          <a:prstGeom prst="rect">
            <a:avLst/>
          </a:prstGeom>
          <a:ln>
            <a:solidFill>
              <a:srgbClr val="92D050"/>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Top 3 Methane Energy Emitter Regions</a:t>
            </a:r>
          </a:p>
          <a:p>
            <a:pPr marL="342900" indent="-342900">
              <a:buAutoNum type="arabicPeriod"/>
            </a:pPr>
            <a:r>
              <a:rPr lang="en-US" sz="1600" dirty="0">
                <a:latin typeface="Times New Roman" panose="02020603050405020304" pitchFamily="18" charset="0"/>
                <a:cs typeface="Times New Roman" panose="02020603050405020304" pitchFamily="18" charset="0"/>
              </a:rPr>
              <a:t>Asia Pacific</a:t>
            </a:r>
          </a:p>
          <a:p>
            <a:pPr marL="342900" indent="-342900">
              <a:buAutoNum type="arabicPeriod"/>
            </a:pPr>
            <a:r>
              <a:rPr lang="en-US" sz="1600" dirty="0">
                <a:latin typeface="Times New Roman" panose="02020603050405020304" pitchFamily="18" charset="0"/>
                <a:cs typeface="Times New Roman" panose="02020603050405020304" pitchFamily="18" charset="0"/>
              </a:rPr>
              <a:t>Russia and Caspian</a:t>
            </a:r>
          </a:p>
          <a:p>
            <a:pPr marL="342900" indent="-342900">
              <a:buAutoNum type="arabicPeriod"/>
            </a:pPr>
            <a:r>
              <a:rPr lang="en-US" sz="1600" dirty="0">
                <a:latin typeface="Times New Roman" panose="02020603050405020304" pitchFamily="18" charset="0"/>
                <a:cs typeface="Times New Roman" panose="02020603050405020304" pitchFamily="18" charset="0"/>
              </a:rPr>
              <a:t>North America</a:t>
            </a:r>
          </a:p>
        </p:txBody>
      </p:sp>
      <p:sp>
        <p:nvSpPr>
          <p:cNvPr id="23" name="TextBox 22">
            <a:extLst>
              <a:ext uri="{FF2B5EF4-FFF2-40B4-BE49-F238E27FC236}">
                <a16:creationId xmlns:a16="http://schemas.microsoft.com/office/drawing/2014/main" id="{AC275760-47A1-B7E2-4912-8E33B35031DD}"/>
              </a:ext>
            </a:extLst>
          </p:cNvPr>
          <p:cNvSpPr txBox="1"/>
          <p:nvPr/>
        </p:nvSpPr>
        <p:spPr>
          <a:xfrm>
            <a:off x="6838750" y="6195111"/>
            <a:ext cx="535325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3. </a:t>
            </a:r>
            <a:r>
              <a:rPr lang="en-US" sz="1200" dirty="0">
                <a:latin typeface="Times New Roman" panose="02020603050405020304" pitchFamily="18" charset="0"/>
                <a:cs typeface="Times New Roman" panose="02020603050405020304" pitchFamily="18" charset="0"/>
              </a:rPr>
              <a:t>The energy methane emissions by region throughout the world.</a:t>
            </a:r>
          </a:p>
        </p:txBody>
      </p:sp>
      <p:sp>
        <p:nvSpPr>
          <p:cNvPr id="2" name="TextBox 1">
            <a:extLst>
              <a:ext uri="{FF2B5EF4-FFF2-40B4-BE49-F238E27FC236}">
                <a16:creationId xmlns:a16="http://schemas.microsoft.com/office/drawing/2014/main" id="{575F0C81-E088-872F-B8B4-C7B7A4B67984}"/>
              </a:ext>
            </a:extLst>
          </p:cNvPr>
          <p:cNvSpPr txBox="1"/>
          <p:nvPr/>
        </p:nvSpPr>
        <p:spPr>
          <a:xfrm>
            <a:off x="399112" y="2152533"/>
            <a:ext cx="4389119" cy="1569660"/>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dirty="0">
                <a:latin typeface="Times New Roman" panose="02020603050405020304" pitchFamily="18" charset="0"/>
                <a:cs typeface="Times New Roman" panose="02020603050405020304" pitchFamily="18" charset="0"/>
              </a:rPr>
              <a:t>  Line</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Length</a:t>
            </a:r>
          </a:p>
          <a:p>
            <a:r>
              <a:rPr lang="en-US" sz="1200" dirty="0">
                <a:latin typeface="Times New Roman" panose="02020603050405020304" pitchFamily="18" charset="0"/>
                <a:cs typeface="Times New Roman" panose="02020603050405020304" pitchFamily="18" charset="0"/>
              </a:rPr>
              <a:t>    2. Position on common scale (vertical)</a:t>
            </a:r>
          </a:p>
          <a:p>
            <a:r>
              <a:rPr lang="en-US" sz="1200" dirty="0">
                <a:latin typeface="Times New Roman" panose="02020603050405020304" pitchFamily="18" charset="0"/>
                <a:cs typeface="Times New Roman" panose="02020603050405020304" pitchFamily="18" charset="0"/>
              </a:rPr>
              <a:t>     3. Spatial regions</a:t>
            </a:r>
          </a:p>
          <a:p>
            <a:r>
              <a:rPr lang="en-US" sz="1200" dirty="0">
                <a:latin typeface="Times New Roman" panose="02020603050405020304" pitchFamily="18" charset="0"/>
                <a:cs typeface="Times New Roman" panose="02020603050405020304" pitchFamily="18" charset="0"/>
              </a:rPr>
              <a:t>          - one per mark</a:t>
            </a:r>
          </a:p>
          <a:p>
            <a:r>
              <a:rPr lang="en-US" sz="1200" dirty="0">
                <a:latin typeface="Times New Roman" panose="02020603050405020304" pitchFamily="18" charset="0"/>
                <a:cs typeface="Times New Roman" panose="02020603050405020304" pitchFamily="18" charset="0"/>
              </a:rPr>
              <a:t>          - aligned horizontally, separated vertically</a:t>
            </a:r>
          </a:p>
        </p:txBody>
      </p:sp>
      <p:pic>
        <p:nvPicPr>
          <p:cNvPr id="4" name="Picture 3" descr="Chart, bar chart&#10;&#10;Description automatically generated">
            <a:extLst>
              <a:ext uri="{FF2B5EF4-FFF2-40B4-BE49-F238E27FC236}">
                <a16:creationId xmlns:a16="http://schemas.microsoft.com/office/drawing/2014/main" id="{72CCEDA9-1A4C-2F2C-7B7D-153D2077C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342" y="2090057"/>
            <a:ext cx="6604925" cy="4024876"/>
          </a:xfrm>
          <a:prstGeom prst="rect">
            <a:avLst/>
          </a:prstGeom>
        </p:spPr>
      </p:pic>
      <p:pic>
        <p:nvPicPr>
          <p:cNvPr id="6" name="Picture 5" descr="Text&#10;&#10;Description automatically generated">
            <a:extLst>
              <a:ext uri="{FF2B5EF4-FFF2-40B4-BE49-F238E27FC236}">
                <a16:creationId xmlns:a16="http://schemas.microsoft.com/office/drawing/2014/main" id="{342CA631-7F3F-FCFD-A2EB-FE8552AB9099}"/>
              </a:ext>
            </a:extLst>
          </p:cNvPr>
          <p:cNvPicPr>
            <a:picLocks noChangeAspect="1"/>
          </p:cNvPicPr>
          <p:nvPr/>
        </p:nvPicPr>
        <p:blipFill rotWithShape="1">
          <a:blip r:embed="rId4">
            <a:extLst>
              <a:ext uri="{28A0092B-C50C-407E-A947-70E740481C1C}">
                <a14:useLocalDpi xmlns:a14="http://schemas.microsoft.com/office/drawing/2010/main" val="0"/>
              </a:ext>
            </a:extLst>
          </a:blip>
          <a:srcRect l="-438" t="5740" b="-1"/>
          <a:stretch/>
        </p:blipFill>
        <p:spPr>
          <a:xfrm>
            <a:off x="6984275" y="506997"/>
            <a:ext cx="4325413" cy="1039679"/>
          </a:xfrm>
          <a:prstGeom prst="rect">
            <a:avLst/>
          </a:prstGeom>
        </p:spPr>
      </p:pic>
    </p:spTree>
    <p:extLst>
      <p:ext uri="{BB962C8B-B14F-4D97-AF65-F5344CB8AC3E}">
        <p14:creationId xmlns:p14="http://schemas.microsoft.com/office/powerpoint/2010/main" val="292096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B2DCA5-2607-6773-D632-29CCF8D2A2B5}"/>
              </a:ext>
            </a:extLst>
          </p:cNvPr>
          <p:cNvSpPr txBox="1"/>
          <p:nvPr/>
        </p:nvSpPr>
        <p:spPr>
          <a:xfrm>
            <a:off x="450693" y="842971"/>
            <a:ext cx="6394764"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Agriculture &amp; Energy Emissions Produced by the Top 5 Methane Emitting Countries</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B570C3-55FC-3339-D215-62E33048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19" y="1742426"/>
            <a:ext cx="7073900" cy="64770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5CD3EE96-8C73-31CA-0FAA-CD79C37D9611}"/>
              </a:ext>
            </a:extLst>
          </p:cNvPr>
          <p:cNvPicPr>
            <a:picLocks noChangeAspect="1"/>
          </p:cNvPicPr>
          <p:nvPr/>
        </p:nvPicPr>
        <p:blipFill rotWithShape="1">
          <a:blip r:embed="rId4">
            <a:extLst>
              <a:ext uri="{28A0092B-C50C-407E-A947-70E740481C1C}">
                <a14:useLocalDpi xmlns:a14="http://schemas.microsoft.com/office/drawing/2010/main" val="0"/>
              </a:ext>
            </a:extLst>
          </a:blip>
          <a:srcRect t="7705"/>
          <a:stretch/>
        </p:blipFill>
        <p:spPr>
          <a:xfrm>
            <a:off x="1200150" y="2603863"/>
            <a:ext cx="4895850" cy="756036"/>
          </a:xfrm>
          <a:prstGeom prst="rect">
            <a:avLst/>
          </a:prstGeom>
        </p:spPr>
      </p:pic>
      <p:pic>
        <p:nvPicPr>
          <p:cNvPr id="13" name="Picture 12" descr="Table&#10;&#10;Description automatically generated">
            <a:extLst>
              <a:ext uri="{FF2B5EF4-FFF2-40B4-BE49-F238E27FC236}">
                <a16:creationId xmlns:a16="http://schemas.microsoft.com/office/drawing/2014/main" id="{970020F4-1132-D6F2-9142-43708A37A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7069" y="511078"/>
            <a:ext cx="2389440" cy="2978433"/>
          </a:xfrm>
          <a:prstGeom prst="rect">
            <a:avLst/>
          </a:prstGeom>
          <a:ln>
            <a:solidFill>
              <a:schemeClr val="tx1"/>
            </a:solidFill>
          </a:ln>
          <a:effectLst>
            <a:outerShdw blurRad="50800" dist="38100" dir="2700000" algn="tl" rotWithShape="0">
              <a:prstClr val="black">
                <a:alpha val="40000"/>
              </a:prstClr>
            </a:outerShdw>
          </a:effectLst>
        </p:spPr>
      </p:pic>
      <p:sp>
        <p:nvSpPr>
          <p:cNvPr id="25" name="TextBox 24">
            <a:extLst>
              <a:ext uri="{FF2B5EF4-FFF2-40B4-BE49-F238E27FC236}">
                <a16:creationId xmlns:a16="http://schemas.microsoft.com/office/drawing/2014/main" id="{801095B4-AD4F-779F-1847-27E72A0CC242}"/>
              </a:ext>
            </a:extLst>
          </p:cNvPr>
          <p:cNvSpPr txBox="1"/>
          <p:nvPr/>
        </p:nvSpPr>
        <p:spPr>
          <a:xfrm>
            <a:off x="1459841" y="4287921"/>
            <a:ext cx="9272318" cy="1815882"/>
          </a:xfrm>
          <a:prstGeom prst="rect">
            <a:avLst/>
          </a:prstGeom>
          <a:solidFill>
            <a:schemeClr val="bg2"/>
          </a:solidFill>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are the total agriculture and energy methane emissions produced by each of the top 5 methane emitting countries?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How do the total agriculture and energy methane emissions of each country compare to one another?</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of the top 5 methane emitting countries produces: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the greatest agriculture methane emissions?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the greatest energy methane emissions?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the least agriculture methane emissions?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the least energy methane emissions?</a:t>
            </a:r>
          </a:p>
        </p:txBody>
      </p:sp>
    </p:spTree>
    <p:extLst>
      <p:ext uri="{BB962C8B-B14F-4D97-AF65-F5344CB8AC3E}">
        <p14:creationId xmlns:p14="http://schemas.microsoft.com/office/powerpoint/2010/main" val="132650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B2DCA5-2607-6773-D632-29CCF8D2A2B5}"/>
              </a:ext>
            </a:extLst>
          </p:cNvPr>
          <p:cNvSpPr txBox="1"/>
          <p:nvPr/>
        </p:nvSpPr>
        <p:spPr>
          <a:xfrm>
            <a:off x="450693" y="842971"/>
            <a:ext cx="6394764"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Agriculture &amp; Energy Emissions Produced by the Top 5 Methane Emitting Countries</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13" name="Picture 12" descr="Table&#10;&#10;Description automatically generated">
            <a:extLst>
              <a:ext uri="{FF2B5EF4-FFF2-40B4-BE49-F238E27FC236}">
                <a16:creationId xmlns:a16="http://schemas.microsoft.com/office/drawing/2014/main" id="{970020F4-1132-D6F2-9142-43708A37A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1855" y="554083"/>
            <a:ext cx="2389440" cy="2978433"/>
          </a:xfrm>
          <a:prstGeom prst="rect">
            <a:avLst/>
          </a:prstGeom>
          <a:ln>
            <a:solidFill>
              <a:schemeClr val="tx1"/>
            </a:solidFill>
          </a:ln>
          <a:effectLst>
            <a:outerShdw blurRad="50800" dist="38100" dir="2700000" algn="tl" rotWithShape="0">
              <a:prstClr val="black">
                <a:alpha val="40000"/>
              </a:prstClr>
            </a:outerShdw>
          </a:effectLst>
        </p:spPr>
      </p:pic>
      <p:pic>
        <p:nvPicPr>
          <p:cNvPr id="20" name="Picture 19" descr="Graphical user interface, text, application&#10;&#10;Description automatically generated">
            <a:extLst>
              <a:ext uri="{FF2B5EF4-FFF2-40B4-BE49-F238E27FC236}">
                <a16:creationId xmlns:a16="http://schemas.microsoft.com/office/drawing/2014/main" id="{4D9BF973-094E-4F5D-401C-86BCC9951DC9}"/>
              </a:ext>
            </a:extLst>
          </p:cNvPr>
          <p:cNvPicPr>
            <a:picLocks noChangeAspect="1"/>
          </p:cNvPicPr>
          <p:nvPr/>
        </p:nvPicPr>
        <p:blipFill rotWithShape="1">
          <a:blip r:embed="rId4">
            <a:extLst>
              <a:ext uri="{28A0092B-C50C-407E-A947-70E740481C1C}">
                <a14:useLocalDpi xmlns:a14="http://schemas.microsoft.com/office/drawing/2010/main" val="0"/>
              </a:ext>
            </a:extLst>
          </a:blip>
          <a:srcRect t="2024" b="2619"/>
          <a:stretch/>
        </p:blipFill>
        <p:spPr>
          <a:xfrm>
            <a:off x="322572" y="3175182"/>
            <a:ext cx="7921913" cy="2290407"/>
          </a:xfrm>
          <a:prstGeom prst="rect">
            <a:avLst/>
          </a:prstGeom>
        </p:spPr>
      </p:pic>
      <p:pic>
        <p:nvPicPr>
          <p:cNvPr id="22" name="Picture 21" descr="Table&#10;&#10;Description automatically generated">
            <a:extLst>
              <a:ext uri="{FF2B5EF4-FFF2-40B4-BE49-F238E27FC236}">
                <a16:creationId xmlns:a16="http://schemas.microsoft.com/office/drawing/2014/main" id="{9AA47B52-2B84-16CA-8D90-B38FD39CF8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8645" y="4466836"/>
            <a:ext cx="2491759" cy="1456843"/>
          </a:xfrm>
          <a:prstGeom prst="rect">
            <a:avLst/>
          </a:prstGeom>
          <a:ln>
            <a:solidFill>
              <a:schemeClr val="tx1"/>
            </a:solidFill>
          </a:ln>
        </p:spPr>
      </p:pic>
    </p:spTree>
    <p:extLst>
      <p:ext uri="{BB962C8B-B14F-4D97-AF65-F5344CB8AC3E}">
        <p14:creationId xmlns:p14="http://schemas.microsoft.com/office/powerpoint/2010/main" val="362846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29C5B70-2301-3238-EFED-87620E93C393}"/>
              </a:ext>
            </a:extLst>
          </p:cNvPr>
          <p:cNvSpPr txBox="1"/>
          <p:nvPr/>
        </p:nvSpPr>
        <p:spPr>
          <a:xfrm>
            <a:off x="7043037" y="6079917"/>
            <a:ext cx="5012689"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4. </a:t>
            </a:r>
            <a:r>
              <a:rPr lang="en-US" sz="1200" dirty="0">
                <a:latin typeface="Times New Roman" panose="02020603050405020304" pitchFamily="18" charset="0"/>
                <a:cs typeface="Times New Roman" panose="02020603050405020304" pitchFamily="18" charset="0"/>
              </a:rPr>
              <a:t>The agriculture and energy methane emissions for the top 5 methane emitting countries throughout the world.</a:t>
            </a:r>
          </a:p>
        </p:txBody>
      </p:sp>
      <p:pic>
        <p:nvPicPr>
          <p:cNvPr id="3" name="Picture 2" descr="Graphical user interface, text, application&#10;&#10;Description automatically generated">
            <a:extLst>
              <a:ext uri="{FF2B5EF4-FFF2-40B4-BE49-F238E27FC236}">
                <a16:creationId xmlns:a16="http://schemas.microsoft.com/office/drawing/2014/main" id="{2E0F0612-9A52-3773-E6EA-5158A7FE8669}"/>
              </a:ext>
            </a:extLst>
          </p:cNvPr>
          <p:cNvPicPr>
            <a:picLocks noChangeAspect="1"/>
          </p:cNvPicPr>
          <p:nvPr/>
        </p:nvPicPr>
        <p:blipFill rotWithShape="1">
          <a:blip r:embed="rId3">
            <a:extLst>
              <a:ext uri="{28A0092B-C50C-407E-A947-70E740481C1C}">
                <a14:useLocalDpi xmlns:a14="http://schemas.microsoft.com/office/drawing/2010/main" val="0"/>
              </a:ext>
            </a:extLst>
          </a:blip>
          <a:srcRect t="6081" b="4970"/>
          <a:stretch/>
        </p:blipFill>
        <p:spPr>
          <a:xfrm>
            <a:off x="218035" y="2133386"/>
            <a:ext cx="5473700" cy="1169187"/>
          </a:xfrm>
          <a:prstGeom prst="rect">
            <a:avLst/>
          </a:prstGeom>
        </p:spPr>
      </p:pic>
      <p:sp>
        <p:nvSpPr>
          <p:cNvPr id="17" name="TextBox 16">
            <a:extLst>
              <a:ext uri="{FF2B5EF4-FFF2-40B4-BE49-F238E27FC236}">
                <a16:creationId xmlns:a16="http://schemas.microsoft.com/office/drawing/2014/main" id="{464EAF2C-E7E2-DED9-17E3-533D6060F455}"/>
              </a:ext>
            </a:extLst>
          </p:cNvPr>
          <p:cNvSpPr txBox="1"/>
          <p:nvPr/>
        </p:nvSpPr>
        <p:spPr>
          <a:xfrm>
            <a:off x="0" y="775251"/>
            <a:ext cx="6394764"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Agriculture &amp; Energy Emissions Produced by the Top 5 Methane Emitting Countries</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1674AEFA-8D79-8546-5B38-556E00AAB556}"/>
              </a:ext>
            </a:extLst>
          </p:cNvPr>
          <p:cNvPicPr>
            <a:picLocks noChangeAspect="1"/>
          </p:cNvPicPr>
          <p:nvPr/>
        </p:nvPicPr>
        <p:blipFill rotWithShape="1">
          <a:blip r:embed="rId4">
            <a:extLst>
              <a:ext uri="{28A0092B-C50C-407E-A947-70E740481C1C}">
                <a14:useLocalDpi xmlns:a14="http://schemas.microsoft.com/office/drawing/2010/main" val="0"/>
              </a:ext>
            </a:extLst>
          </a:blip>
          <a:srcRect r="28433"/>
          <a:stretch/>
        </p:blipFill>
        <p:spPr>
          <a:xfrm>
            <a:off x="5879984" y="1778496"/>
            <a:ext cx="5987493" cy="4336255"/>
          </a:xfrm>
          <a:prstGeom prst="rect">
            <a:avLst/>
          </a:prstGeom>
        </p:spPr>
      </p:pic>
      <p:sp>
        <p:nvSpPr>
          <p:cNvPr id="21" name="TextBox 20">
            <a:extLst>
              <a:ext uri="{FF2B5EF4-FFF2-40B4-BE49-F238E27FC236}">
                <a16:creationId xmlns:a16="http://schemas.microsoft.com/office/drawing/2014/main" id="{0BAB5245-7AC6-69E1-184D-BA7212DE6D4B}"/>
              </a:ext>
            </a:extLst>
          </p:cNvPr>
          <p:cNvSpPr txBox="1"/>
          <p:nvPr/>
        </p:nvSpPr>
        <p:spPr>
          <a:xfrm>
            <a:off x="745433" y="4077452"/>
            <a:ext cx="4389119" cy="1754326"/>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Horizontal stack of line marks</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Length</a:t>
            </a:r>
          </a:p>
          <a:p>
            <a:r>
              <a:rPr lang="en-US" sz="1200" dirty="0">
                <a:latin typeface="Times New Roman" panose="02020603050405020304" pitchFamily="18" charset="0"/>
                <a:cs typeface="Times New Roman" panose="02020603050405020304" pitchFamily="18" charset="0"/>
              </a:rPr>
              <a:t>    2. Position on common scale (vertical)</a:t>
            </a:r>
          </a:p>
          <a:p>
            <a:r>
              <a:rPr lang="en-US" sz="1200" dirty="0">
                <a:latin typeface="Times New Roman" panose="02020603050405020304" pitchFamily="18" charset="0"/>
                <a:cs typeface="Times New Roman" panose="02020603050405020304" pitchFamily="18" charset="0"/>
              </a:rPr>
              <a:t>    3. Color (hue)</a:t>
            </a:r>
          </a:p>
          <a:p>
            <a:r>
              <a:rPr lang="en-US" sz="1200" dirty="0">
                <a:latin typeface="Times New Roman" panose="02020603050405020304" pitchFamily="18" charset="0"/>
                <a:cs typeface="Times New Roman" panose="02020603050405020304" pitchFamily="18" charset="0"/>
              </a:rPr>
              <a:t>    4. Spatial regions</a:t>
            </a:r>
          </a:p>
          <a:p>
            <a:r>
              <a:rPr lang="en-US" sz="1200" dirty="0">
                <a:latin typeface="Times New Roman" panose="02020603050405020304" pitchFamily="18" charset="0"/>
                <a:cs typeface="Times New Roman" panose="02020603050405020304" pitchFamily="18" charset="0"/>
              </a:rPr>
              <a:t>          - two per mark</a:t>
            </a:r>
          </a:p>
          <a:p>
            <a:r>
              <a:rPr lang="en-US" sz="1200" dirty="0">
                <a:latin typeface="Times New Roman" panose="02020603050405020304" pitchFamily="18" charset="0"/>
                <a:cs typeface="Times New Roman" panose="02020603050405020304" pitchFamily="18" charset="0"/>
              </a:rPr>
              <a:t>          - aligned horizontally, separated vertically</a:t>
            </a:r>
          </a:p>
        </p:txBody>
      </p:sp>
      <p:pic>
        <p:nvPicPr>
          <p:cNvPr id="15" name="Picture 14" descr="Chart, bar chart&#10;&#10;Description automatically generated">
            <a:extLst>
              <a:ext uri="{FF2B5EF4-FFF2-40B4-BE49-F238E27FC236}">
                <a16:creationId xmlns:a16="http://schemas.microsoft.com/office/drawing/2014/main" id="{23399088-E071-5BF3-9D6A-99BF48EACD4C}"/>
              </a:ext>
            </a:extLst>
          </p:cNvPr>
          <p:cNvPicPr>
            <a:picLocks noChangeAspect="1"/>
          </p:cNvPicPr>
          <p:nvPr/>
        </p:nvPicPr>
        <p:blipFill rotWithShape="1">
          <a:blip r:embed="rId5">
            <a:extLst>
              <a:ext uri="{28A0092B-C50C-407E-A947-70E740481C1C}">
                <a14:useLocalDpi xmlns:a14="http://schemas.microsoft.com/office/drawing/2010/main" val="0"/>
              </a:ext>
            </a:extLst>
          </a:blip>
          <a:srcRect l="69540" t="28735" r="4264" b="50000"/>
          <a:stretch/>
        </p:blipFill>
        <p:spPr>
          <a:xfrm>
            <a:off x="10079146" y="2633846"/>
            <a:ext cx="1578302" cy="668727"/>
          </a:xfrm>
          <a:prstGeom prst="rect">
            <a:avLst/>
          </a:prstGeom>
        </p:spPr>
      </p:pic>
    </p:spTree>
    <p:extLst>
      <p:ext uri="{BB962C8B-B14F-4D97-AF65-F5344CB8AC3E}">
        <p14:creationId xmlns:p14="http://schemas.microsoft.com/office/powerpoint/2010/main" val="259119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B339D68D-839A-C50E-5AFF-6A3FCCB36BAA}"/>
              </a:ext>
            </a:extLst>
          </p:cNvPr>
          <p:cNvSpPr txBox="1"/>
          <p:nvPr/>
        </p:nvSpPr>
        <p:spPr>
          <a:xfrm>
            <a:off x="294849" y="1148560"/>
            <a:ext cx="421767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Total Emissions for Top 5 Countries per Emission Type</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1CD867-6334-DAC1-7334-E6EF412C1C32}"/>
              </a:ext>
            </a:extLst>
          </p:cNvPr>
          <p:cNvPicPr>
            <a:picLocks noChangeAspect="1"/>
          </p:cNvPicPr>
          <p:nvPr/>
        </p:nvPicPr>
        <p:blipFill rotWithShape="1">
          <a:blip r:embed="rId3">
            <a:extLst>
              <a:ext uri="{28A0092B-C50C-407E-A947-70E740481C1C}">
                <a14:useLocalDpi xmlns:a14="http://schemas.microsoft.com/office/drawing/2010/main" val="0"/>
              </a:ext>
            </a:extLst>
          </a:blip>
          <a:srcRect t="11524" b="1"/>
          <a:stretch/>
        </p:blipFill>
        <p:spPr>
          <a:xfrm>
            <a:off x="4689684" y="418010"/>
            <a:ext cx="7302500" cy="477547"/>
          </a:xfrm>
          <a:prstGeom prst="rect">
            <a:avLst/>
          </a:prstGeom>
        </p:spPr>
      </p:pic>
      <p:pic>
        <p:nvPicPr>
          <p:cNvPr id="6" name="Picture 5" descr="Text&#10;&#10;Description automatically generated">
            <a:extLst>
              <a:ext uri="{FF2B5EF4-FFF2-40B4-BE49-F238E27FC236}">
                <a16:creationId xmlns:a16="http://schemas.microsoft.com/office/drawing/2014/main" id="{90117E7F-68E9-8238-D189-905ADF8A7717}"/>
              </a:ext>
            </a:extLst>
          </p:cNvPr>
          <p:cNvPicPr>
            <a:picLocks noChangeAspect="1"/>
          </p:cNvPicPr>
          <p:nvPr/>
        </p:nvPicPr>
        <p:blipFill rotWithShape="1">
          <a:blip r:embed="rId4">
            <a:extLst>
              <a:ext uri="{28A0092B-C50C-407E-A947-70E740481C1C}">
                <a14:useLocalDpi xmlns:a14="http://schemas.microsoft.com/office/drawing/2010/main" val="0"/>
              </a:ext>
            </a:extLst>
          </a:blip>
          <a:srcRect t="2299" b="2295"/>
          <a:stretch/>
        </p:blipFill>
        <p:spPr>
          <a:xfrm>
            <a:off x="6285278" y="1053737"/>
            <a:ext cx="4711700" cy="836024"/>
          </a:xfrm>
          <a:prstGeom prst="rect">
            <a:avLst/>
          </a:prstGeom>
        </p:spPr>
      </p:pic>
      <p:pic>
        <p:nvPicPr>
          <p:cNvPr id="8" name="Picture 7" descr="Table&#10;&#10;Description automatically generated">
            <a:extLst>
              <a:ext uri="{FF2B5EF4-FFF2-40B4-BE49-F238E27FC236}">
                <a16:creationId xmlns:a16="http://schemas.microsoft.com/office/drawing/2014/main" id="{766B4EC5-23B9-BE2D-2D01-E0CF209993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9482" y="4302352"/>
            <a:ext cx="6613035" cy="2137638"/>
          </a:xfrm>
          <a:prstGeom prst="rect">
            <a:avLst/>
          </a:prstGeom>
          <a:ln>
            <a:solidFill>
              <a:schemeClr val="tx1"/>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B3F5FC65-4A69-2D5F-6C09-220BD71590B5}"/>
              </a:ext>
            </a:extLst>
          </p:cNvPr>
          <p:cNvSpPr txBox="1"/>
          <p:nvPr/>
        </p:nvSpPr>
        <p:spPr>
          <a:xfrm>
            <a:off x="1459840" y="2596322"/>
            <a:ext cx="9272318" cy="1169551"/>
          </a:xfrm>
          <a:prstGeom prst="rect">
            <a:avLst/>
          </a:prstGeom>
          <a:solidFill>
            <a:schemeClr val="bg2"/>
          </a:solidFill>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countries are the greatest producers for each type of methane emissions?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country has the greatest difference between agriculture and energy methane emissions?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type of methane emission is most produced across the top 5 methane emitting countries?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type of methane emissions has the greatest difference amongst the top 5 methane emitting countries?</a:t>
            </a:r>
          </a:p>
        </p:txBody>
      </p:sp>
    </p:spTree>
    <p:extLst>
      <p:ext uri="{BB962C8B-B14F-4D97-AF65-F5344CB8AC3E}">
        <p14:creationId xmlns:p14="http://schemas.microsoft.com/office/powerpoint/2010/main" val="272758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B339D68D-839A-C50E-5AFF-6A3FCCB36BAA}"/>
              </a:ext>
            </a:extLst>
          </p:cNvPr>
          <p:cNvSpPr txBox="1"/>
          <p:nvPr/>
        </p:nvSpPr>
        <p:spPr>
          <a:xfrm>
            <a:off x="294849" y="1148560"/>
            <a:ext cx="421767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Total emissions for top 5 countries per emission type</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A1B2871-A2C2-D5E5-118E-7457761E5FC8}"/>
              </a:ext>
            </a:extLst>
          </p:cNvPr>
          <p:cNvSpPr txBox="1"/>
          <p:nvPr/>
        </p:nvSpPr>
        <p:spPr>
          <a:xfrm>
            <a:off x="6618541" y="5644007"/>
            <a:ext cx="5012689"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5. </a:t>
            </a:r>
            <a:r>
              <a:rPr lang="en-US" sz="1200" dirty="0">
                <a:latin typeface="Times New Roman" panose="02020603050405020304" pitchFamily="18" charset="0"/>
                <a:cs typeface="Times New Roman" panose="02020603050405020304" pitchFamily="18" charset="0"/>
              </a:rPr>
              <a:t>Heat map displaying the total methane emissions for the top 5 methane emitting countries throughout the world based on type of methane emission.</a:t>
            </a:r>
          </a:p>
        </p:txBody>
      </p:sp>
      <p:pic>
        <p:nvPicPr>
          <p:cNvPr id="3" name="Picture 2" descr="Text&#10;&#10;Description automatically generated">
            <a:extLst>
              <a:ext uri="{FF2B5EF4-FFF2-40B4-BE49-F238E27FC236}">
                <a16:creationId xmlns:a16="http://schemas.microsoft.com/office/drawing/2014/main" id="{27193B46-995C-8004-8115-AFF13502BE34}"/>
              </a:ext>
            </a:extLst>
          </p:cNvPr>
          <p:cNvPicPr>
            <a:picLocks noChangeAspect="1"/>
          </p:cNvPicPr>
          <p:nvPr/>
        </p:nvPicPr>
        <p:blipFill rotWithShape="1">
          <a:blip r:embed="rId3">
            <a:extLst>
              <a:ext uri="{28A0092B-C50C-407E-A947-70E740481C1C}">
                <a14:useLocalDpi xmlns:a14="http://schemas.microsoft.com/office/drawing/2010/main" val="0"/>
              </a:ext>
            </a:extLst>
          </a:blip>
          <a:srcRect t="3608"/>
          <a:stretch/>
        </p:blipFill>
        <p:spPr>
          <a:xfrm>
            <a:off x="400050" y="2451828"/>
            <a:ext cx="4400550" cy="936494"/>
          </a:xfrm>
          <a:prstGeom prst="rect">
            <a:avLst/>
          </a:prstGeom>
        </p:spPr>
      </p:pic>
      <p:pic>
        <p:nvPicPr>
          <p:cNvPr id="5" name="Picture 4" descr="Chart&#10;&#10;Description automatically generated">
            <a:extLst>
              <a:ext uri="{FF2B5EF4-FFF2-40B4-BE49-F238E27FC236}">
                <a16:creationId xmlns:a16="http://schemas.microsoft.com/office/drawing/2014/main" id="{43597CE8-2369-032B-E665-AEF32BE8B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267" y="863019"/>
            <a:ext cx="6111619" cy="4780988"/>
          </a:xfrm>
          <a:prstGeom prst="rect">
            <a:avLst/>
          </a:prstGeom>
        </p:spPr>
      </p:pic>
      <p:sp>
        <p:nvSpPr>
          <p:cNvPr id="7" name="TextBox 6">
            <a:extLst>
              <a:ext uri="{FF2B5EF4-FFF2-40B4-BE49-F238E27FC236}">
                <a16:creationId xmlns:a16="http://schemas.microsoft.com/office/drawing/2014/main" id="{FDF6D04C-3776-1F08-F7B4-75AAA7C8F694}"/>
              </a:ext>
            </a:extLst>
          </p:cNvPr>
          <p:cNvSpPr txBox="1"/>
          <p:nvPr/>
        </p:nvSpPr>
        <p:spPr>
          <a:xfrm>
            <a:off x="426294" y="4401360"/>
            <a:ext cx="4389119" cy="830997"/>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Points</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Color (hue) by quantitative attribute (emissions)</a:t>
            </a:r>
          </a:p>
        </p:txBody>
      </p:sp>
    </p:spTree>
    <p:extLst>
      <p:ext uri="{BB962C8B-B14F-4D97-AF65-F5344CB8AC3E}">
        <p14:creationId xmlns:p14="http://schemas.microsoft.com/office/powerpoint/2010/main" val="208982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B339D68D-839A-C50E-5AFF-6A3FCCB36BAA}"/>
              </a:ext>
            </a:extLst>
          </p:cNvPr>
          <p:cNvSpPr txBox="1"/>
          <p:nvPr/>
        </p:nvSpPr>
        <p:spPr>
          <a:xfrm>
            <a:off x="411479" y="662259"/>
            <a:ext cx="421767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Gas pipelines and LNG facilities segment for type energy for top 5 countries</a:t>
            </a:r>
          </a:p>
        </p:txBody>
      </p:sp>
      <p:sp>
        <p:nvSpPr>
          <p:cNvPr id="3" name="TextBox 2">
            <a:extLst>
              <a:ext uri="{FF2B5EF4-FFF2-40B4-BE49-F238E27FC236}">
                <a16:creationId xmlns:a16="http://schemas.microsoft.com/office/drawing/2014/main" id="{4AC4BFA8-D376-1315-A70F-4889195BA8A8}"/>
              </a:ext>
            </a:extLst>
          </p:cNvPr>
          <p:cNvSpPr txBox="1"/>
          <p:nvPr/>
        </p:nvSpPr>
        <p:spPr>
          <a:xfrm>
            <a:off x="402381" y="1483214"/>
            <a:ext cx="4457596" cy="2862322"/>
          </a:xfrm>
          <a:prstGeom prst="rect">
            <a:avLst/>
          </a:prstGeom>
          <a:noFill/>
        </p:spPr>
        <p:txBody>
          <a:bodyPr wrap="square">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Gas pipelines and Liquified Natural Gas (LNG)  facilities have two reasons:</a:t>
            </a:r>
          </a:p>
          <a:p>
            <a:pPr algn="ctr"/>
            <a:r>
              <a:rPr lang="en-US" sz="1200" b="1" dirty="0">
                <a:latin typeface="Times New Roman" panose="02020603050405020304" pitchFamily="18" charset="0"/>
                <a:cs typeface="Times New Roman" panose="02020603050405020304" pitchFamily="18" charset="0"/>
              </a:rPr>
              <a:t>Fugitive vs Vented.</a:t>
            </a:r>
          </a:p>
          <a:p>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Fugitive methane emissions:</a:t>
            </a:r>
          </a:p>
          <a:p>
            <a:r>
              <a:rPr lang="en-US" sz="1200" dirty="0">
                <a:latin typeface="Times New Roman" panose="02020603050405020304" pitchFamily="18" charset="0"/>
                <a:cs typeface="Times New Roman" panose="02020603050405020304" pitchFamily="18" charset="0"/>
              </a:rPr>
              <a:t>- occur from leakages</a:t>
            </a:r>
          </a:p>
          <a:p>
            <a:r>
              <a:rPr lang="en-US" sz="1200" dirty="0">
                <a:latin typeface="Times New Roman" panose="02020603050405020304" pitchFamily="18" charset="0"/>
                <a:cs typeface="Times New Roman" panose="02020603050405020304" pitchFamily="18" charset="0"/>
              </a:rPr>
              <a:t>- are unintended</a:t>
            </a:r>
          </a:p>
          <a:p>
            <a:r>
              <a:rPr lang="en-US" sz="1200" dirty="0">
                <a:latin typeface="Times New Roman" panose="02020603050405020304" pitchFamily="18" charset="0"/>
                <a:cs typeface="Times New Roman" panose="02020603050405020304" pitchFamily="18" charset="0"/>
              </a:rPr>
              <a:t>- can occur from faulty seals/leaks, or malfunctions</a:t>
            </a:r>
          </a:p>
          <a:p>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Vented methane emissions:</a:t>
            </a:r>
          </a:p>
          <a:p>
            <a:r>
              <a:rPr lang="en-US" sz="1200" dirty="0">
                <a:latin typeface="Times New Roman" panose="02020603050405020304" pitchFamily="18" charset="0"/>
                <a:cs typeface="Times New Roman" panose="02020603050405020304" pitchFamily="18" charset="0"/>
              </a:rPr>
              <a:t>- occur from intentional releases</a:t>
            </a:r>
          </a:p>
          <a:p>
            <a:r>
              <a:rPr lang="en-US" sz="1200" dirty="0">
                <a:latin typeface="Times New Roman" panose="02020603050405020304" pitchFamily="18" charset="0"/>
                <a:cs typeface="Times New Roman" panose="02020603050405020304" pitchFamily="18" charset="0"/>
              </a:rPr>
              <a:t>- examples: safety reasons, due to the design of the facility or equipment (e.g. pneumatic controllers) or operational requirements (e.g. venting a pipeline for inspection and maintenance)</a:t>
            </a:r>
          </a:p>
        </p:txBody>
      </p:sp>
      <p:pic>
        <p:nvPicPr>
          <p:cNvPr id="4" name="Picture 3">
            <a:extLst>
              <a:ext uri="{FF2B5EF4-FFF2-40B4-BE49-F238E27FC236}">
                <a16:creationId xmlns:a16="http://schemas.microsoft.com/office/drawing/2014/main" id="{551E6523-47DC-015F-E49E-BBB9342F6B99}"/>
              </a:ext>
            </a:extLst>
          </p:cNvPr>
          <p:cNvPicPr>
            <a:picLocks noChangeAspect="1"/>
          </p:cNvPicPr>
          <p:nvPr/>
        </p:nvPicPr>
        <p:blipFill rotWithShape="1">
          <a:blip r:embed="rId3">
            <a:extLst>
              <a:ext uri="{28A0092B-C50C-407E-A947-70E740481C1C}">
                <a14:useLocalDpi xmlns:a14="http://schemas.microsoft.com/office/drawing/2010/main" val="0"/>
              </a:ext>
            </a:extLst>
          </a:blip>
          <a:srcRect t="11040"/>
          <a:stretch/>
        </p:blipFill>
        <p:spPr>
          <a:xfrm>
            <a:off x="6142972" y="418201"/>
            <a:ext cx="5219700" cy="48016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5D81C1F-2E1A-709E-B3ED-729C27062ABA}"/>
              </a:ext>
            </a:extLst>
          </p:cNvPr>
          <p:cNvPicPr>
            <a:picLocks noChangeAspect="1"/>
          </p:cNvPicPr>
          <p:nvPr/>
        </p:nvPicPr>
        <p:blipFill rotWithShape="1">
          <a:blip r:embed="rId4">
            <a:extLst>
              <a:ext uri="{28A0092B-C50C-407E-A947-70E740481C1C}">
                <a14:useLocalDpi xmlns:a14="http://schemas.microsoft.com/office/drawing/2010/main" val="0"/>
              </a:ext>
            </a:extLst>
          </a:blip>
          <a:srcRect b="18475"/>
          <a:stretch/>
        </p:blipFill>
        <p:spPr>
          <a:xfrm>
            <a:off x="5492097" y="1146362"/>
            <a:ext cx="6521450" cy="923330"/>
          </a:xfrm>
          <a:prstGeom prst="rect">
            <a:avLst/>
          </a:prstGeom>
        </p:spPr>
      </p:pic>
      <p:pic>
        <p:nvPicPr>
          <p:cNvPr id="9" name="Picture 8" descr="Text&#10;&#10;Description automatically generated">
            <a:extLst>
              <a:ext uri="{FF2B5EF4-FFF2-40B4-BE49-F238E27FC236}">
                <a16:creationId xmlns:a16="http://schemas.microsoft.com/office/drawing/2014/main" id="{A36E7628-6743-ABCF-141C-9C838004B5F2}"/>
              </a:ext>
            </a:extLst>
          </p:cNvPr>
          <p:cNvPicPr>
            <a:picLocks noChangeAspect="1"/>
          </p:cNvPicPr>
          <p:nvPr/>
        </p:nvPicPr>
        <p:blipFill rotWithShape="1">
          <a:blip r:embed="rId5">
            <a:extLst>
              <a:ext uri="{28A0092B-C50C-407E-A947-70E740481C1C}">
                <a14:useLocalDpi xmlns:a14="http://schemas.microsoft.com/office/drawing/2010/main" val="0"/>
              </a:ext>
            </a:extLst>
          </a:blip>
          <a:srcRect t="6681" b="10708"/>
          <a:stretch/>
        </p:blipFill>
        <p:spPr>
          <a:xfrm>
            <a:off x="6142972" y="2164837"/>
            <a:ext cx="5302250" cy="634738"/>
          </a:xfrm>
          <a:prstGeom prst="rect">
            <a:avLst/>
          </a:prstGeom>
        </p:spPr>
      </p:pic>
      <p:pic>
        <p:nvPicPr>
          <p:cNvPr id="11" name="Picture 10" descr="Table&#10;&#10;Description automatically generated">
            <a:extLst>
              <a:ext uri="{FF2B5EF4-FFF2-40B4-BE49-F238E27FC236}">
                <a16:creationId xmlns:a16="http://schemas.microsoft.com/office/drawing/2014/main" id="{CC071DC2-DD02-A746-FAE1-1884A7F8A470}"/>
              </a:ext>
            </a:extLst>
          </p:cNvPr>
          <p:cNvPicPr>
            <a:picLocks noChangeAspect="1"/>
          </p:cNvPicPr>
          <p:nvPr/>
        </p:nvPicPr>
        <p:blipFill rotWithShape="1">
          <a:blip r:embed="rId6">
            <a:extLst>
              <a:ext uri="{28A0092B-C50C-407E-A947-70E740481C1C}">
                <a14:useLocalDpi xmlns:a14="http://schemas.microsoft.com/office/drawing/2010/main" val="0"/>
              </a:ext>
            </a:extLst>
          </a:blip>
          <a:srcRect l="2153" r="8413"/>
          <a:stretch/>
        </p:blipFill>
        <p:spPr>
          <a:xfrm>
            <a:off x="8142515" y="3457759"/>
            <a:ext cx="2780212" cy="2538196"/>
          </a:xfrm>
          <a:prstGeom prst="rect">
            <a:avLst/>
          </a:prstGeom>
          <a:ln>
            <a:solidFill>
              <a:schemeClr val="tx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E3D53166-7279-BE7A-5715-50DD23BB6750}"/>
              </a:ext>
            </a:extLst>
          </p:cNvPr>
          <p:cNvSpPr txBox="1"/>
          <p:nvPr/>
        </p:nvSpPr>
        <p:spPr>
          <a:xfrm>
            <a:off x="598952" y="4816738"/>
            <a:ext cx="6521450" cy="1815882"/>
          </a:xfrm>
          <a:prstGeom prst="rect">
            <a:avLst/>
          </a:prstGeom>
          <a:solidFill>
            <a:schemeClr val="bg2"/>
          </a:solidFill>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342900" indent="-342900" algn="l">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W</a:t>
            </a:r>
            <a:r>
              <a:rPr lang="en-US" sz="1400" b="0" i="0" dirty="0">
                <a:solidFill>
                  <a:srgbClr val="000000"/>
                </a:solidFill>
                <a:effectLst/>
                <a:latin typeface="Times New Roman" panose="02020603050405020304" pitchFamily="18" charset="0"/>
                <a:cs typeface="Times New Roman" panose="02020603050405020304" pitchFamily="18" charset="0"/>
              </a:rPr>
              <a:t>hich country is the greatest producer of:</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fugitive methane emissions?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vented methane emissions?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Which country is the produces the least:</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fugitive methane emissions?</a:t>
            </a:r>
          </a:p>
          <a:p>
            <a:pPr marL="800100" lvl="1" indent="-342900">
              <a:buFont typeface="+mj-lt"/>
              <a:buAutoNum type="alphaUcPeriod"/>
            </a:pPr>
            <a:r>
              <a:rPr lang="en-US" sz="1400" b="0" i="0" dirty="0">
                <a:solidFill>
                  <a:srgbClr val="000000"/>
                </a:solidFill>
                <a:effectLst/>
                <a:latin typeface="Times New Roman" panose="02020603050405020304" pitchFamily="18" charset="0"/>
                <a:cs typeface="Times New Roman" panose="02020603050405020304" pitchFamily="18" charset="0"/>
              </a:rPr>
              <a:t>vented methane emissions?</a:t>
            </a:r>
          </a:p>
          <a:p>
            <a:pPr marL="342900" indent="-342900"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Based on the top 5 countries, which emission is produced more, fugitive or vented?</a:t>
            </a:r>
          </a:p>
        </p:txBody>
      </p:sp>
    </p:spTree>
    <p:extLst>
      <p:ext uri="{BB962C8B-B14F-4D97-AF65-F5344CB8AC3E}">
        <p14:creationId xmlns:p14="http://schemas.microsoft.com/office/powerpoint/2010/main" val="178005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7B1AAA83-C554-9100-A52F-6DD89D32E1F8}"/>
              </a:ext>
            </a:extLst>
          </p:cNvPr>
          <p:cNvSpPr/>
          <p:nvPr/>
        </p:nvSpPr>
        <p:spPr>
          <a:xfrm>
            <a:off x="391886" y="4345577"/>
            <a:ext cx="4450080" cy="3483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DA2EC-2687-C013-234D-AE7653E4D6AB}"/>
              </a:ext>
            </a:extLst>
          </p:cNvPr>
          <p:cNvSpPr>
            <a:spLocks noGrp="1"/>
          </p:cNvSpPr>
          <p:nvPr>
            <p:ph type="ctrTitle"/>
          </p:nvPr>
        </p:nvSpPr>
        <p:spPr>
          <a:xfrm>
            <a:off x="553880" y="1232935"/>
            <a:ext cx="4023360" cy="3711768"/>
          </a:xfrm>
        </p:spPr>
        <p:txBody>
          <a:bodyPr anchor="b">
            <a:noAutofit/>
          </a:bodyPr>
          <a:lstStyle/>
          <a:p>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World’s methane emission types.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methane emissions for each region based on the top 2 types of methane emissions.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top 2 methane emissions for the top 5  methane emitting countries.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types of methane emissions for the top 5 methane emitting countries.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two types of energy methane emission for top 5 methane emitting countries.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Compare the agriculture methane emissions for all countries.</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A129B5A8-0D5B-5900-73C1-2FCC8DCBC94F}"/>
              </a:ext>
            </a:extLst>
          </p:cNvPr>
          <p:cNvPicPr>
            <a:picLocks noChangeAspect="1"/>
          </p:cNvPicPr>
          <p:nvPr/>
        </p:nvPicPr>
        <p:blipFill rotWithShape="1">
          <a:blip r:embed="rId3">
            <a:extLst>
              <a:ext uri="{28A0092B-C50C-407E-A947-70E740481C1C}">
                <a14:useLocalDpi xmlns:a14="http://schemas.microsoft.com/office/drawing/2010/main" val="0"/>
              </a:ext>
            </a:extLst>
          </a:blip>
          <a:srcRect r="1751"/>
          <a:stretch/>
        </p:blipFill>
        <p:spPr>
          <a:xfrm>
            <a:off x="5927069" y="2412650"/>
            <a:ext cx="4924573" cy="3345737"/>
          </a:xfrm>
          <a:prstGeom prst="rect">
            <a:avLst/>
          </a:prstGeom>
          <a:ln>
            <a:solidFill>
              <a:schemeClr val="tx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EC343B7F-AC95-8D26-A396-7BD3BF0EFD3E}"/>
              </a:ext>
            </a:extLst>
          </p:cNvPr>
          <p:cNvSpPr txBox="1"/>
          <p:nvPr/>
        </p:nvSpPr>
        <p:spPr>
          <a:xfrm>
            <a:off x="5336276" y="500392"/>
            <a:ext cx="6106160" cy="1754326"/>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Dataset obtained from the World Bank Catalog </a:t>
            </a:r>
            <a:r>
              <a:rPr lang="en-US" sz="1200" dirty="0" err="1">
                <a:latin typeface="Times New Roman" panose="02020603050405020304" pitchFamily="18" charset="0"/>
                <a:cs typeface="Times New Roman" panose="02020603050405020304" pitchFamily="18" charset="0"/>
              </a:rPr>
              <a:t>EnergyData.Info</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4"/>
              </a:rPr>
              <a:t>https://energydata.info/dataset/methane-tracker-database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Click on Source in the additional table</a:t>
            </a:r>
          </a:p>
          <a:p>
            <a:r>
              <a:rPr lang="en-US" sz="1200" dirty="0">
                <a:latin typeface="Times New Roman" panose="02020603050405020304" pitchFamily="18" charset="0"/>
                <a:cs typeface="Times New Roman" panose="02020603050405020304" pitchFamily="18" charset="0"/>
                <a:hlinkClick r:id="rId5"/>
              </a:rPr>
              <a:t>https://www.iea.org/data-and-statistics/data-tools/methane-tracker-data-explorer</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Dataset contains </a:t>
            </a:r>
            <a:r>
              <a:rPr lang="en-US" sz="1200" b="1" dirty="0">
                <a:latin typeface="Times New Roman" panose="02020603050405020304" pitchFamily="18" charset="0"/>
                <a:cs typeface="Times New Roman" panose="02020603050405020304" pitchFamily="18" charset="0"/>
              </a:rPr>
              <a:t>1,548 items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9 attributes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endParaRPr lang="en-US" sz="1200" dirty="0"/>
          </a:p>
        </p:txBody>
      </p:sp>
      <p:sp>
        <p:nvSpPr>
          <p:cNvPr id="6" name="TextBox 5">
            <a:extLst>
              <a:ext uri="{FF2B5EF4-FFF2-40B4-BE49-F238E27FC236}">
                <a16:creationId xmlns:a16="http://schemas.microsoft.com/office/drawing/2014/main" id="{7BE5AAA9-02E0-EC53-E0C5-C76E401B678F}"/>
              </a:ext>
            </a:extLst>
          </p:cNvPr>
          <p:cNvSpPr txBox="1"/>
          <p:nvPr/>
        </p:nvSpPr>
        <p:spPr>
          <a:xfrm>
            <a:off x="1638536" y="985559"/>
            <a:ext cx="1261419" cy="923330"/>
          </a:xfrm>
          <a:prstGeom prst="rect">
            <a:avLst/>
          </a:prstGeom>
          <a:noFill/>
        </p:spPr>
        <p:txBody>
          <a:bodyPr wrap="square">
            <a:spAutoFit/>
          </a:bodyPr>
          <a:lstStyle/>
          <a:p>
            <a:br>
              <a:rPr lang="en-US" sz="1800" u="sng" dirty="0">
                <a:latin typeface="Times New Roman" panose="02020603050405020304" pitchFamily="18" charset="0"/>
                <a:cs typeface="Times New Roman" panose="02020603050405020304" pitchFamily="18" charset="0"/>
              </a:rPr>
            </a:br>
            <a:r>
              <a:rPr lang="en-US" sz="1800" b="1" u="sng" dirty="0">
                <a:latin typeface="Times New Roman" panose="02020603050405020304" pitchFamily="18" charset="0"/>
                <a:cs typeface="Times New Roman" panose="02020603050405020304" pitchFamily="18" charset="0"/>
              </a:rPr>
              <a:t>Objectives</a:t>
            </a:r>
            <a:br>
              <a:rPr lang="en-US" sz="1800" b="1" u="sng" dirty="0">
                <a:latin typeface="Times New Roman" panose="02020603050405020304" pitchFamily="18" charset="0"/>
                <a:cs typeface="Times New Roman" panose="02020603050405020304" pitchFamily="18" charset="0"/>
              </a:rPr>
            </a:br>
            <a:endParaRPr lang="en-US" u="sng" dirty="0"/>
          </a:p>
        </p:txBody>
      </p:sp>
    </p:spTree>
    <p:extLst>
      <p:ext uri="{BB962C8B-B14F-4D97-AF65-F5344CB8AC3E}">
        <p14:creationId xmlns:p14="http://schemas.microsoft.com/office/powerpoint/2010/main" val="334498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B339D68D-839A-C50E-5AFF-6A3FCCB36BAA}"/>
              </a:ext>
            </a:extLst>
          </p:cNvPr>
          <p:cNvSpPr txBox="1"/>
          <p:nvPr/>
        </p:nvSpPr>
        <p:spPr>
          <a:xfrm>
            <a:off x="274529" y="872549"/>
            <a:ext cx="421767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Gas pipelines and LNG facilities segment for type energy for top 5 countries</a:t>
            </a:r>
          </a:p>
        </p:txBody>
      </p:sp>
      <p:sp>
        <p:nvSpPr>
          <p:cNvPr id="8" name="TextBox 7">
            <a:extLst>
              <a:ext uri="{FF2B5EF4-FFF2-40B4-BE49-F238E27FC236}">
                <a16:creationId xmlns:a16="http://schemas.microsoft.com/office/drawing/2014/main" id="{14D7FE6C-4A85-5D04-7524-94D5DDB3DA42}"/>
              </a:ext>
            </a:extLst>
          </p:cNvPr>
          <p:cNvSpPr txBox="1"/>
          <p:nvPr/>
        </p:nvSpPr>
        <p:spPr>
          <a:xfrm>
            <a:off x="5756276" y="6205033"/>
            <a:ext cx="5793739"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6. </a:t>
            </a:r>
            <a:r>
              <a:rPr lang="en-US" sz="1200" dirty="0">
                <a:latin typeface="Times New Roman" panose="02020603050405020304" pitchFamily="18" charset="0"/>
                <a:cs typeface="Times New Roman" panose="02020603050405020304" pitchFamily="18" charset="0"/>
              </a:rPr>
              <a:t>The energy segment Gas pipelines and LNG facilities reasons, fugitive and vented, for the top 5 methane emitting countries throughout the world.</a:t>
            </a:r>
          </a:p>
        </p:txBody>
      </p:sp>
      <p:sp>
        <p:nvSpPr>
          <p:cNvPr id="9" name="TextBox 8">
            <a:extLst>
              <a:ext uri="{FF2B5EF4-FFF2-40B4-BE49-F238E27FC236}">
                <a16:creationId xmlns:a16="http://schemas.microsoft.com/office/drawing/2014/main" id="{D04AF7F9-6F6A-5C39-A08B-A9D57D5A6F73}"/>
              </a:ext>
            </a:extLst>
          </p:cNvPr>
          <p:cNvSpPr txBox="1"/>
          <p:nvPr/>
        </p:nvSpPr>
        <p:spPr>
          <a:xfrm>
            <a:off x="411479" y="3359580"/>
            <a:ext cx="4389119" cy="1754326"/>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Vertical stack of line marks</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Length</a:t>
            </a:r>
          </a:p>
          <a:p>
            <a:r>
              <a:rPr lang="en-US" sz="1200" dirty="0">
                <a:latin typeface="Times New Roman" panose="02020603050405020304" pitchFamily="18" charset="0"/>
                <a:cs typeface="Times New Roman" panose="02020603050405020304" pitchFamily="18" charset="0"/>
              </a:rPr>
              <a:t>    2. Position on common scale (horizontal)</a:t>
            </a:r>
          </a:p>
          <a:p>
            <a:r>
              <a:rPr lang="en-US" sz="1200" dirty="0">
                <a:latin typeface="Times New Roman" panose="02020603050405020304" pitchFamily="18" charset="0"/>
                <a:cs typeface="Times New Roman" panose="02020603050405020304" pitchFamily="18" charset="0"/>
              </a:rPr>
              <a:t>    3. Color (hue)</a:t>
            </a:r>
          </a:p>
          <a:p>
            <a:r>
              <a:rPr lang="en-US" sz="1200" dirty="0">
                <a:latin typeface="Times New Roman" panose="02020603050405020304" pitchFamily="18" charset="0"/>
                <a:cs typeface="Times New Roman" panose="02020603050405020304" pitchFamily="18" charset="0"/>
              </a:rPr>
              <a:t>    4. Spatial regions</a:t>
            </a:r>
          </a:p>
          <a:p>
            <a:r>
              <a:rPr lang="en-US" sz="1200" dirty="0">
                <a:latin typeface="Times New Roman" panose="02020603050405020304" pitchFamily="18" charset="0"/>
                <a:cs typeface="Times New Roman" panose="02020603050405020304" pitchFamily="18" charset="0"/>
              </a:rPr>
              <a:t>          - two per mark</a:t>
            </a:r>
          </a:p>
          <a:p>
            <a:r>
              <a:rPr lang="en-US" sz="1200" dirty="0">
                <a:latin typeface="Times New Roman" panose="02020603050405020304" pitchFamily="18" charset="0"/>
                <a:cs typeface="Times New Roman" panose="02020603050405020304" pitchFamily="18" charset="0"/>
              </a:rPr>
              <a:t>          - aligned horizontally, separated vertically</a:t>
            </a:r>
          </a:p>
        </p:txBody>
      </p:sp>
      <p:pic>
        <p:nvPicPr>
          <p:cNvPr id="3" name="Picture 2" descr="Chart, bar chart&#10;&#10;Description automatically generated">
            <a:extLst>
              <a:ext uri="{FF2B5EF4-FFF2-40B4-BE49-F238E27FC236}">
                <a16:creationId xmlns:a16="http://schemas.microsoft.com/office/drawing/2014/main" id="{947AAB6D-6F7C-911D-FF56-F8C68F399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242" y="2299063"/>
            <a:ext cx="6773785" cy="3875361"/>
          </a:xfrm>
          <a:prstGeom prst="rect">
            <a:avLst/>
          </a:prstGeom>
        </p:spPr>
      </p:pic>
      <p:pic>
        <p:nvPicPr>
          <p:cNvPr id="6" name="Picture 5">
            <a:extLst>
              <a:ext uri="{FF2B5EF4-FFF2-40B4-BE49-F238E27FC236}">
                <a16:creationId xmlns:a16="http://schemas.microsoft.com/office/drawing/2014/main" id="{3D63015A-52C2-B815-5FDA-A3493F18AEE4}"/>
              </a:ext>
            </a:extLst>
          </p:cNvPr>
          <p:cNvPicPr>
            <a:picLocks noChangeAspect="1"/>
          </p:cNvPicPr>
          <p:nvPr/>
        </p:nvPicPr>
        <p:blipFill rotWithShape="1">
          <a:blip r:embed="rId4">
            <a:extLst>
              <a:ext uri="{28A0092B-C50C-407E-A947-70E740481C1C}">
                <a14:useLocalDpi xmlns:a14="http://schemas.microsoft.com/office/drawing/2010/main" val="0"/>
              </a:ext>
            </a:extLst>
          </a:blip>
          <a:srcRect t="3866" b="2474"/>
          <a:stretch/>
        </p:blipFill>
        <p:spPr>
          <a:xfrm>
            <a:off x="5431427" y="424018"/>
            <a:ext cx="6229350" cy="1219201"/>
          </a:xfrm>
          <a:prstGeom prst="rect">
            <a:avLst/>
          </a:prstGeom>
        </p:spPr>
      </p:pic>
    </p:spTree>
    <p:extLst>
      <p:ext uri="{BB962C8B-B14F-4D97-AF65-F5344CB8AC3E}">
        <p14:creationId xmlns:p14="http://schemas.microsoft.com/office/powerpoint/2010/main" val="201310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64EAF2C-E7E2-DED9-17E3-533D6060F455}"/>
              </a:ext>
            </a:extLst>
          </p:cNvPr>
          <p:cNvSpPr txBox="1"/>
          <p:nvPr/>
        </p:nvSpPr>
        <p:spPr>
          <a:xfrm>
            <a:off x="402590" y="724353"/>
            <a:ext cx="4389120"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Agriculture Emissions Produced by All Countries</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18" name="Picture 17" descr="Graphical user interface, table&#10;&#10;Description automatically generated">
            <a:extLst>
              <a:ext uri="{FF2B5EF4-FFF2-40B4-BE49-F238E27FC236}">
                <a16:creationId xmlns:a16="http://schemas.microsoft.com/office/drawing/2014/main" id="{5E495411-9F27-7BAC-4309-63F746EED6CB}"/>
              </a:ext>
            </a:extLst>
          </p:cNvPr>
          <p:cNvPicPr>
            <a:picLocks noChangeAspect="1"/>
          </p:cNvPicPr>
          <p:nvPr/>
        </p:nvPicPr>
        <p:blipFill rotWithShape="1">
          <a:blip r:embed="rId3">
            <a:extLst>
              <a:ext uri="{28A0092B-C50C-407E-A947-70E740481C1C}">
                <a14:useLocalDpi xmlns:a14="http://schemas.microsoft.com/office/drawing/2010/main" val="0"/>
              </a:ext>
            </a:extLst>
          </a:blip>
          <a:srcRect r="2956"/>
          <a:stretch/>
        </p:blipFill>
        <p:spPr>
          <a:xfrm>
            <a:off x="1411940" y="2649035"/>
            <a:ext cx="2582620" cy="3691925"/>
          </a:xfrm>
          <a:prstGeom prst="rect">
            <a:avLst/>
          </a:prstGeom>
          <a:ln>
            <a:solidFill>
              <a:schemeClr val="tx1"/>
            </a:solidFill>
          </a:ln>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004DC4EB-1D97-599A-80E6-5E5E3331A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6263" y="856351"/>
            <a:ext cx="5260071" cy="410718"/>
          </a:xfrm>
          <a:prstGeom prst="rect">
            <a:avLst/>
          </a:prstGeom>
        </p:spPr>
      </p:pic>
      <p:pic>
        <p:nvPicPr>
          <p:cNvPr id="26" name="Picture 25">
            <a:extLst>
              <a:ext uri="{FF2B5EF4-FFF2-40B4-BE49-F238E27FC236}">
                <a16:creationId xmlns:a16="http://schemas.microsoft.com/office/drawing/2014/main" id="{E249580D-250E-C3B8-B015-F7D442DC86B5}"/>
              </a:ext>
            </a:extLst>
          </p:cNvPr>
          <p:cNvPicPr>
            <a:picLocks noChangeAspect="1"/>
          </p:cNvPicPr>
          <p:nvPr/>
        </p:nvPicPr>
        <p:blipFill rotWithShape="1">
          <a:blip r:embed="rId5">
            <a:extLst>
              <a:ext uri="{28A0092B-C50C-407E-A947-70E740481C1C}">
                <a14:useLocalDpi xmlns:a14="http://schemas.microsoft.com/office/drawing/2010/main" val="0"/>
              </a:ext>
            </a:extLst>
          </a:blip>
          <a:srcRect l="715" t="7698"/>
          <a:stretch/>
        </p:blipFill>
        <p:spPr>
          <a:xfrm>
            <a:off x="4956265" y="1537843"/>
            <a:ext cx="7080069" cy="773678"/>
          </a:xfrm>
          <a:prstGeom prst="rect">
            <a:avLst/>
          </a:prstGeom>
        </p:spPr>
      </p:pic>
      <p:pic>
        <p:nvPicPr>
          <p:cNvPr id="28" name="Picture 27" descr="Text&#10;&#10;Description automatically generated">
            <a:extLst>
              <a:ext uri="{FF2B5EF4-FFF2-40B4-BE49-F238E27FC236}">
                <a16:creationId xmlns:a16="http://schemas.microsoft.com/office/drawing/2014/main" id="{09D7F1CE-3883-3354-C9C3-22F2C9E2D389}"/>
              </a:ext>
            </a:extLst>
          </p:cNvPr>
          <p:cNvPicPr>
            <a:picLocks noChangeAspect="1"/>
          </p:cNvPicPr>
          <p:nvPr/>
        </p:nvPicPr>
        <p:blipFill rotWithShape="1">
          <a:blip r:embed="rId6">
            <a:extLst>
              <a:ext uri="{28A0092B-C50C-407E-A947-70E740481C1C}">
                <a14:useLocalDpi xmlns:a14="http://schemas.microsoft.com/office/drawing/2010/main" val="0"/>
              </a:ext>
            </a:extLst>
          </a:blip>
          <a:srcRect l="735" t="7363" b="4349"/>
          <a:stretch/>
        </p:blipFill>
        <p:spPr>
          <a:xfrm>
            <a:off x="5250065" y="2534439"/>
            <a:ext cx="6492468" cy="773678"/>
          </a:xfrm>
          <a:prstGeom prst="rect">
            <a:avLst/>
          </a:prstGeom>
        </p:spPr>
      </p:pic>
      <p:sp>
        <p:nvSpPr>
          <p:cNvPr id="31" name="TextBox 30">
            <a:extLst>
              <a:ext uri="{FF2B5EF4-FFF2-40B4-BE49-F238E27FC236}">
                <a16:creationId xmlns:a16="http://schemas.microsoft.com/office/drawing/2014/main" id="{D2500D42-226E-C814-F38B-AF7587F2710A}"/>
              </a:ext>
            </a:extLst>
          </p:cNvPr>
          <p:cNvSpPr txBox="1"/>
          <p:nvPr/>
        </p:nvSpPr>
        <p:spPr>
          <a:xfrm>
            <a:off x="6096000" y="4330648"/>
            <a:ext cx="5082477" cy="1169551"/>
          </a:xfrm>
          <a:prstGeom prst="rect">
            <a:avLst/>
          </a:prstGeom>
          <a:solidFill>
            <a:schemeClr val="bg2"/>
          </a:solidFill>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Where in the world is the most agriculture methane emissions produced?</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country produces the most agriculture methane emissions throughout the World?</a:t>
            </a:r>
          </a:p>
        </p:txBody>
      </p:sp>
    </p:spTree>
    <p:extLst>
      <p:ext uri="{BB962C8B-B14F-4D97-AF65-F5344CB8AC3E}">
        <p14:creationId xmlns:p14="http://schemas.microsoft.com/office/powerpoint/2010/main" val="809036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222125A-6904-9457-36CB-D6AF9C2F2182}"/>
              </a:ext>
            </a:extLst>
          </p:cNvPr>
          <p:cNvSpPr txBox="1"/>
          <p:nvPr/>
        </p:nvSpPr>
        <p:spPr>
          <a:xfrm>
            <a:off x="554990" y="876753"/>
            <a:ext cx="4389120"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Agriculture Emissions Produced by All Countries</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9" name="Picture 8" descr="Chart, scatter chart&#10;&#10;Description automatically generated">
            <a:extLst>
              <a:ext uri="{FF2B5EF4-FFF2-40B4-BE49-F238E27FC236}">
                <a16:creationId xmlns:a16="http://schemas.microsoft.com/office/drawing/2014/main" id="{1B3C73F6-796F-0B59-C833-21608CB98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90" y="2463831"/>
            <a:ext cx="7843885" cy="3926128"/>
          </a:xfrm>
          <a:prstGeom prst="rect">
            <a:avLst/>
          </a:prstGeom>
        </p:spPr>
      </p:pic>
      <p:pic>
        <p:nvPicPr>
          <p:cNvPr id="13" name="Picture 12" descr="Bar chart&#10;&#10;Description automatically generated">
            <a:extLst>
              <a:ext uri="{FF2B5EF4-FFF2-40B4-BE49-F238E27FC236}">
                <a16:creationId xmlns:a16="http://schemas.microsoft.com/office/drawing/2014/main" id="{86BC6E40-E9C2-0DFF-A695-A618CAB89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7497" y="2285541"/>
            <a:ext cx="640579" cy="4213041"/>
          </a:xfrm>
          <a:prstGeom prst="rect">
            <a:avLst/>
          </a:prstGeom>
        </p:spPr>
      </p:pic>
      <p:pic>
        <p:nvPicPr>
          <p:cNvPr id="19" name="Picture 18" descr="Graphical user interface, text, application, email&#10;&#10;Description automatically generated">
            <a:extLst>
              <a:ext uri="{FF2B5EF4-FFF2-40B4-BE49-F238E27FC236}">
                <a16:creationId xmlns:a16="http://schemas.microsoft.com/office/drawing/2014/main" id="{3F612665-4EA2-E242-A872-8D7305E86CCA}"/>
              </a:ext>
            </a:extLst>
          </p:cNvPr>
          <p:cNvPicPr>
            <a:picLocks noChangeAspect="1"/>
          </p:cNvPicPr>
          <p:nvPr/>
        </p:nvPicPr>
        <p:blipFill rotWithShape="1">
          <a:blip r:embed="rId5">
            <a:extLst>
              <a:ext uri="{28A0092B-C50C-407E-A947-70E740481C1C}">
                <a14:useLocalDpi xmlns:a14="http://schemas.microsoft.com/office/drawing/2010/main" val="0"/>
              </a:ext>
            </a:extLst>
          </a:blip>
          <a:srcRect l="517" t="4933" b="4447"/>
          <a:stretch/>
        </p:blipFill>
        <p:spPr>
          <a:xfrm>
            <a:off x="5747655" y="328519"/>
            <a:ext cx="6032864" cy="1628503"/>
          </a:xfrm>
          <a:prstGeom prst="rect">
            <a:avLst/>
          </a:prstGeom>
        </p:spPr>
      </p:pic>
      <p:sp>
        <p:nvSpPr>
          <p:cNvPr id="24" name="TextBox 23">
            <a:extLst>
              <a:ext uri="{FF2B5EF4-FFF2-40B4-BE49-F238E27FC236}">
                <a16:creationId xmlns:a16="http://schemas.microsoft.com/office/drawing/2014/main" id="{90AE6E45-0D17-681D-D28B-0400E1DA1912}"/>
              </a:ext>
            </a:extLst>
          </p:cNvPr>
          <p:cNvSpPr txBox="1"/>
          <p:nvPr/>
        </p:nvSpPr>
        <p:spPr>
          <a:xfrm>
            <a:off x="411481" y="1616836"/>
            <a:ext cx="4389119" cy="830997"/>
          </a:xfrm>
          <a:prstGeom prst="rect">
            <a:avLst/>
          </a:prstGeom>
          <a:solidFill>
            <a:schemeClr val="bg2"/>
          </a:solid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Area</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Color (hue)</a:t>
            </a:r>
          </a:p>
        </p:txBody>
      </p:sp>
      <p:sp>
        <p:nvSpPr>
          <p:cNvPr id="25" name="TextBox 24">
            <a:extLst>
              <a:ext uri="{FF2B5EF4-FFF2-40B4-BE49-F238E27FC236}">
                <a16:creationId xmlns:a16="http://schemas.microsoft.com/office/drawing/2014/main" id="{F59D896A-8DCA-2086-78D2-9A53CB078B89}"/>
              </a:ext>
            </a:extLst>
          </p:cNvPr>
          <p:cNvSpPr txBox="1"/>
          <p:nvPr/>
        </p:nvSpPr>
        <p:spPr>
          <a:xfrm>
            <a:off x="1580062" y="6221583"/>
            <a:ext cx="5793739"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7. </a:t>
            </a:r>
            <a:r>
              <a:rPr lang="en-US" sz="1200" dirty="0">
                <a:latin typeface="Times New Roman" panose="02020603050405020304" pitchFamily="18" charset="0"/>
                <a:cs typeface="Times New Roman" panose="02020603050405020304" pitchFamily="18" charset="0"/>
              </a:rPr>
              <a:t>The agriculture methane emissions by country throughout the world.</a:t>
            </a:r>
          </a:p>
        </p:txBody>
      </p:sp>
    </p:spTree>
    <p:extLst>
      <p:ext uri="{BB962C8B-B14F-4D97-AF65-F5344CB8AC3E}">
        <p14:creationId xmlns:p14="http://schemas.microsoft.com/office/powerpoint/2010/main" val="412754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4D854F0-AF70-1A2C-5B76-DA8C68270329}"/>
              </a:ext>
            </a:extLst>
          </p:cNvPr>
          <p:cNvSpPr txBox="1"/>
          <p:nvPr/>
        </p:nvSpPr>
        <p:spPr>
          <a:xfrm>
            <a:off x="216534" y="740765"/>
            <a:ext cx="148717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Summary</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A7BE38-13DE-826B-62EC-D8A6C9013CAB}"/>
              </a:ext>
            </a:extLst>
          </p:cNvPr>
          <p:cNvSpPr txBox="1"/>
          <p:nvPr/>
        </p:nvSpPr>
        <p:spPr>
          <a:xfrm>
            <a:off x="2844436" y="1359265"/>
            <a:ext cx="7844247" cy="338554"/>
          </a:xfrm>
          <a:prstGeom prst="rect">
            <a:avLst/>
          </a:prstGeom>
          <a:noFill/>
        </p:spPr>
        <p:txBody>
          <a:bodyPr wrap="square">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Methane</a:t>
            </a:r>
            <a:r>
              <a:rPr lang="en-US" sz="1600" b="0" i="0" dirty="0">
                <a:solidFill>
                  <a:srgbClr val="000000"/>
                </a:solidFill>
                <a:effectLst/>
                <a:latin typeface="Times New Roman" panose="02020603050405020304" pitchFamily="18" charset="0"/>
                <a:cs typeface="Times New Roman" panose="02020603050405020304" pitchFamily="18" charset="0"/>
              </a:rPr>
              <a:t> is an important greenhouse gas found within our atmosphere that traps heat.</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D316DE9-1E86-B250-5653-44D359D49FCE}"/>
              </a:ext>
            </a:extLst>
          </p:cNvPr>
          <p:cNvSpPr txBox="1"/>
          <p:nvPr/>
        </p:nvSpPr>
        <p:spPr>
          <a:xfrm>
            <a:off x="326570" y="2477993"/>
            <a:ext cx="4474030" cy="1169551"/>
          </a:xfrm>
          <a:prstGeom prst="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a:spAutoFit/>
          </a:bodyPr>
          <a:lstStyle/>
          <a:p>
            <a:pPr algn="ctr"/>
            <a:r>
              <a:rPr lang="en-US" sz="1400" b="1" u="sng" dirty="0">
                <a:solidFill>
                  <a:srgbClr val="000000"/>
                </a:solidFill>
                <a:latin typeface="Times New Roman" panose="02020603050405020304" pitchFamily="18" charset="0"/>
                <a:cs typeface="Times New Roman" panose="02020603050405020304" pitchFamily="18" charset="0"/>
              </a:rPr>
              <a:t>T</a:t>
            </a:r>
            <a:r>
              <a:rPr lang="en-US" sz="1400" b="1" i="0" u="sng" dirty="0">
                <a:solidFill>
                  <a:srgbClr val="000000"/>
                </a:solidFill>
                <a:effectLst/>
                <a:latin typeface="Times New Roman" panose="02020603050405020304" pitchFamily="18" charset="0"/>
                <a:cs typeface="Times New Roman" panose="02020603050405020304" pitchFamily="18" charset="0"/>
              </a:rPr>
              <a:t>ypes of Methane Emissions:</a:t>
            </a:r>
          </a:p>
          <a:p>
            <a:pPr algn="ctr"/>
            <a:r>
              <a:rPr lang="en-US" sz="1400" b="0" i="0" dirty="0">
                <a:solidFill>
                  <a:srgbClr val="000000"/>
                </a:solidFill>
                <a:effectLst/>
                <a:latin typeface="Times New Roman" panose="02020603050405020304" pitchFamily="18" charset="0"/>
                <a:cs typeface="Times New Roman" panose="02020603050405020304" pitchFamily="18" charset="0"/>
              </a:rPr>
              <a:t>Agriculture</a:t>
            </a:r>
          </a:p>
          <a:p>
            <a:pPr algn="ctr"/>
            <a:r>
              <a:rPr lang="en-US" sz="1400" dirty="0">
                <a:solidFill>
                  <a:srgbClr val="000000"/>
                </a:solidFill>
                <a:latin typeface="Times New Roman" panose="02020603050405020304" pitchFamily="18" charset="0"/>
                <a:cs typeface="Times New Roman" panose="02020603050405020304" pitchFamily="18" charset="0"/>
              </a:rPr>
              <a:t>E</a:t>
            </a:r>
            <a:r>
              <a:rPr lang="en-US" sz="1400" b="0" i="0" dirty="0">
                <a:solidFill>
                  <a:srgbClr val="000000"/>
                </a:solidFill>
                <a:effectLst/>
                <a:latin typeface="Times New Roman" panose="02020603050405020304" pitchFamily="18" charset="0"/>
                <a:cs typeface="Times New Roman" panose="02020603050405020304" pitchFamily="18" charset="0"/>
              </a:rPr>
              <a:t>nergy</a:t>
            </a:r>
          </a:p>
          <a:p>
            <a:pPr algn="ctr"/>
            <a:r>
              <a:rPr lang="en-US" sz="1400" dirty="0">
                <a:solidFill>
                  <a:srgbClr val="000000"/>
                </a:solidFill>
                <a:latin typeface="Times New Roman" panose="02020603050405020304" pitchFamily="18" charset="0"/>
                <a:cs typeface="Times New Roman" panose="02020603050405020304" pitchFamily="18" charset="0"/>
              </a:rPr>
              <a:t>W</a:t>
            </a:r>
            <a:r>
              <a:rPr lang="en-US" sz="1400" b="0" i="0" dirty="0">
                <a:solidFill>
                  <a:srgbClr val="000000"/>
                </a:solidFill>
                <a:effectLst/>
                <a:latin typeface="Times New Roman" panose="02020603050405020304" pitchFamily="18" charset="0"/>
                <a:cs typeface="Times New Roman" panose="02020603050405020304" pitchFamily="18" charset="0"/>
              </a:rPr>
              <a:t>aste</a:t>
            </a:r>
          </a:p>
          <a:p>
            <a:pPr algn="ctr"/>
            <a:r>
              <a:rPr lang="en-US" sz="1400" dirty="0">
                <a:solidFill>
                  <a:srgbClr val="000000"/>
                </a:solidFill>
                <a:latin typeface="Times New Roman" panose="02020603050405020304" pitchFamily="18" charset="0"/>
                <a:cs typeface="Times New Roman" panose="02020603050405020304" pitchFamily="18" charset="0"/>
              </a:rPr>
              <a:t>Ot</a:t>
            </a:r>
            <a:r>
              <a:rPr lang="en-US" sz="1400" b="0" i="0" dirty="0">
                <a:solidFill>
                  <a:srgbClr val="000000"/>
                </a:solidFill>
                <a:effectLst/>
                <a:latin typeface="Times New Roman" panose="02020603050405020304" pitchFamily="18" charset="0"/>
                <a:cs typeface="Times New Roman" panose="02020603050405020304" pitchFamily="18" charset="0"/>
              </a:rPr>
              <a:t>her</a:t>
            </a:r>
            <a:endParaRPr lang="en-US"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49EC877-6715-93E8-67DF-D6CA736ED51B}"/>
              </a:ext>
            </a:extLst>
          </p:cNvPr>
          <p:cNvSpPr txBox="1"/>
          <p:nvPr/>
        </p:nvSpPr>
        <p:spPr>
          <a:xfrm>
            <a:off x="369025" y="3903821"/>
            <a:ext cx="4474030" cy="738664"/>
          </a:xfrm>
          <a:prstGeom prst="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a:spAutoFit/>
          </a:bodyPr>
          <a:lstStyle/>
          <a:p>
            <a:r>
              <a:rPr lang="en-US" sz="1400" b="1" i="0" u="sng" dirty="0">
                <a:solidFill>
                  <a:srgbClr val="000000"/>
                </a:solidFill>
                <a:effectLst/>
                <a:latin typeface="Times New Roman" panose="02020603050405020304" pitchFamily="18" charset="0"/>
                <a:cs typeface="Times New Roman" panose="02020603050405020304" pitchFamily="18" charset="0"/>
              </a:rPr>
              <a:t> </a:t>
            </a:r>
            <a:r>
              <a:rPr lang="en-US" sz="1400" b="1" u="sng" dirty="0">
                <a:solidFill>
                  <a:srgbClr val="000000"/>
                </a:solidFill>
                <a:latin typeface="Times New Roman" panose="02020603050405020304" pitchFamily="18" charset="0"/>
                <a:cs typeface="Times New Roman" panose="02020603050405020304" pitchFamily="18" charset="0"/>
              </a:rPr>
              <a:t>Two H</a:t>
            </a:r>
            <a:r>
              <a:rPr lang="en-US" sz="1400" b="1" i="0" u="sng" dirty="0">
                <a:solidFill>
                  <a:srgbClr val="000000"/>
                </a:solidFill>
                <a:effectLst/>
                <a:latin typeface="Times New Roman" panose="02020603050405020304" pitchFamily="18" charset="0"/>
                <a:cs typeface="Times New Roman" panose="02020603050405020304" pitchFamily="18" charset="0"/>
              </a:rPr>
              <a:t>ighest </a:t>
            </a:r>
            <a:r>
              <a:rPr lang="en-US" sz="1400" b="1" u="sng" dirty="0">
                <a:solidFill>
                  <a:srgbClr val="000000"/>
                </a:solidFill>
                <a:latin typeface="Times New Roman" panose="02020603050405020304" pitchFamily="18" charset="0"/>
                <a:cs typeface="Times New Roman" panose="02020603050405020304" pitchFamily="18" charset="0"/>
              </a:rPr>
              <a:t>Methane Emissions P</a:t>
            </a:r>
            <a:r>
              <a:rPr lang="en-US" sz="1400" b="1" i="0" u="sng" dirty="0">
                <a:solidFill>
                  <a:srgbClr val="000000"/>
                </a:solidFill>
                <a:effectLst/>
                <a:latin typeface="Times New Roman" panose="02020603050405020304" pitchFamily="18" charset="0"/>
                <a:cs typeface="Times New Roman" panose="02020603050405020304" pitchFamily="18" charset="0"/>
              </a:rPr>
              <a:t>roduced Worldwide:</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A</a:t>
            </a:r>
            <a:r>
              <a:rPr lang="en-US" sz="1400" b="0" i="0" dirty="0">
                <a:solidFill>
                  <a:srgbClr val="000000"/>
                </a:solidFill>
                <a:effectLst/>
                <a:latin typeface="Times New Roman" panose="02020603050405020304" pitchFamily="18" charset="0"/>
                <a:cs typeface="Times New Roman" panose="02020603050405020304" pitchFamily="18" charset="0"/>
              </a:rPr>
              <a:t>griculture (</a:t>
            </a:r>
            <a:r>
              <a:rPr lang="en-US" sz="1400" dirty="0">
                <a:solidFill>
                  <a:srgbClr val="000000"/>
                </a:solidFill>
                <a:latin typeface="Times New Roman" panose="02020603050405020304" pitchFamily="18" charset="0"/>
                <a:cs typeface="Times New Roman" panose="02020603050405020304" pitchFamily="18" charset="0"/>
              </a:rPr>
              <a:t>mean: 18,850.64 kt)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Energy (mean: 16,918.40 kt)</a:t>
            </a:r>
            <a:endParaRPr lang="en-US"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89B1F3C-BAEB-8836-61B9-0E3AEF5A69B7}"/>
              </a:ext>
            </a:extLst>
          </p:cNvPr>
          <p:cNvSpPr txBox="1"/>
          <p:nvPr/>
        </p:nvSpPr>
        <p:spPr>
          <a:xfrm>
            <a:off x="5127170" y="2477993"/>
            <a:ext cx="3108960" cy="954107"/>
          </a:xfrm>
          <a:prstGeom prst="rect">
            <a:avLst/>
          </a:prstGeom>
          <a:solidFill>
            <a:srgbClr val="FFCC99"/>
          </a:solidFill>
          <a:effectLst>
            <a:outerShdw blurRad="50800" dist="38100" dir="2700000" algn="tl" rotWithShape="0">
              <a:prstClr val="black">
                <a:alpha val="40000"/>
              </a:prstClr>
            </a:outerShdw>
          </a:effectLst>
        </p:spPr>
        <p:txBody>
          <a:bodyPr wrap="square">
            <a:spAutoFit/>
          </a:bodyPr>
          <a:lstStyle/>
          <a:p>
            <a:pPr algn="ctr"/>
            <a:r>
              <a:rPr lang="en-US" sz="1400" b="1" i="0" u="sng" dirty="0">
                <a:solidFill>
                  <a:srgbClr val="000000"/>
                </a:solidFill>
                <a:effectLst/>
                <a:latin typeface="Times New Roman" panose="02020603050405020304" pitchFamily="18" charset="0"/>
                <a:cs typeface="Times New Roman" panose="02020603050405020304" pitchFamily="18" charset="0"/>
              </a:rPr>
              <a:t>Top Agriculture Emitting Regions:</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As</a:t>
            </a:r>
            <a:r>
              <a:rPr lang="en-US" sz="1400" b="0" i="0" dirty="0">
                <a:solidFill>
                  <a:srgbClr val="000000"/>
                </a:solidFill>
                <a:effectLst/>
                <a:latin typeface="Times New Roman" panose="02020603050405020304" pitchFamily="18" charset="0"/>
                <a:cs typeface="Times New Roman" panose="02020603050405020304" pitchFamily="18" charset="0"/>
              </a:rPr>
              <a:t>ia Pacific</a:t>
            </a: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Central and South America</a:t>
            </a: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Europe</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C8F5A61-CDAA-CF95-7573-55F3D45DF00A}"/>
              </a:ext>
            </a:extLst>
          </p:cNvPr>
          <p:cNvSpPr txBox="1"/>
          <p:nvPr/>
        </p:nvSpPr>
        <p:spPr>
          <a:xfrm>
            <a:off x="8786949" y="2470951"/>
            <a:ext cx="3108960" cy="954107"/>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a:spAutoFit/>
          </a:bodyPr>
          <a:lstStyle/>
          <a:p>
            <a:pPr algn="ctr"/>
            <a:r>
              <a:rPr lang="en-US" sz="1400" b="1" i="0" u="sng" dirty="0">
                <a:solidFill>
                  <a:srgbClr val="000000"/>
                </a:solidFill>
                <a:effectLst/>
                <a:latin typeface="Times New Roman" panose="02020603050405020304" pitchFamily="18" charset="0"/>
                <a:cs typeface="Times New Roman" panose="02020603050405020304" pitchFamily="18" charset="0"/>
              </a:rPr>
              <a:t>Top Energy Emitting Regions:</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As</a:t>
            </a:r>
            <a:r>
              <a:rPr lang="en-US" sz="1400" b="0" i="0" dirty="0">
                <a:solidFill>
                  <a:srgbClr val="000000"/>
                </a:solidFill>
                <a:effectLst/>
                <a:latin typeface="Times New Roman" panose="02020603050405020304" pitchFamily="18" charset="0"/>
                <a:cs typeface="Times New Roman" panose="02020603050405020304" pitchFamily="18" charset="0"/>
              </a:rPr>
              <a:t>ia Pacific</a:t>
            </a: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Russia and Caspian</a:t>
            </a: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North America</a:t>
            </a:r>
            <a:endParaRPr lang="en-US"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29C1D97-2CF9-CB57-0DC9-7D1C9985F44F}"/>
              </a:ext>
            </a:extLst>
          </p:cNvPr>
          <p:cNvSpPr txBox="1"/>
          <p:nvPr/>
        </p:nvSpPr>
        <p:spPr>
          <a:xfrm>
            <a:off x="5212080" y="3747766"/>
            <a:ext cx="3108960" cy="954107"/>
          </a:xfrm>
          <a:prstGeom prst="rect">
            <a:avLst/>
          </a:prstGeom>
          <a:solidFill>
            <a:srgbClr val="FFCC99"/>
          </a:solidFill>
          <a:effectLst>
            <a:outerShdw blurRad="50800" dist="38100" dir="2700000" algn="tl" rotWithShape="0">
              <a:prstClr val="black">
                <a:alpha val="40000"/>
              </a:prstClr>
            </a:outerShdw>
          </a:effectLst>
        </p:spPr>
        <p:txBody>
          <a:bodyPr wrap="square">
            <a:spAutoFit/>
          </a:bodyPr>
          <a:lstStyle/>
          <a:p>
            <a:pPr algn="ctr"/>
            <a:r>
              <a:rPr lang="en-US" sz="1400" b="1" i="0" u="sng" dirty="0">
                <a:solidFill>
                  <a:srgbClr val="000000"/>
                </a:solidFill>
                <a:effectLst/>
                <a:latin typeface="Times New Roman" panose="02020603050405020304" pitchFamily="18" charset="0"/>
                <a:cs typeface="Times New Roman" panose="02020603050405020304" pitchFamily="18" charset="0"/>
              </a:rPr>
              <a:t>Top Agriculture Emitting Countries:</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China</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India</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Brazil</a:t>
            </a:r>
            <a:endParaRPr lang="en-US"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4211618-3C64-EB98-51F0-8FC469572215}"/>
              </a:ext>
            </a:extLst>
          </p:cNvPr>
          <p:cNvSpPr txBox="1"/>
          <p:nvPr/>
        </p:nvSpPr>
        <p:spPr>
          <a:xfrm>
            <a:off x="8786949" y="3721136"/>
            <a:ext cx="3108960" cy="954107"/>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a:spAutoFit/>
          </a:bodyPr>
          <a:lstStyle/>
          <a:p>
            <a:pPr algn="ctr"/>
            <a:r>
              <a:rPr lang="en-US" sz="1400" b="1" i="0" u="sng" dirty="0">
                <a:solidFill>
                  <a:srgbClr val="000000"/>
                </a:solidFill>
                <a:effectLst/>
                <a:latin typeface="Times New Roman" panose="02020603050405020304" pitchFamily="18" charset="0"/>
                <a:cs typeface="Times New Roman" panose="02020603050405020304" pitchFamily="18" charset="0"/>
              </a:rPr>
              <a:t>Top Energy Emitting Countries:</a:t>
            </a: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China</a:t>
            </a:r>
          </a:p>
          <a:p>
            <a:pPr marL="342900" indent="-342900">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Russia</a:t>
            </a:r>
            <a:endParaRPr lang="en-US" sz="1400"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dirty="0">
                <a:solidFill>
                  <a:srgbClr val="000000"/>
                </a:solidFill>
                <a:latin typeface="Times New Roman" panose="02020603050405020304" pitchFamily="18" charset="0"/>
                <a:cs typeface="Times New Roman" panose="02020603050405020304" pitchFamily="18" charset="0"/>
              </a:rPr>
              <a:t>United States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07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E04D-2D1E-F030-7CB9-25235C8ADE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Citations</a:t>
            </a:r>
          </a:p>
        </p:txBody>
      </p:sp>
      <p:sp>
        <p:nvSpPr>
          <p:cNvPr id="3" name="Content Placeholder 2">
            <a:extLst>
              <a:ext uri="{FF2B5EF4-FFF2-40B4-BE49-F238E27FC236}">
                <a16:creationId xmlns:a16="http://schemas.microsoft.com/office/drawing/2014/main" id="{187F8DED-85ED-D7D9-2824-42F1D2CAC93D}"/>
              </a:ext>
            </a:extLst>
          </p:cNvPr>
          <p:cNvSpPr>
            <a:spLocks noGrp="1"/>
          </p:cNvSpPr>
          <p:nvPr>
            <p:ph sz="half" idx="1"/>
          </p:nvPr>
        </p:nvSpPr>
        <p:spPr>
          <a:xfrm>
            <a:off x="704850" y="2266950"/>
            <a:ext cx="11328400" cy="3905250"/>
          </a:xfrm>
        </p:spPr>
        <p:txBody>
          <a:bodyPr>
            <a:normAutofit/>
          </a:bodyPr>
          <a:lstStyle/>
          <a:p>
            <a:pPr marL="0" indent="0">
              <a:buNone/>
            </a:pPr>
            <a:r>
              <a:rPr lang="en-US" sz="1200" b="0" i="0" dirty="0">
                <a:solidFill>
                  <a:srgbClr val="000000"/>
                </a:solidFill>
                <a:effectLst/>
                <a:latin typeface="Times New Roman" panose="02020603050405020304" pitchFamily="18" charset="0"/>
                <a:cs typeface="Times New Roman" panose="02020603050405020304" pitchFamily="18" charset="0"/>
              </a:rPr>
              <a:t>1. IEA (2023), </a:t>
            </a:r>
            <a:r>
              <a:rPr lang="en-US" sz="1200" b="0" i="1" dirty="0">
                <a:solidFill>
                  <a:srgbClr val="000000"/>
                </a:solidFill>
                <a:effectLst/>
                <a:latin typeface="Times New Roman" panose="02020603050405020304" pitchFamily="18" charset="0"/>
                <a:cs typeface="Times New Roman" panose="02020603050405020304" pitchFamily="18" charset="0"/>
              </a:rPr>
              <a:t>Methane Tracker</a:t>
            </a:r>
            <a:r>
              <a:rPr lang="en-US" sz="1200" b="0" i="0" dirty="0">
                <a:solidFill>
                  <a:srgbClr val="000000"/>
                </a:solidFill>
                <a:effectLst/>
                <a:latin typeface="Times New Roman" panose="02020603050405020304" pitchFamily="18" charset="0"/>
                <a:cs typeface="Times New Roman" panose="02020603050405020304" pitchFamily="18" charset="0"/>
              </a:rPr>
              <a:t>, IEA, Paris </a:t>
            </a:r>
            <a:r>
              <a:rPr lang="en-US" sz="1200" dirty="0">
                <a:solidFill>
                  <a:srgbClr val="000000"/>
                </a:solidFill>
                <a:latin typeface="Times New Roman" panose="02020603050405020304" pitchFamily="18" charset="0"/>
                <a:cs typeface="Times New Roman" panose="02020603050405020304" pitchFamily="18" charset="0"/>
                <a:hlinkClick r:id="rId3"/>
              </a:rPr>
              <a:t>https://www.iea.org/data-and-statistics/data-tools/methane-tracker</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200" dirty="0">
                <a:effectLst/>
                <a:latin typeface="Times New Roman" panose="02020603050405020304" pitchFamily="18" charset="0"/>
                <a:cs typeface="Times New Roman" panose="02020603050405020304" pitchFamily="18" charset="0"/>
              </a:rPr>
              <a:t>2. “Greenhouse Gases.” </a:t>
            </a:r>
            <a:r>
              <a:rPr lang="en-US" sz="1200" i="1" dirty="0">
                <a:effectLst/>
                <a:latin typeface="Times New Roman" panose="02020603050405020304" pitchFamily="18" charset="0"/>
                <a:cs typeface="Times New Roman" panose="02020603050405020304" pitchFamily="18" charset="0"/>
              </a:rPr>
              <a:t>EPA</a:t>
            </a:r>
            <a:r>
              <a:rPr lang="en-US" sz="1200" dirty="0">
                <a:effectLst/>
                <a:latin typeface="Times New Roman" panose="02020603050405020304" pitchFamily="18" charset="0"/>
                <a:cs typeface="Times New Roman" panose="02020603050405020304" pitchFamily="18" charset="0"/>
              </a:rPr>
              <a:t>, Environmental Protection Agency, 19 Mar. 2020, </a:t>
            </a:r>
            <a:r>
              <a:rPr lang="en-US" sz="1200" dirty="0">
                <a:effectLst/>
                <a:latin typeface="Times New Roman" panose="02020603050405020304" pitchFamily="18" charset="0"/>
                <a:cs typeface="Times New Roman" panose="02020603050405020304" pitchFamily="18" charset="0"/>
                <a:hlinkClick r:id="rId4"/>
              </a:rPr>
              <a:t>https://www.epa.gov/report-environment/greenhouse-gases</a:t>
            </a:r>
            <a:r>
              <a:rPr lang="en-US" sz="1200" dirty="0">
                <a:effectLst/>
                <a:latin typeface="Times New Roman" panose="02020603050405020304" pitchFamily="18" charset="0"/>
                <a:cs typeface="Times New Roman" panose="02020603050405020304" pitchFamily="18" charset="0"/>
              </a:rPr>
              <a:t>.</a:t>
            </a:r>
          </a:p>
          <a:p>
            <a:pPr marL="0" indent="0">
              <a:buNone/>
            </a:pPr>
            <a:r>
              <a:rPr lang="en-US" sz="1200" dirty="0">
                <a:effectLst/>
                <a:latin typeface="Times New Roman" panose="02020603050405020304" pitchFamily="18" charset="0"/>
                <a:cs typeface="Times New Roman" panose="02020603050405020304" pitchFamily="18" charset="0"/>
              </a:rPr>
              <a:t>3. “Center for Science Education.” </a:t>
            </a:r>
            <a:r>
              <a:rPr lang="en-US" sz="1200" i="1" dirty="0">
                <a:effectLst/>
                <a:latin typeface="Times New Roman" panose="02020603050405020304" pitchFamily="18" charset="0"/>
                <a:cs typeface="Times New Roman" panose="02020603050405020304" pitchFamily="18" charset="0"/>
              </a:rPr>
              <a:t>Methane | Center for Science Education</a:t>
            </a:r>
            <a:r>
              <a:rPr lang="en-US" sz="1200" dirty="0">
                <a:effectLst/>
                <a:latin typeface="Times New Roman" panose="02020603050405020304" pitchFamily="18" charset="0"/>
                <a:cs typeface="Times New Roman" panose="02020603050405020304" pitchFamily="18" charset="0"/>
              </a:rPr>
              <a:t>, 2012, </a:t>
            </a:r>
            <a:r>
              <a:rPr lang="en-US" sz="1200" dirty="0">
                <a:effectLst/>
                <a:latin typeface="Times New Roman" panose="02020603050405020304" pitchFamily="18" charset="0"/>
                <a:cs typeface="Times New Roman" panose="02020603050405020304" pitchFamily="18" charset="0"/>
                <a:hlinkClick r:id="rId5"/>
              </a:rPr>
              <a:t>https://scied.ucar.edu/learning-zone/how-climate-works/methane#:~:text=Methane%20is%20gas%20that%20is,is%20a%20powerful%20greenhouse%20gas</a:t>
            </a:r>
            <a:r>
              <a:rPr lang="en-US" sz="1200" dirty="0">
                <a:effectLst/>
                <a:latin typeface="Times New Roman" panose="02020603050405020304" pitchFamily="18" charset="0"/>
                <a:cs typeface="Times New Roman" panose="02020603050405020304" pitchFamily="18" charset="0"/>
              </a:rPr>
              <a:t>.</a:t>
            </a:r>
          </a:p>
          <a:p>
            <a:pPr marL="0" indent="0">
              <a:buNone/>
            </a:pPr>
            <a:endParaRPr lang="en-US" sz="1200" dirty="0">
              <a:effectLst/>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90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9859-5F58-2F0D-C26C-777174DF8C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0966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4C0475-CAA7-F7AF-3838-EB221F23F9A4}"/>
              </a:ext>
            </a:extLst>
          </p:cNvPr>
          <p:cNvSpPr>
            <a:spLocks noGrp="1"/>
          </p:cNvSpPr>
          <p:nvPr>
            <p:ph idx="1"/>
          </p:nvPr>
        </p:nvSpPr>
        <p:spPr>
          <a:xfrm>
            <a:off x="4332560" y="1162033"/>
            <a:ext cx="7360606" cy="4810239"/>
          </a:xfrm>
        </p:spPr>
        <p:txBody>
          <a:bodyPr>
            <a:normAutofit/>
          </a:body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Methane</a:t>
            </a:r>
          </a:p>
          <a:p>
            <a:pPr>
              <a:lnSpc>
                <a:spcPct val="100000"/>
              </a:lnSpc>
            </a:pPr>
            <a:r>
              <a:rPr lang="en-US" sz="1500" dirty="0">
                <a:latin typeface="Times New Roman" panose="02020603050405020304" pitchFamily="18" charset="0"/>
                <a:cs typeface="Times New Roman" panose="02020603050405020304" pitchFamily="18" charset="0"/>
              </a:rPr>
              <a:t>A powerful greenhouse gas found within our atmosphere (3)</a:t>
            </a:r>
          </a:p>
          <a:p>
            <a:pPr lvl="1">
              <a:lnSpc>
                <a:spcPct val="100000"/>
              </a:lnSpc>
            </a:pPr>
            <a:r>
              <a:rPr lang="en-US" sz="1500" dirty="0">
                <a:latin typeface="Times New Roman" panose="02020603050405020304" pitchFamily="18" charset="0"/>
                <a:cs typeface="Times New Roman" panose="02020603050405020304" pitchFamily="18" charset="0"/>
              </a:rPr>
              <a:t>simplest hydrocarbon (made up of carbon and hydrogen</a:t>
            </a:r>
          </a:p>
          <a:p>
            <a:pPr lvl="1">
              <a:lnSpc>
                <a:spcPct val="100000"/>
              </a:lnSpc>
            </a:pPr>
            <a:r>
              <a:rPr lang="en-US" sz="1500" dirty="0">
                <a:latin typeface="Times New Roman" panose="02020603050405020304" pitchFamily="18" charset="0"/>
                <a:cs typeface="Times New Roman" panose="02020603050405020304" pitchFamily="18" charset="0"/>
              </a:rPr>
              <a:t>flammable</a:t>
            </a:r>
          </a:p>
          <a:p>
            <a:pPr lvl="1">
              <a:lnSpc>
                <a:spcPct val="100000"/>
              </a:lnSpc>
            </a:pPr>
            <a:r>
              <a:rPr lang="en-US" sz="1500" dirty="0">
                <a:latin typeface="Times New Roman" panose="02020603050405020304" pitchFamily="18" charset="0"/>
                <a:cs typeface="Times New Roman" panose="02020603050405020304" pitchFamily="18" charset="0"/>
              </a:rPr>
              <a:t>used as a fuel</a:t>
            </a:r>
          </a:p>
          <a:p>
            <a:pPr lvl="1">
              <a:lnSpc>
                <a:spcPct val="100000"/>
              </a:lnSpc>
            </a:pPr>
            <a:r>
              <a:rPr lang="en-US" sz="1500" dirty="0">
                <a:latin typeface="Times New Roman" panose="02020603050405020304" pitchFamily="18" charset="0"/>
                <a:cs typeface="Times New Roman" panose="02020603050405020304" pitchFamily="18" charset="0"/>
              </a:rPr>
              <a:t>principle component of natural gas</a:t>
            </a:r>
          </a:p>
          <a:p>
            <a:pPr lvl="1">
              <a:lnSpc>
                <a:spcPct val="100000"/>
              </a:lnSpc>
            </a:pPr>
            <a:r>
              <a:rPr lang="en-US" sz="1500" dirty="0">
                <a:latin typeface="Times New Roman" panose="02020603050405020304" pitchFamily="18" charset="0"/>
                <a:cs typeface="Times New Roman" panose="02020603050405020304" pitchFamily="18" charset="0"/>
              </a:rPr>
              <a:t>comes from human activities (2)</a:t>
            </a:r>
          </a:p>
          <a:p>
            <a:pPr lvl="2">
              <a:lnSpc>
                <a:spcPct val="100000"/>
              </a:lnSpc>
            </a:pPr>
            <a:r>
              <a:rPr lang="en-US" sz="1500" dirty="0">
                <a:latin typeface="Times New Roman" panose="02020603050405020304" pitchFamily="18" charset="0"/>
                <a:cs typeface="Times New Roman" panose="02020603050405020304" pitchFamily="18" charset="0"/>
              </a:rPr>
              <a:t>natural gas production</a:t>
            </a:r>
          </a:p>
          <a:p>
            <a:pPr lvl="2">
              <a:lnSpc>
                <a:spcPct val="100000"/>
              </a:lnSpc>
            </a:pPr>
            <a:r>
              <a:rPr lang="en-US" sz="1500" dirty="0">
                <a:latin typeface="Times New Roman" panose="02020603050405020304" pitchFamily="18" charset="0"/>
                <a:cs typeface="Times New Roman" panose="02020603050405020304" pitchFamily="18" charset="0"/>
              </a:rPr>
              <a:t>waste decomposition in landfills</a:t>
            </a:r>
          </a:p>
          <a:p>
            <a:pPr lvl="2">
              <a:lnSpc>
                <a:spcPct val="100000"/>
              </a:lnSpc>
            </a:pPr>
            <a:r>
              <a:rPr lang="en-US" sz="1500" dirty="0">
                <a:latin typeface="Times New Roman" panose="02020603050405020304" pitchFamily="18" charset="0"/>
                <a:cs typeface="Times New Roman" panose="02020603050405020304" pitchFamily="18" charset="0"/>
              </a:rPr>
              <a:t>digestive processes in livestock/agriculture</a:t>
            </a:r>
          </a:p>
          <a:p>
            <a:pPr lvl="1">
              <a:lnSpc>
                <a:spcPct val="100000"/>
              </a:lnSpc>
            </a:pPr>
            <a:r>
              <a:rPr lang="en-US" sz="1500" dirty="0">
                <a:latin typeface="Times New Roman" panose="02020603050405020304" pitchFamily="18" charset="0"/>
                <a:cs typeface="Times New Roman" panose="02020603050405020304" pitchFamily="18" charset="0"/>
              </a:rPr>
              <a:t>Comes from natural sources (2)</a:t>
            </a:r>
          </a:p>
          <a:p>
            <a:pPr lvl="2">
              <a:lnSpc>
                <a:spcPct val="100000"/>
              </a:lnSpc>
            </a:pPr>
            <a:r>
              <a:rPr lang="en-US" sz="1500" dirty="0">
                <a:latin typeface="Times New Roman" panose="02020603050405020304" pitchFamily="18" charset="0"/>
                <a:cs typeface="Times New Roman" panose="02020603050405020304" pitchFamily="18" charset="0"/>
              </a:rPr>
              <a:t>wetlands</a:t>
            </a:r>
            <a:endParaRPr lang="en-US" sz="1500" dirty="0"/>
          </a:p>
        </p:txBody>
      </p:sp>
      <p:sp>
        <p:nvSpPr>
          <p:cNvPr id="6" name="TextBox 5">
            <a:extLst>
              <a:ext uri="{FF2B5EF4-FFF2-40B4-BE49-F238E27FC236}">
                <a16:creationId xmlns:a16="http://schemas.microsoft.com/office/drawing/2014/main" id="{E2440504-6532-C372-B6C9-843039462FF5}"/>
              </a:ext>
            </a:extLst>
          </p:cNvPr>
          <p:cNvSpPr txBox="1"/>
          <p:nvPr/>
        </p:nvSpPr>
        <p:spPr>
          <a:xfrm>
            <a:off x="761705" y="1527283"/>
            <a:ext cx="3333750" cy="427809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Greenhouse Gasses </a:t>
            </a:r>
            <a:r>
              <a:rPr lang="en-US" sz="1600" dirty="0">
                <a:latin typeface="Times New Roman" panose="02020603050405020304" pitchFamily="18" charset="0"/>
                <a:cs typeface="Times New Roman" panose="02020603050405020304" pitchFamily="18" charset="0"/>
              </a:rPr>
              <a:t>are gasses found within our atmosphere that trap heat.(2)</a:t>
            </a:r>
          </a:p>
          <a:p>
            <a:endParaRPr lang="en-US" sz="1600" dirty="0">
              <a:latin typeface="Times New Roman" panose="02020603050405020304" pitchFamily="18" charset="0"/>
              <a:cs typeface="Times New Roman" panose="02020603050405020304" pitchFamily="18" charset="0"/>
            </a:endParaRPr>
          </a:p>
          <a:p>
            <a:r>
              <a:rPr lang="en-US" sz="1600" u="sng" dirty="0">
                <a:latin typeface="Times New Roman" panose="02020603050405020304" pitchFamily="18" charset="0"/>
                <a:cs typeface="Times New Roman" panose="02020603050405020304" pitchFamily="18" charset="0"/>
              </a:rPr>
              <a:t>Four main greenhouse gasses that make up Earth's atmosphere are:</a:t>
            </a: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water </a:t>
            </a:r>
            <a:r>
              <a:rPr lang="en-US" sz="1600" dirty="0" err="1">
                <a:latin typeface="Times New Roman" panose="02020603050405020304" pitchFamily="18" charset="0"/>
                <a:cs typeface="Times New Roman" panose="02020603050405020304" pitchFamily="18" charset="0"/>
              </a:rPr>
              <a:t>vapour</a:t>
            </a:r>
            <a:r>
              <a:rPr lang="en-US" sz="1600" dirty="0">
                <a:latin typeface="Times New Roman" panose="02020603050405020304" pitchFamily="18" charset="0"/>
                <a:cs typeface="Times New Roman" panose="02020603050405020304" pitchFamily="18" charset="0"/>
              </a:rPr>
              <a:t> (H2O)</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carbon </a:t>
            </a:r>
            <a:r>
              <a:rPr lang="en-US" sz="1600" dirty="0" err="1">
                <a:latin typeface="Times New Roman" panose="02020603050405020304" pitchFamily="18" charset="0"/>
                <a:cs typeface="Times New Roman" panose="02020603050405020304" pitchFamily="18" charset="0"/>
              </a:rPr>
              <a:t>dixoide</a:t>
            </a:r>
            <a:r>
              <a:rPr lang="en-US" sz="1600" dirty="0">
                <a:latin typeface="Times New Roman" panose="02020603050405020304" pitchFamily="18" charset="0"/>
                <a:cs typeface="Times New Roman" panose="02020603050405020304" pitchFamily="18" charset="0"/>
              </a:rPr>
              <a:t> (CO2)</a:t>
            </a:r>
          </a:p>
          <a:p>
            <a:pPr marL="628650" lvl="1"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highest in the atmosphere</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methane (CH4)</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nitrous oxide (N2O)</a:t>
            </a:r>
          </a:p>
          <a:p>
            <a:endParaRPr lang="en-US" sz="1600" i="1" dirty="0">
              <a:latin typeface="Times New Roman" panose="02020603050405020304" pitchFamily="18" charset="0"/>
              <a:cs typeface="Times New Roman" panose="02020603050405020304" pitchFamily="18" charset="0"/>
            </a:endParaRPr>
          </a:p>
          <a:p>
            <a:pPr algn="ctr"/>
            <a:r>
              <a:rPr lang="en-US" sz="1600" i="1" dirty="0">
                <a:solidFill>
                  <a:schemeClr val="accent1"/>
                </a:solidFill>
                <a:latin typeface="Times New Roman" panose="02020603050405020304" pitchFamily="18" charset="0"/>
                <a:cs typeface="Times New Roman" panose="02020603050405020304" pitchFamily="18" charset="0"/>
              </a:rPr>
              <a:t>All these gasses are important in the affects of the temperature of Earth and the climate.</a:t>
            </a:r>
            <a:br>
              <a:rPr lang="en-US" sz="1600" i="1"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i="1" dirty="0"/>
          </a:p>
        </p:txBody>
      </p:sp>
      <p:pic>
        <p:nvPicPr>
          <p:cNvPr id="4" name="Picture 3" descr="Diagram, schematic&#10;&#10;Description automatically generated">
            <a:extLst>
              <a:ext uri="{FF2B5EF4-FFF2-40B4-BE49-F238E27FC236}">
                <a16:creationId xmlns:a16="http://schemas.microsoft.com/office/drawing/2014/main" id="{6211A9BF-675A-880F-1ACB-1205841E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230" y="4554583"/>
            <a:ext cx="3209717" cy="1763777"/>
          </a:xfrm>
          <a:prstGeom prst="rect">
            <a:avLst/>
          </a:prstGeom>
        </p:spPr>
      </p:pic>
      <p:sp>
        <p:nvSpPr>
          <p:cNvPr id="7" name="TextBox 6">
            <a:extLst>
              <a:ext uri="{FF2B5EF4-FFF2-40B4-BE49-F238E27FC236}">
                <a16:creationId xmlns:a16="http://schemas.microsoft.com/office/drawing/2014/main" id="{3A799B1F-6AC9-FDD5-7ABD-F22A7C300A2C}"/>
              </a:ext>
            </a:extLst>
          </p:cNvPr>
          <p:cNvSpPr txBox="1"/>
          <p:nvPr/>
        </p:nvSpPr>
        <p:spPr>
          <a:xfrm>
            <a:off x="9122796" y="6318360"/>
            <a:ext cx="299764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Representation of Methane (3)</a:t>
            </a:r>
          </a:p>
        </p:txBody>
      </p:sp>
    </p:spTree>
    <p:extLst>
      <p:ext uri="{BB962C8B-B14F-4D97-AF65-F5344CB8AC3E}">
        <p14:creationId xmlns:p14="http://schemas.microsoft.com/office/powerpoint/2010/main" val="6547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71CD1F-E42C-4C7F-D14B-8F89B7CAA80B}"/>
              </a:ext>
            </a:extLst>
          </p:cNvPr>
          <p:cNvSpPr>
            <a:spLocks noGrp="1"/>
          </p:cNvSpPr>
          <p:nvPr>
            <p:ph type="title"/>
          </p:nvPr>
        </p:nvSpPr>
        <p:spPr>
          <a:xfrm>
            <a:off x="831562" y="1677923"/>
            <a:ext cx="3103427" cy="3520440"/>
          </a:xfrm>
        </p:spPr>
        <p:txBody>
          <a:bodyPr anchor="t">
            <a:normAutofit/>
          </a:bodyPr>
          <a:lstStyle/>
          <a:p>
            <a:pPr algn="ctr"/>
            <a:r>
              <a:rPr lang="en-US" sz="2800" b="1" u="sng" dirty="0">
                <a:latin typeface="Times New Roman" panose="02020603050405020304" pitchFamily="18" charset="0"/>
                <a:cs typeface="Times New Roman" panose="02020603050405020304" pitchFamily="18" charset="0"/>
              </a:rPr>
              <a:t>Data Loading</a:t>
            </a:r>
            <a:br>
              <a:rPr lang="en-US" sz="2800" b="1" u="sng" dirty="0">
                <a:latin typeface="Times New Roman" panose="02020603050405020304" pitchFamily="18" charset="0"/>
                <a:cs typeface="Times New Roman" panose="02020603050405020304" pitchFamily="18" charset="0"/>
              </a:rPr>
            </a:br>
            <a:br>
              <a:rPr lang="en-US" sz="2800" b="1" u="sng"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3994070E-93DE-C19C-75C4-7E48B65AAFFC}"/>
              </a:ext>
            </a:extLst>
          </p:cNvPr>
          <p:cNvSpPr txBox="1"/>
          <p:nvPr/>
        </p:nvSpPr>
        <p:spPr>
          <a:xfrm>
            <a:off x="9433656" y="1946483"/>
            <a:ext cx="2434011" cy="276999"/>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latin typeface="Times New Roman" panose="02020603050405020304" pitchFamily="18" charset="0"/>
                <a:cs typeface="Times New Roman" panose="02020603050405020304" pitchFamily="18" charset="0"/>
              </a:rPr>
              <a:t>Import necessary libraries</a:t>
            </a:r>
          </a:p>
        </p:txBody>
      </p:sp>
      <p:sp>
        <p:nvSpPr>
          <p:cNvPr id="18" name="TextBox 17">
            <a:extLst>
              <a:ext uri="{FF2B5EF4-FFF2-40B4-BE49-F238E27FC236}">
                <a16:creationId xmlns:a16="http://schemas.microsoft.com/office/drawing/2014/main" id="{1B96E355-70B0-D0BB-451F-2B5A512CA0BA}"/>
              </a:ext>
            </a:extLst>
          </p:cNvPr>
          <p:cNvSpPr txBox="1"/>
          <p:nvPr/>
        </p:nvSpPr>
        <p:spPr>
          <a:xfrm>
            <a:off x="9433656" y="2876535"/>
            <a:ext cx="2434011" cy="461665"/>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latin typeface="Times New Roman" panose="02020603050405020304" pitchFamily="18" charset="0"/>
                <a:cs typeface="Times New Roman" panose="02020603050405020304" pitchFamily="18" charset="0"/>
              </a:rPr>
              <a:t>Read/load the CSV file, converting it to a </a:t>
            </a:r>
            <a:r>
              <a:rPr lang="en-US" sz="1200" dirty="0" err="1">
                <a:latin typeface="Times New Roman" panose="02020603050405020304" pitchFamily="18" charset="0"/>
                <a:cs typeface="Times New Roman" panose="02020603050405020304" pitchFamily="18" charset="0"/>
              </a:rPr>
              <a:t>DataFrame</a:t>
            </a:r>
            <a:endParaRPr lang="en-US" sz="1200" dirty="0">
              <a:latin typeface="Times New Roman" panose="02020603050405020304" pitchFamily="18" charset="0"/>
              <a:cs typeface="Times New Roman" panose="02020603050405020304" pitchFamily="18" charset="0"/>
            </a:endParaRPr>
          </a:p>
        </p:txBody>
      </p:sp>
      <p:pic>
        <p:nvPicPr>
          <p:cNvPr id="6" name="Content Placeholder 5" descr="Graphical user interface, text, application, email&#10;&#10;Description automatically generated">
            <a:extLst>
              <a:ext uri="{FF2B5EF4-FFF2-40B4-BE49-F238E27FC236}">
                <a16:creationId xmlns:a16="http://schemas.microsoft.com/office/drawing/2014/main" id="{016AA7D4-1115-4AF0-0ECB-ED61B4A47F1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4421" b="50269"/>
          <a:stretch/>
        </p:blipFill>
        <p:spPr>
          <a:xfrm>
            <a:off x="4522492" y="1481928"/>
            <a:ext cx="4586831" cy="1956215"/>
          </a:xfrm>
        </p:spPr>
      </p:pic>
      <p:pic>
        <p:nvPicPr>
          <p:cNvPr id="9" name="Picture 8" descr="Graphical user interface, text, application, email&#10;&#10;Description automatically generated">
            <a:extLst>
              <a:ext uri="{FF2B5EF4-FFF2-40B4-BE49-F238E27FC236}">
                <a16:creationId xmlns:a16="http://schemas.microsoft.com/office/drawing/2014/main" id="{BA46FAEA-495A-22DE-574D-73BB8E2DF679}"/>
              </a:ext>
            </a:extLst>
          </p:cNvPr>
          <p:cNvPicPr>
            <a:picLocks noChangeAspect="1"/>
          </p:cNvPicPr>
          <p:nvPr/>
        </p:nvPicPr>
        <p:blipFill rotWithShape="1">
          <a:blip r:embed="rId3">
            <a:extLst>
              <a:ext uri="{28A0092B-C50C-407E-A947-70E740481C1C}">
                <a14:useLocalDpi xmlns:a14="http://schemas.microsoft.com/office/drawing/2010/main" val="0"/>
              </a:ext>
            </a:extLst>
          </a:blip>
          <a:srcRect t="52708" r="3542" b="4192"/>
          <a:stretch/>
        </p:blipFill>
        <p:spPr>
          <a:xfrm>
            <a:off x="1425341" y="4322029"/>
            <a:ext cx="9654828" cy="1686280"/>
          </a:xfrm>
          <a:prstGeom prst="rect">
            <a:avLst/>
          </a:prstGeom>
          <a:ln>
            <a:solidFill>
              <a:schemeClr val="tx1"/>
            </a:solidFill>
          </a:ln>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D4EB0070-9125-B954-AF8F-4C069A54E514}"/>
              </a:ext>
            </a:extLst>
          </p:cNvPr>
          <p:cNvSpPr txBox="1"/>
          <p:nvPr/>
        </p:nvSpPr>
        <p:spPr>
          <a:xfrm>
            <a:off x="1048985" y="2230204"/>
            <a:ext cx="2945380"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Load the CSV file &amp; convert to a pandas </a:t>
            </a:r>
            <a:r>
              <a:rPr lang="en-US" sz="1800" dirty="0" err="1">
                <a:latin typeface="Times New Roman" panose="02020603050405020304" pitchFamily="18" charset="0"/>
                <a:cs typeface="Times New Roman" panose="02020603050405020304" pitchFamily="18" charset="0"/>
              </a:rPr>
              <a:t>DataFrame</a:t>
            </a:r>
            <a:endParaRPr lang="en-US" dirty="0"/>
          </a:p>
        </p:txBody>
      </p:sp>
    </p:spTree>
    <p:extLst>
      <p:ext uri="{BB962C8B-B14F-4D97-AF65-F5344CB8AC3E}">
        <p14:creationId xmlns:p14="http://schemas.microsoft.com/office/powerpoint/2010/main" val="400453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3F78B4-FA5E-E1EC-C2D4-A637EF72D528}"/>
              </a:ext>
            </a:extLst>
          </p:cNvPr>
          <p:cNvSpPr>
            <a:spLocks noGrp="1"/>
          </p:cNvSpPr>
          <p:nvPr>
            <p:ph type="title"/>
          </p:nvPr>
        </p:nvSpPr>
        <p:spPr>
          <a:xfrm>
            <a:off x="868680" y="1709928"/>
            <a:ext cx="3103427" cy="3520440"/>
          </a:xfrm>
        </p:spPr>
        <p:txBody>
          <a:bodyPr anchor="t">
            <a:normAutofit/>
          </a:bodyPr>
          <a:lstStyle/>
          <a:p>
            <a:pPr algn="ctr"/>
            <a:r>
              <a:rPr lang="en-US" sz="2800" b="1" u="sng" dirty="0">
                <a:latin typeface="Times New Roman" panose="02020603050405020304" pitchFamily="18" charset="0"/>
                <a:cs typeface="Times New Roman" panose="02020603050405020304" pitchFamily="18" charset="0"/>
              </a:rPr>
              <a:t>Data Cleaning</a:t>
            </a:r>
            <a:br>
              <a:rPr lang="en-US" sz="2800" b="1" u="sng" dirty="0">
                <a:latin typeface="Times New Roman" panose="02020603050405020304" pitchFamily="18" charset="0"/>
                <a:cs typeface="Times New Roman" panose="02020603050405020304" pitchFamily="18" charset="0"/>
              </a:rPr>
            </a:br>
            <a:endParaRPr lang="en-US" sz="2800" b="1" u="sng"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 text, email&#10;&#10;Description automatically generated">
            <a:extLst>
              <a:ext uri="{FF2B5EF4-FFF2-40B4-BE49-F238E27FC236}">
                <a16:creationId xmlns:a16="http://schemas.microsoft.com/office/drawing/2014/main" id="{C5D263E5-7689-9970-E524-E25B03AAAC0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9466"/>
          <a:stretch/>
        </p:blipFill>
        <p:spPr>
          <a:xfrm>
            <a:off x="4969045" y="1451719"/>
            <a:ext cx="6379380" cy="835265"/>
          </a:xfrm>
        </p:spPr>
      </p:pic>
      <p:pic>
        <p:nvPicPr>
          <p:cNvPr id="4" name="Picture 3" descr="Table&#10;&#10;Description automatically generated">
            <a:extLst>
              <a:ext uri="{FF2B5EF4-FFF2-40B4-BE49-F238E27FC236}">
                <a16:creationId xmlns:a16="http://schemas.microsoft.com/office/drawing/2014/main" id="{50F42405-458A-6A91-DBF8-DDAB48412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006" y="3079351"/>
            <a:ext cx="7013972" cy="2074555"/>
          </a:xfrm>
          <a:prstGeom prst="rect">
            <a:avLst/>
          </a:prstGeom>
          <a:ln>
            <a:solidFill>
              <a:schemeClr val="tx1"/>
            </a:solidFill>
          </a:ln>
          <a:effectLst>
            <a:outerShdw blurRad="50800" dist="38100" algn="l" rotWithShape="0">
              <a:prstClr val="black">
                <a:alpha val="40000"/>
              </a:prstClr>
            </a:outerShdw>
          </a:effectLst>
        </p:spPr>
      </p:pic>
      <p:sp>
        <p:nvSpPr>
          <p:cNvPr id="7" name="TextBox 6">
            <a:extLst>
              <a:ext uri="{FF2B5EF4-FFF2-40B4-BE49-F238E27FC236}">
                <a16:creationId xmlns:a16="http://schemas.microsoft.com/office/drawing/2014/main" id="{B2FFA202-365D-E47E-207C-8A3676DB3C91}"/>
              </a:ext>
            </a:extLst>
          </p:cNvPr>
          <p:cNvSpPr txBox="1"/>
          <p:nvPr/>
        </p:nvSpPr>
        <p:spPr>
          <a:xfrm>
            <a:off x="1051685" y="2286984"/>
            <a:ext cx="3590517"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Drop notes and source from </a:t>
            </a:r>
            <a:r>
              <a:rPr lang="en-US" sz="1800" dirty="0" err="1">
                <a:latin typeface="Times New Roman" panose="02020603050405020304" pitchFamily="18" charset="0"/>
                <a:cs typeface="Times New Roman" panose="02020603050405020304" pitchFamily="18" charset="0"/>
              </a:rPr>
              <a:t>DataFrame</a:t>
            </a:r>
            <a:endParaRPr lang="en-US" dirty="0"/>
          </a:p>
        </p:txBody>
      </p:sp>
    </p:spTree>
    <p:extLst>
      <p:ext uri="{BB962C8B-B14F-4D97-AF65-F5344CB8AC3E}">
        <p14:creationId xmlns:p14="http://schemas.microsoft.com/office/powerpoint/2010/main" val="172187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07470" y="906708"/>
            <a:ext cx="4325413"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Methane Emission Types Throughout the World</a:t>
            </a:r>
          </a:p>
        </p:txBody>
      </p:sp>
      <p:pic>
        <p:nvPicPr>
          <p:cNvPr id="26" name="Picture 25">
            <a:extLst>
              <a:ext uri="{FF2B5EF4-FFF2-40B4-BE49-F238E27FC236}">
                <a16:creationId xmlns:a16="http://schemas.microsoft.com/office/drawing/2014/main" id="{DAD1D946-7777-5EC6-16E1-14CD9FBC1FA8}"/>
              </a:ext>
            </a:extLst>
          </p:cNvPr>
          <p:cNvPicPr>
            <a:picLocks noChangeAspect="1"/>
          </p:cNvPicPr>
          <p:nvPr/>
        </p:nvPicPr>
        <p:blipFill rotWithShape="1">
          <a:blip r:embed="rId3">
            <a:extLst>
              <a:ext uri="{28A0092B-C50C-407E-A947-70E740481C1C}">
                <a14:useLocalDpi xmlns:a14="http://schemas.microsoft.com/office/drawing/2010/main" val="0"/>
              </a:ext>
            </a:extLst>
          </a:blip>
          <a:srcRect l="998"/>
          <a:stretch/>
        </p:blipFill>
        <p:spPr>
          <a:xfrm>
            <a:off x="5316098" y="627524"/>
            <a:ext cx="6464423" cy="803523"/>
          </a:xfrm>
          <a:prstGeom prst="rect">
            <a:avLst/>
          </a:prstGeom>
        </p:spPr>
      </p:pic>
      <p:pic>
        <p:nvPicPr>
          <p:cNvPr id="36" name="Picture 35" descr="Table&#10;&#10;Description automatically generated">
            <a:extLst>
              <a:ext uri="{FF2B5EF4-FFF2-40B4-BE49-F238E27FC236}">
                <a16:creationId xmlns:a16="http://schemas.microsoft.com/office/drawing/2014/main" id="{91F945A4-02C3-506B-CEA1-997D155F37C1}"/>
              </a:ext>
            </a:extLst>
          </p:cNvPr>
          <p:cNvPicPr>
            <a:picLocks noChangeAspect="1"/>
          </p:cNvPicPr>
          <p:nvPr/>
        </p:nvPicPr>
        <p:blipFill rotWithShape="1">
          <a:blip r:embed="rId4">
            <a:extLst>
              <a:ext uri="{28A0092B-C50C-407E-A947-70E740481C1C}">
                <a14:useLocalDpi xmlns:a14="http://schemas.microsoft.com/office/drawing/2010/main" val="0"/>
              </a:ext>
            </a:extLst>
          </a:blip>
          <a:srcRect t="3692"/>
          <a:stretch/>
        </p:blipFill>
        <p:spPr>
          <a:xfrm>
            <a:off x="7388215" y="3430201"/>
            <a:ext cx="3117209" cy="2185812"/>
          </a:xfrm>
          <a:prstGeom prst="rect">
            <a:avLst/>
          </a:prstGeom>
          <a:ln>
            <a:solidFill>
              <a:schemeClr val="tx1"/>
            </a:solidFill>
          </a:ln>
          <a:effectLst>
            <a:outerShdw blurRad="50800" dist="38100" dir="2700000" algn="tl" rotWithShape="0">
              <a:prstClr val="black">
                <a:alpha val="40000"/>
              </a:prstClr>
            </a:outerShdw>
          </a:effectLst>
        </p:spPr>
      </p:pic>
      <p:pic>
        <p:nvPicPr>
          <p:cNvPr id="38" name="Picture 37" descr="Text&#10;&#10;Description automatically generated">
            <a:extLst>
              <a:ext uri="{FF2B5EF4-FFF2-40B4-BE49-F238E27FC236}">
                <a16:creationId xmlns:a16="http://schemas.microsoft.com/office/drawing/2014/main" id="{239FFD87-C7F3-F3C0-21B2-068C618862F9}"/>
              </a:ext>
            </a:extLst>
          </p:cNvPr>
          <p:cNvPicPr>
            <a:picLocks noChangeAspect="1"/>
          </p:cNvPicPr>
          <p:nvPr/>
        </p:nvPicPr>
        <p:blipFill rotWithShape="1">
          <a:blip r:embed="rId5">
            <a:extLst>
              <a:ext uri="{28A0092B-C50C-407E-A947-70E740481C1C}">
                <a14:useLocalDpi xmlns:a14="http://schemas.microsoft.com/office/drawing/2010/main" val="0"/>
              </a:ext>
            </a:extLst>
          </a:blip>
          <a:srcRect t="4390"/>
          <a:stretch/>
        </p:blipFill>
        <p:spPr>
          <a:xfrm>
            <a:off x="5212080" y="1730489"/>
            <a:ext cx="6854013" cy="1062129"/>
          </a:xfrm>
          <a:prstGeom prst="rect">
            <a:avLst/>
          </a:prstGeom>
        </p:spPr>
      </p:pic>
      <p:sp>
        <p:nvSpPr>
          <p:cNvPr id="4" name="TextBox 3">
            <a:extLst>
              <a:ext uri="{FF2B5EF4-FFF2-40B4-BE49-F238E27FC236}">
                <a16:creationId xmlns:a16="http://schemas.microsoft.com/office/drawing/2014/main" id="{B4F34032-86F7-CFAF-7A3A-9A13CF7283D3}"/>
              </a:ext>
            </a:extLst>
          </p:cNvPr>
          <p:cNvSpPr txBox="1"/>
          <p:nvPr/>
        </p:nvSpPr>
        <p:spPr>
          <a:xfrm>
            <a:off x="960119" y="3801774"/>
            <a:ext cx="4741521" cy="1169551"/>
          </a:xfrm>
          <a:prstGeom prst="rect">
            <a:avLst/>
          </a:prstGeom>
          <a:solidFill>
            <a:srgbClr val="F5F5F5"/>
          </a:solidFill>
          <a:ln>
            <a:solidFill>
              <a:schemeClr val="tx1"/>
            </a:solidFill>
          </a:ln>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228600" indent="-228600">
              <a:buAutoNum type="arabicPeriod"/>
            </a:pPr>
            <a:r>
              <a:rPr lang="en-US" sz="1400" dirty="0">
                <a:latin typeface="Times New Roman" panose="02020603050405020304" pitchFamily="18" charset="0"/>
                <a:cs typeface="Times New Roman" panose="02020603050405020304" pitchFamily="18" charset="0"/>
              </a:rPr>
              <a:t>What are the major sources of methane emissions produced worldwide?</a:t>
            </a:r>
          </a:p>
          <a:p>
            <a:pPr marL="228600" indent="-228600">
              <a:buAutoNum type="arabicPeriod"/>
            </a:pPr>
            <a:r>
              <a:rPr lang="en-US" sz="1400" dirty="0">
                <a:latin typeface="Times New Roman" panose="02020603050405020304" pitchFamily="18" charset="0"/>
                <a:cs typeface="Times New Roman" panose="02020603050405020304" pitchFamily="18" charset="0"/>
              </a:rPr>
              <a:t>What type of emission is most produced throughout the World?</a:t>
            </a:r>
          </a:p>
        </p:txBody>
      </p:sp>
    </p:spTree>
    <p:extLst>
      <p:ext uri="{BB962C8B-B14F-4D97-AF65-F5344CB8AC3E}">
        <p14:creationId xmlns:p14="http://schemas.microsoft.com/office/powerpoint/2010/main" val="306862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07470" y="906708"/>
            <a:ext cx="4325413"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Methane Emission Types Throughout the World</a:t>
            </a:r>
          </a:p>
        </p:txBody>
      </p:sp>
      <p:sp>
        <p:nvSpPr>
          <p:cNvPr id="39" name="TextBox 38">
            <a:extLst>
              <a:ext uri="{FF2B5EF4-FFF2-40B4-BE49-F238E27FC236}">
                <a16:creationId xmlns:a16="http://schemas.microsoft.com/office/drawing/2014/main" id="{B48AB63E-8668-9DE0-7E92-081BC4C1EE2D}"/>
              </a:ext>
            </a:extLst>
          </p:cNvPr>
          <p:cNvSpPr txBox="1"/>
          <p:nvPr/>
        </p:nvSpPr>
        <p:spPr>
          <a:xfrm>
            <a:off x="7001693" y="6067088"/>
            <a:ext cx="4934992"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1. </a:t>
            </a:r>
            <a:r>
              <a:rPr lang="en-US" sz="1200" dirty="0">
                <a:latin typeface="Times New Roman" panose="02020603050405020304" pitchFamily="18" charset="0"/>
                <a:cs typeface="Times New Roman" panose="02020603050405020304" pitchFamily="18" charset="0"/>
              </a:rPr>
              <a:t>The methane emission types throughout the world.</a:t>
            </a:r>
          </a:p>
        </p:txBody>
      </p:sp>
      <p:pic>
        <p:nvPicPr>
          <p:cNvPr id="41" name="Picture 40" descr="Graphical user interface, text, application&#10;&#10;Description automatically generated">
            <a:extLst>
              <a:ext uri="{FF2B5EF4-FFF2-40B4-BE49-F238E27FC236}">
                <a16:creationId xmlns:a16="http://schemas.microsoft.com/office/drawing/2014/main" id="{EDAACD5F-D48C-C180-5D97-E6BF16DF4917}"/>
              </a:ext>
            </a:extLst>
          </p:cNvPr>
          <p:cNvPicPr>
            <a:picLocks noChangeAspect="1"/>
          </p:cNvPicPr>
          <p:nvPr/>
        </p:nvPicPr>
        <p:blipFill rotWithShape="1">
          <a:blip r:embed="rId3">
            <a:extLst>
              <a:ext uri="{28A0092B-C50C-407E-A947-70E740481C1C}">
                <a14:useLocalDpi xmlns:a14="http://schemas.microsoft.com/office/drawing/2010/main" val="0"/>
              </a:ext>
            </a:extLst>
          </a:blip>
          <a:srcRect l="1969" t="1606" r="1882"/>
          <a:stretch/>
        </p:blipFill>
        <p:spPr>
          <a:xfrm>
            <a:off x="421321" y="4687873"/>
            <a:ext cx="4768988" cy="1656214"/>
          </a:xfrm>
          <a:prstGeom prst="rect">
            <a:avLst/>
          </a:prstGeom>
        </p:spPr>
      </p:pic>
      <p:pic>
        <p:nvPicPr>
          <p:cNvPr id="43" name="Picture 42" descr="Chart, pie chart&#10;&#10;Description automatically generated">
            <a:extLst>
              <a:ext uri="{FF2B5EF4-FFF2-40B4-BE49-F238E27FC236}">
                <a16:creationId xmlns:a16="http://schemas.microsoft.com/office/drawing/2014/main" id="{5A5F8FAF-75B0-D315-6C21-04F29FEF8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806" y="1315220"/>
            <a:ext cx="5083100" cy="4572235"/>
          </a:xfrm>
          <a:prstGeom prst="rect">
            <a:avLst/>
          </a:prstGeom>
        </p:spPr>
      </p:pic>
      <p:sp>
        <p:nvSpPr>
          <p:cNvPr id="3" name="TextBox 2">
            <a:extLst>
              <a:ext uri="{FF2B5EF4-FFF2-40B4-BE49-F238E27FC236}">
                <a16:creationId xmlns:a16="http://schemas.microsoft.com/office/drawing/2014/main" id="{D8BFE439-BBC6-8BA5-6F47-9D17D5C37A23}"/>
              </a:ext>
            </a:extLst>
          </p:cNvPr>
          <p:cNvSpPr txBox="1"/>
          <p:nvPr/>
        </p:nvSpPr>
        <p:spPr>
          <a:xfrm>
            <a:off x="411481" y="2058627"/>
            <a:ext cx="4389119" cy="2123658"/>
          </a:xfrm>
          <a:prstGeom prst="rect">
            <a:avLst/>
          </a:prstGeom>
          <a:solidFill>
            <a:srgbClr val="F5F5F5"/>
          </a:solidFill>
          <a:ln>
            <a:solidFill>
              <a:schemeClr val="tx1"/>
            </a:solidFill>
          </a:ln>
        </p:spPr>
        <p:txBody>
          <a:bodyPr wrap="square" rtlCol="0">
            <a:spAutoFit/>
          </a:bodyPr>
          <a:lstStyle/>
          <a:p>
            <a:r>
              <a:rPr lang="en-US" sz="1200" b="1" u="sng" dirty="0">
                <a:latin typeface="Times New Roman" panose="02020603050405020304" pitchFamily="18" charset="0"/>
                <a:cs typeface="Times New Roman" panose="02020603050405020304" pitchFamily="18" charset="0"/>
              </a:rPr>
              <a:t>Marks:</a:t>
            </a:r>
            <a:r>
              <a:rPr lang="en-US" sz="1200" dirty="0">
                <a:latin typeface="Times New Roman" panose="02020603050405020304" pitchFamily="18" charset="0"/>
                <a:cs typeface="Times New Roman" panose="02020603050405020304" pitchFamily="18" charset="0"/>
              </a:rPr>
              <a:t> Area</a:t>
            </a:r>
          </a:p>
          <a:p>
            <a:endParaRPr lang="en-US" sz="1200" dirty="0">
              <a:latin typeface="Times New Roman" panose="02020603050405020304" pitchFamily="18" charset="0"/>
              <a:cs typeface="Times New Roman" panose="02020603050405020304" pitchFamily="18" charset="0"/>
            </a:endParaRPr>
          </a:p>
          <a:p>
            <a:r>
              <a:rPr lang="en-US" sz="1200" b="1" u="sng" dirty="0">
                <a:latin typeface="Times New Roman" panose="02020603050405020304" pitchFamily="18" charset="0"/>
                <a:cs typeface="Times New Roman" panose="02020603050405020304" pitchFamily="18" charset="0"/>
              </a:rPr>
              <a:t>Channels:</a:t>
            </a:r>
          </a:p>
          <a:p>
            <a:r>
              <a:rPr lang="en-US" sz="1200" dirty="0">
                <a:latin typeface="Times New Roman" panose="02020603050405020304" pitchFamily="18" charset="0"/>
                <a:cs typeface="Times New Roman" panose="02020603050405020304" pitchFamily="18" charset="0"/>
              </a:rPr>
              <a:t>    1. Color (hue)</a:t>
            </a:r>
          </a:p>
          <a:p>
            <a:r>
              <a:rPr lang="en-US" sz="1200" dirty="0">
                <a:latin typeface="Times New Roman" panose="02020603050405020304" pitchFamily="18" charset="0"/>
                <a:cs typeface="Times New Roman" panose="02020603050405020304" pitchFamily="18" charset="0"/>
              </a:rPr>
              <a:t>    2. Angle</a:t>
            </a:r>
          </a:p>
          <a:p>
            <a:r>
              <a:rPr lang="en-US" sz="1200" dirty="0">
                <a:latin typeface="Times New Roman" panose="02020603050405020304" pitchFamily="18" charset="0"/>
                <a:cs typeface="Times New Roman" panose="02020603050405020304" pitchFamily="18" charset="0"/>
              </a:rPr>
              <a:t>        - separated and aligned radially with a uniform height</a:t>
            </a:r>
          </a:p>
          <a:p>
            <a:r>
              <a:rPr lang="en-US" sz="1200" dirty="0">
                <a:latin typeface="Times New Roman" panose="02020603050405020304" pitchFamily="18" charset="0"/>
                <a:cs typeface="Times New Roman" panose="02020603050405020304" pitchFamily="18" charset="0"/>
              </a:rPr>
              <a:t>    3. Explode</a:t>
            </a:r>
          </a:p>
          <a:p>
            <a:r>
              <a:rPr lang="en-US" sz="1200" dirty="0">
                <a:latin typeface="Times New Roman" panose="02020603050405020304" pitchFamily="18" charset="0"/>
                <a:cs typeface="Times New Roman" panose="02020603050405020304" pitchFamily="18" charset="0"/>
              </a:rPr>
              <a:t>        - the agriculture slice is popped out of the chart showing that this is the largest piece</a:t>
            </a:r>
          </a:p>
          <a:p>
            <a:r>
              <a:rPr lang="en-US" sz="1200" dirty="0">
                <a:latin typeface="Times New Roman" panose="02020603050405020304" pitchFamily="18" charset="0"/>
                <a:cs typeface="Times New Roman" panose="02020603050405020304" pitchFamily="18" charset="0"/>
              </a:rPr>
              <a:t>    4. Shadow</a:t>
            </a:r>
          </a:p>
          <a:p>
            <a:r>
              <a:rPr lang="en-US" sz="1200" dirty="0">
                <a:latin typeface="Times New Roman" panose="02020603050405020304" pitchFamily="18" charset="0"/>
                <a:cs typeface="Times New Roman" panose="02020603050405020304" pitchFamily="18" charset="0"/>
              </a:rPr>
              <a:t>        - a slight shadow is casted to give the chart a 3D appearance</a:t>
            </a:r>
          </a:p>
        </p:txBody>
      </p:sp>
    </p:spTree>
    <p:extLst>
      <p:ext uri="{BB962C8B-B14F-4D97-AF65-F5344CB8AC3E}">
        <p14:creationId xmlns:p14="http://schemas.microsoft.com/office/powerpoint/2010/main" val="357498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11479" y="789676"/>
            <a:ext cx="43254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Agriculture Emissions by Region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Years: 2019-2021</a:t>
            </a:r>
          </a:p>
        </p:txBody>
      </p:sp>
      <p:pic>
        <p:nvPicPr>
          <p:cNvPr id="3" name="Picture 2" descr="Graphical user interface, text, application, email&#10;&#10;Description automatically generated">
            <a:extLst>
              <a:ext uri="{FF2B5EF4-FFF2-40B4-BE49-F238E27FC236}">
                <a16:creationId xmlns:a16="http://schemas.microsoft.com/office/drawing/2014/main" id="{071FBDE7-8C49-E25E-F022-9E8FABD0A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763" y="296004"/>
            <a:ext cx="6991283" cy="1576520"/>
          </a:xfrm>
          <a:prstGeom prst="rect">
            <a:avLst/>
          </a:prstGeom>
        </p:spPr>
      </p:pic>
      <p:pic>
        <p:nvPicPr>
          <p:cNvPr id="5" name="Picture 4" descr="Text&#10;&#10;Description automatically generated">
            <a:extLst>
              <a:ext uri="{FF2B5EF4-FFF2-40B4-BE49-F238E27FC236}">
                <a16:creationId xmlns:a16="http://schemas.microsoft.com/office/drawing/2014/main" id="{01046F81-26E5-C103-5E6E-60479AE18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080" y="1895098"/>
            <a:ext cx="6216650" cy="1016000"/>
          </a:xfrm>
          <a:prstGeom prst="rect">
            <a:avLst/>
          </a:prstGeom>
        </p:spPr>
      </p:pic>
      <p:pic>
        <p:nvPicPr>
          <p:cNvPr id="7" name="Picture 6" descr="Table&#10;&#10;Description automatically generated">
            <a:extLst>
              <a:ext uri="{FF2B5EF4-FFF2-40B4-BE49-F238E27FC236}">
                <a16:creationId xmlns:a16="http://schemas.microsoft.com/office/drawing/2014/main" id="{0CD4A43E-689B-8BAE-17B5-99BECA4B1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3336" y="3293924"/>
            <a:ext cx="2743343" cy="2928809"/>
          </a:xfrm>
          <a:prstGeom prst="rect">
            <a:avLst/>
          </a:prstGeom>
          <a:ln>
            <a:solidFill>
              <a:schemeClr val="tx1"/>
            </a:solidFill>
          </a:ln>
          <a:effectLst>
            <a:outerShdw blurRad="50800" dist="38100" dir="2700000" algn="tl" rotWithShape="0">
              <a:prstClr val="black">
                <a:alpha val="40000"/>
              </a:prstClr>
            </a:outerShdw>
          </a:effectLst>
        </p:spPr>
      </p:pic>
      <p:sp>
        <p:nvSpPr>
          <p:cNvPr id="21" name="TextBox 20">
            <a:extLst>
              <a:ext uri="{FF2B5EF4-FFF2-40B4-BE49-F238E27FC236}">
                <a16:creationId xmlns:a16="http://schemas.microsoft.com/office/drawing/2014/main" id="{3BA760DD-B15B-06BD-C655-C0DD3D1C2AD8}"/>
              </a:ext>
            </a:extLst>
          </p:cNvPr>
          <p:cNvSpPr txBox="1"/>
          <p:nvPr/>
        </p:nvSpPr>
        <p:spPr>
          <a:xfrm>
            <a:off x="606733" y="3820281"/>
            <a:ext cx="6991283" cy="1384995"/>
          </a:xfrm>
          <a:prstGeom prst="rect">
            <a:avLst/>
          </a:prstGeom>
          <a:solidFill>
            <a:schemeClr val="bg2"/>
          </a:solidFill>
          <a:ln>
            <a:solidFill>
              <a:schemeClr val="tx1"/>
            </a:solidFill>
          </a:ln>
        </p:spPr>
        <p:txBody>
          <a:bodyPr wrap="square">
            <a:spAutoFit/>
          </a:bodyPr>
          <a:lstStyle/>
          <a:p>
            <a:pPr algn="ctr"/>
            <a:r>
              <a:rPr lang="en-US" sz="1400" b="1" u="sng" dirty="0">
                <a:latin typeface="Times New Roman" panose="02020603050405020304" pitchFamily="18" charset="0"/>
                <a:cs typeface="Times New Roman" panose="02020603050405020304" pitchFamily="18" charset="0"/>
              </a:rPr>
              <a:t>Questions to Answer:</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are the total agriculture methane emissions produced by each region?</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How do the total agriculture methane emissions of each region compare to one another?</a:t>
            </a:r>
          </a:p>
          <a:p>
            <a:pPr marL="342900"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What region produces:</a:t>
            </a:r>
          </a:p>
          <a:p>
            <a:pPr marL="800100" lvl="1" indent="-342900">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a:t>
            </a:r>
            <a:r>
              <a:rPr lang="en-US" sz="1400" b="0" i="0" dirty="0">
                <a:solidFill>
                  <a:srgbClr val="000000"/>
                </a:solidFill>
                <a:effectLst/>
                <a:latin typeface="Times New Roman" panose="02020603050405020304" pitchFamily="18" charset="0"/>
                <a:cs typeface="Times New Roman" panose="02020603050405020304" pitchFamily="18" charset="0"/>
              </a:rPr>
              <a:t>most agriculture methane emissions</a:t>
            </a:r>
            <a:r>
              <a:rPr lang="en-US" sz="1400" dirty="0">
                <a:solidFill>
                  <a:srgbClr val="000000"/>
                </a:solidFill>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the least agriculture methane emissions?</a:t>
            </a:r>
          </a:p>
        </p:txBody>
      </p:sp>
    </p:spTree>
    <p:extLst>
      <p:ext uri="{BB962C8B-B14F-4D97-AF65-F5344CB8AC3E}">
        <p14:creationId xmlns:p14="http://schemas.microsoft.com/office/powerpoint/2010/main" val="307177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52A313F-1255-F7B4-717A-F7D2BE168C92}"/>
              </a:ext>
            </a:extLst>
          </p:cNvPr>
          <p:cNvSpPr txBox="1"/>
          <p:nvPr/>
        </p:nvSpPr>
        <p:spPr>
          <a:xfrm>
            <a:off x="411479" y="789676"/>
            <a:ext cx="43254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Agriculture Emissions by Region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Years: 2019-2021</a:t>
            </a:r>
          </a:p>
        </p:txBody>
      </p:sp>
      <p:pic>
        <p:nvPicPr>
          <p:cNvPr id="7" name="Picture 6" descr="Table&#10;&#10;Description automatically generated">
            <a:extLst>
              <a:ext uri="{FF2B5EF4-FFF2-40B4-BE49-F238E27FC236}">
                <a16:creationId xmlns:a16="http://schemas.microsoft.com/office/drawing/2014/main" id="{0CD4A43E-689B-8BAE-17B5-99BECA4B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160" y="3339708"/>
            <a:ext cx="2743343" cy="2928809"/>
          </a:xfrm>
          <a:prstGeom prst="rect">
            <a:avLst/>
          </a:prstGeom>
          <a:ln>
            <a:solidFill>
              <a:schemeClr val="tx1"/>
            </a:solidFill>
          </a:ln>
          <a:effectLst>
            <a:outerShdw blurRad="50800" dist="38100" dir="2700000" algn="tl" rotWithShape="0">
              <a:prstClr val="black">
                <a:alpha val="40000"/>
              </a:prstClr>
            </a:outerShdw>
          </a:effectLst>
        </p:spPr>
      </p:pic>
      <p:pic>
        <p:nvPicPr>
          <p:cNvPr id="4" name="Picture 3" descr="Text&#10;&#10;Description automatically generated">
            <a:extLst>
              <a:ext uri="{FF2B5EF4-FFF2-40B4-BE49-F238E27FC236}">
                <a16:creationId xmlns:a16="http://schemas.microsoft.com/office/drawing/2014/main" id="{64274D5D-E097-28EE-B01A-07C72A7A4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245" y="263420"/>
            <a:ext cx="7702550" cy="2743200"/>
          </a:xfrm>
          <a:prstGeom prst="rect">
            <a:avLst/>
          </a:prstGeom>
        </p:spPr>
      </p:pic>
      <p:pic>
        <p:nvPicPr>
          <p:cNvPr id="8" name="Picture 7" descr="Table&#10;&#10;Description automatically generated">
            <a:extLst>
              <a:ext uri="{FF2B5EF4-FFF2-40B4-BE49-F238E27FC236}">
                <a16:creationId xmlns:a16="http://schemas.microsoft.com/office/drawing/2014/main" id="{1F57EAC8-1A1D-1D2A-9120-CD805B0B6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663" y="3339708"/>
            <a:ext cx="3214444" cy="3017962"/>
          </a:xfrm>
          <a:prstGeom prst="rect">
            <a:avLst/>
          </a:prstGeom>
          <a:ln>
            <a:solidFill>
              <a:schemeClr val="tx1"/>
            </a:solidFill>
          </a:ln>
        </p:spPr>
      </p:pic>
    </p:spTree>
    <p:extLst>
      <p:ext uri="{BB962C8B-B14F-4D97-AF65-F5344CB8AC3E}">
        <p14:creationId xmlns:p14="http://schemas.microsoft.com/office/powerpoint/2010/main" val="283514191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1"/>
      </a:dk2>
      <a:lt2>
        <a:srgbClr val="F0F3F1"/>
      </a:lt2>
      <a:accent1>
        <a:srgbClr val="C34DA5"/>
      </a:accent1>
      <a:accent2>
        <a:srgbClr val="9F3BB1"/>
      </a:accent2>
      <a:accent3>
        <a:srgbClr val="7F4DC3"/>
      </a:accent3>
      <a:accent4>
        <a:srgbClr val="4544B5"/>
      </a:accent4>
      <a:accent5>
        <a:srgbClr val="4D7DC3"/>
      </a:accent5>
      <a:accent6>
        <a:srgbClr val="3B9DB1"/>
      </a:accent6>
      <a:hlink>
        <a:srgbClr val="3F5E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5233</TotalTime>
  <Words>4484</Words>
  <Application>Microsoft Office PowerPoint</Application>
  <PresentationFormat>Widescreen</PresentationFormat>
  <Paragraphs>492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Helvetica Neue</vt:lpstr>
      <vt:lpstr>Söhne</vt:lpstr>
      <vt:lpstr>Arial</vt:lpstr>
      <vt:lpstr>Avenir Next LT Pro</vt:lpstr>
      <vt:lpstr>Calibri</vt:lpstr>
      <vt:lpstr>Times New Roman</vt:lpstr>
      <vt:lpstr>AccentBoxVTI</vt:lpstr>
      <vt:lpstr>Methane Emissions Throughout the World</vt:lpstr>
      <vt:lpstr>   - Compare the World’s methane emission types.  - Compare the methane emissions for each region based on the top 2 types of methane emissions.  - Compare the top 2 methane emissions for the top 5  methane emitting countries.  - Compare the types of methane emissions for the top 5 methane emitting countries.  - Compare the two types of energy methane emission for top 5 methane emitting countries.  - Compare the agriculture methane emissions for all countries.  </vt:lpstr>
      <vt:lpstr>PowerPoint Presentation</vt:lpstr>
      <vt:lpstr>Data Loading  </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Methane Emissions Throughout the World</dc:title>
  <dc:creator>J S</dc:creator>
  <cp:lastModifiedBy>J S</cp:lastModifiedBy>
  <cp:revision>265</cp:revision>
  <dcterms:created xsi:type="dcterms:W3CDTF">2023-03-08T18:26:42Z</dcterms:created>
  <dcterms:modified xsi:type="dcterms:W3CDTF">2023-08-04T14:15:52Z</dcterms:modified>
</cp:coreProperties>
</file>