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305" r:id="rId4"/>
    <p:sldId id="307" r:id="rId5"/>
    <p:sldId id="308" r:id="rId6"/>
    <p:sldId id="306" r:id="rId7"/>
    <p:sldId id="268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globe anim">
            <a:extLst>
              <a:ext uri="{FF2B5EF4-FFF2-40B4-BE49-F238E27FC236}">
                <a16:creationId xmlns:a16="http://schemas.microsoft.com/office/drawing/2014/main" id="{CE52CB1C-559C-B484-1032-9A45E5FF3C6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818" y="2189164"/>
            <a:ext cx="3278716" cy="245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12395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Haga clic para cambiar el estilo de título	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826000"/>
            <a:ext cx="8534400" cy="1182688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Haga clic para modificar el estilo de subtítulo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ABDE16E-1902-B0F3-7770-5D6EAF6F53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5259C58-9E21-CEDB-664D-09485276D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87F38C3-E074-41DB-1BF2-0EAB6F9DCC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B0F28-49AD-4FAA-96D9-BC997E01CE2D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7639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5BB6A23-E730-1511-62FD-5D5C3DA156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0F6C62-55BF-FB08-37B9-5A18CFB654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95C59D8-7DFE-928B-6D40-33146427BBF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26A791-728A-48C9-A2B7-6637C22E3D67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408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9AFA82B-C593-DE9F-6B69-1266217240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83F4DCE-B4BC-21B1-F7A2-6BBACFD735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252917A-84B3-78CF-E9F2-EFA0B9E45A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EC8D19-9B2F-4E04-85D3-5DB1A1F6DCCD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25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EA47FB-4987-2A82-C87D-9845727F0F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61F021-B26A-2EED-C570-537ECF3C69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0C957AF-8764-7A25-FCCD-ABBEBFE0AC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1133EB-83AE-4F7E-92C1-8BD5DB1FF473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5345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C34BEB-3B21-E514-E837-DD1669D2C9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012A66-4205-64D9-5B22-6A84562B14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4F7D7B9-264D-31EB-2409-FF17BCFF69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A45B34-7181-4164-A663-5697181FED02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956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3729E5-D293-7AEF-0FAC-6156905FB5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B4BA37-C14C-CF84-8DDF-555EA4DF47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82B31A-52B5-F453-19D9-E441C5DB6D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FAC5F7-5256-4BF3-AC18-D84BD3E2DB29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085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C8CC69D-43A0-D8C5-3B9C-8C9B228702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8AEC790-6063-7E99-CCB6-77170E9F28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029C9B9-49A1-0944-41C9-5CC31273A72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3D7D83-A54D-46EF-A574-616043C0A80C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0198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E0B8512-DF7F-854F-3D3E-362F3BCEB0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33A44E1-A2B8-8667-D8D3-8C269F5A3E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534ED31-1D3F-1F6C-5864-B3B03A58EC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C26309-3699-4783-BB87-90FA6DE42023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24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92CCE5BB-39CE-AB92-ADED-F2816C57CC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E7D6AB39-7B7E-0100-928B-715690130A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A980963-6683-37BB-DA0F-307058C5BB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798A6F-CCC4-4F83-A0F1-7B5FB519B0AB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606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04BBC6-C9A6-FE9F-0F5A-117F2499E68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240D82-CA3E-96F7-2052-FEA931EA04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A400F9-3716-1C23-C44A-FCA23ECC64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50747F-5991-4F60-9F9A-EF843AADBF0A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090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32DC18-2272-7A84-7166-181A57DC7F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88C05E-E7E9-FD08-7A31-8E57213532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62925E-56A7-5D9D-93BC-1463FC4E60A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88CAC1-E23E-4A9D-B45E-2D7B8D5D7EEA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38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ADCC500-8C9B-C3FA-0DF3-B3C0C32EF9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BE20A3D-548E-4B86-B059-6444EA31C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Haga clic para modificar el estilo de texto del patrón</a:t>
            </a:r>
          </a:p>
          <a:p>
            <a:pPr lvl="1"/>
            <a:r>
              <a:rPr lang="en-US" altLang="en-US"/>
              <a:t>Segundo nivel</a:t>
            </a:r>
          </a:p>
          <a:p>
            <a:pPr lvl="2"/>
            <a:r>
              <a:rPr lang="en-US" altLang="en-US"/>
              <a:t>Tercer nivel</a:t>
            </a:r>
          </a:p>
          <a:p>
            <a:pPr lvl="3"/>
            <a:r>
              <a:rPr lang="en-US" altLang="en-US"/>
              <a:t>Cuarto nivel</a:t>
            </a:r>
          </a:p>
          <a:p>
            <a:pPr lvl="4"/>
            <a:r>
              <a:rPr lang="en-U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7C5BCE8-928C-355C-F00F-8854D2760F1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33CC33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6D821CD-7033-5717-5CBC-22C3A7154EA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33CC33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F1B1130-77E5-C642-4D1E-291358BE303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33CC33"/>
                </a:solidFill>
                <a:latin typeface="Arial" panose="020B0604020202020204" pitchFamily="34" charset="0"/>
              </a:defRPr>
            </a:lvl1pPr>
          </a:lstStyle>
          <a:p>
            <a:fld id="{D3184589-15C3-4589-A81D-5E15E3A74E21}" type="slidenum">
              <a:rPr lang="en-US" altLang="en-US"/>
              <a:pPr/>
              <a:t>‹Nº›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989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CC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CC33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CC33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CC33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33CC33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33CC33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33CC33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33CC33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33CC33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33CC33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33CC33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33CC33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33CC33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rgbClr val="33CC33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33CC33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33CC33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33CC33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rgbClr val="33CC33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://es.wikipedia.org/wiki/Archivo:RG-59.jpg" TargetMode="External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CB3F5E7-30E9-DA5F-BFBA-75B7AD6895D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MX" altLang="en-US" dirty="0"/>
              <a:t>INGENIERIA DE SOFTWARE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C4D8C34-6720-9B91-0D6C-AC43116874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" altLang="en-US" dirty="0"/>
              <a:t>Proyecto Final de Ingeniería de Software</a:t>
            </a:r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globe anim">
            <a:extLst>
              <a:ext uri="{FF2B5EF4-FFF2-40B4-BE49-F238E27FC236}">
                <a16:creationId xmlns:a16="http://schemas.microsoft.com/office/drawing/2014/main" id="{791E6617-365B-2B26-7EC3-A0C9E8B10647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5671" y="4360738"/>
            <a:ext cx="2312987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4B5C3EF9-7426-3906-B548-C2B30C98AF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02624" cy="731168"/>
          </a:xfrm>
        </p:spPr>
        <p:txBody>
          <a:bodyPr/>
          <a:lstStyle/>
          <a:p>
            <a:pPr eaLnBrk="1" hangingPunct="1"/>
            <a:r>
              <a:rPr lang="en-US" altLang="en-US" dirty="0" err="1"/>
              <a:t>Antecedentes</a:t>
            </a:r>
            <a:r>
              <a:rPr lang="en-US" altLang="en-US" dirty="0"/>
              <a:t> del Proyecto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A2A4A05-CD74-4309-31BB-4A7258A77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487" y="1340768"/>
            <a:ext cx="8843913" cy="440280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dirty="0">
                <a:solidFill>
                  <a:srgbClr val="00B050"/>
                </a:solidFill>
                <a:effectLst/>
                <a:latin typeface="__Inter_e8ce0c"/>
              </a:rPr>
              <a:t>Propósito del Proyecto</a:t>
            </a:r>
            <a:r>
              <a:rPr lang="es-ES" sz="2400" b="0" i="0" dirty="0">
                <a:solidFill>
                  <a:srgbClr val="00B050"/>
                </a:solidFill>
                <a:effectLst/>
                <a:latin typeface="__Inter_e8ce0c"/>
              </a:rPr>
              <a:t>:</a:t>
            </a:r>
          </a:p>
          <a:p>
            <a:pPr marL="0" indent="0" algn="l">
              <a:buNone/>
            </a:pPr>
            <a:r>
              <a:rPr lang="es-ES" sz="2400" b="0" i="0" dirty="0">
                <a:solidFill>
                  <a:srgbClr val="00B050"/>
                </a:solidFill>
                <a:effectLst/>
                <a:latin typeface="__Inter_e8ce0c"/>
              </a:rPr>
              <a:t>Surge de la necesidad de modernizar el proceso de facturación en pequeñas y medianas empresas de Bolivia.</a:t>
            </a:r>
          </a:p>
          <a:p>
            <a:pPr marL="0" indent="0" algn="l">
              <a:buNone/>
            </a:pPr>
            <a:r>
              <a:rPr lang="es-ES" sz="2400" b="0" i="0" dirty="0">
                <a:solidFill>
                  <a:srgbClr val="00B050"/>
                </a:solidFill>
                <a:effectLst/>
                <a:latin typeface="__Inter_e8ce0c"/>
              </a:rPr>
              <a:t>Resuelve la ineficiencia y falta de automatización en la emisión de facturas.</a:t>
            </a:r>
          </a:p>
          <a:p>
            <a:pPr marL="0" indent="0" algn="l">
              <a:buNone/>
            </a:pPr>
            <a:endParaRPr lang="es-ES" sz="2400" b="0" i="0" dirty="0">
              <a:solidFill>
                <a:srgbClr val="00B050"/>
              </a:solidFill>
              <a:effectLst/>
              <a:latin typeface="__Inter_e8ce0c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s-ES" sz="2400" b="1" i="0" dirty="0">
                <a:solidFill>
                  <a:srgbClr val="00B050"/>
                </a:solidFill>
                <a:effectLst/>
                <a:latin typeface="__Inter_e8ce0c"/>
              </a:rPr>
              <a:t>Problemática Identificada</a:t>
            </a:r>
            <a:r>
              <a:rPr lang="es-ES" sz="2400" b="0" i="0" dirty="0">
                <a:solidFill>
                  <a:srgbClr val="00B050"/>
                </a:solidFill>
                <a:effectLst/>
                <a:latin typeface="__Inter_e8ce0c"/>
              </a:rPr>
              <a:t>:</a:t>
            </a:r>
          </a:p>
          <a:p>
            <a:pPr marL="0" indent="0" algn="l">
              <a:buNone/>
            </a:pPr>
            <a:r>
              <a:rPr lang="es-ES" sz="2400" b="0" i="0" dirty="0">
                <a:solidFill>
                  <a:srgbClr val="00B050"/>
                </a:solidFill>
                <a:effectLst/>
                <a:latin typeface="__Inter_e8ce0c"/>
              </a:rPr>
              <a:t>Situación actual: Procesos de facturación manuales, propensos a   errores y falta de control en la gestión de productos y clientes.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D26A949-AD31-C8E1-40CE-DB9B7217C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609600"/>
            <a:ext cx="7772400" cy="803176"/>
          </a:xfrm>
        </p:spPr>
        <p:txBody>
          <a:bodyPr/>
          <a:lstStyle/>
          <a:p>
            <a:pPr eaLnBrk="1" hangingPunct="1"/>
            <a:r>
              <a:rPr lang="es-ES_tradnl" altLang="en-US" dirty="0"/>
              <a:t>Objetivos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90F338E3-94BF-859F-6AD0-B0FFA8173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1555423"/>
            <a:ext cx="10363200" cy="4540577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B050"/>
                </a:solidFill>
                <a:effectLst/>
                <a:latin typeface="__Inter_e8ce0c"/>
              </a:rPr>
              <a:t>Objetivo General</a:t>
            </a:r>
            <a:r>
              <a:rPr lang="es-ES" b="0" i="0" dirty="0">
                <a:solidFill>
                  <a:srgbClr val="00B050"/>
                </a:solidFill>
                <a:effectLst/>
                <a:latin typeface="__Inter_e8ce0c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B050"/>
                </a:solidFill>
                <a:effectLst/>
                <a:latin typeface="__Inter_e8ce0c"/>
              </a:rPr>
              <a:t>Desarrollar un sistema de facturación electrónica que permita la gestión integral de productos, clientes y vendedores.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rgbClr val="00B050"/>
                </a:solidFill>
                <a:effectLst/>
                <a:latin typeface="__Inter_e8ce0c"/>
              </a:rPr>
              <a:t>Objetivos Específicos</a:t>
            </a:r>
            <a:r>
              <a:rPr lang="es-ES" b="0" i="0" dirty="0">
                <a:solidFill>
                  <a:srgbClr val="00B050"/>
                </a:solidFill>
                <a:effectLst/>
                <a:latin typeface="__Inter_e8ce0c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B050"/>
                </a:solidFill>
                <a:effectLst/>
                <a:latin typeface="__Inter_e8ce0c"/>
              </a:rPr>
              <a:t>Automatizar procesos de emisión de facturas.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B050"/>
                </a:solidFill>
                <a:effectLst/>
                <a:latin typeface="__Inter_e8ce0c"/>
              </a:rPr>
              <a:t>Generar reportes de ventas y estadísticas.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B050"/>
                </a:solidFill>
                <a:effectLst/>
                <a:latin typeface="__Inter_e8ce0c"/>
              </a:rPr>
              <a:t>Permitir la gestión de inventarios y control de</a:t>
            </a:r>
          </a:p>
          <a:p>
            <a:pPr marL="0" indent="0" algn="l">
              <a:buNone/>
            </a:pPr>
            <a:r>
              <a:rPr lang="es-ES" b="0" i="0" dirty="0">
                <a:solidFill>
                  <a:srgbClr val="00B050"/>
                </a:solidFill>
                <a:effectLst/>
                <a:latin typeface="__Inter_e8ce0c"/>
              </a:rPr>
              <a:t> acceso para vendedores.</a:t>
            </a:r>
            <a:br>
              <a:rPr lang="es-ES" dirty="0"/>
            </a:br>
            <a:br>
              <a:rPr lang="es-ES_tradnl" altLang="en-US" sz="2000" dirty="0"/>
            </a:br>
            <a:endParaRPr lang="es-ES_tradnl" altLang="en-US" sz="2000" dirty="0"/>
          </a:p>
        </p:txBody>
      </p:sp>
      <p:pic>
        <p:nvPicPr>
          <p:cNvPr id="5124" name="Picture 4" descr="globe anim">
            <a:extLst>
              <a:ext uri="{FF2B5EF4-FFF2-40B4-BE49-F238E27FC236}">
                <a16:creationId xmlns:a16="http://schemas.microsoft.com/office/drawing/2014/main" id="{BC5F0A09-7960-10AD-DFB7-D4E939A898FB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225" y="4437113"/>
            <a:ext cx="2312987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1 Título">
            <a:extLst>
              <a:ext uri="{FF2B5EF4-FFF2-40B4-BE49-F238E27FC236}">
                <a16:creationId xmlns:a16="http://schemas.microsoft.com/office/drawing/2014/main" id="{957C9EB1-240C-B502-56C1-5B2CE1CC8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8791" y="340936"/>
            <a:ext cx="4149640" cy="387218"/>
          </a:xfrm>
        </p:spPr>
        <p:txBody>
          <a:bodyPr/>
          <a:lstStyle/>
          <a:p>
            <a:pPr eaLnBrk="1" hangingPunct="1"/>
            <a:r>
              <a:rPr lang="es-ES" altLang="en-US" dirty="0"/>
              <a:t>Modelo de Diseño</a:t>
            </a:r>
          </a:p>
        </p:txBody>
      </p:sp>
      <p:sp>
        <p:nvSpPr>
          <p:cNvPr id="7171" name="2 Marcador de contenido">
            <a:extLst>
              <a:ext uri="{FF2B5EF4-FFF2-40B4-BE49-F238E27FC236}">
                <a16:creationId xmlns:a16="http://schemas.microsoft.com/office/drawing/2014/main" id="{916BCF2C-473D-395C-CFDB-F6A6383D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650449"/>
            <a:ext cx="9550285" cy="5445551"/>
          </a:xfrm>
        </p:spPr>
        <p:txBody>
          <a:bodyPr/>
          <a:lstStyle/>
          <a:p>
            <a:pPr marL="457200" lvl="1" indent="0">
              <a:buNone/>
            </a:pPr>
            <a:endParaRPr lang="en-US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marL="457200" lvl="1" indent="0">
              <a:buNone/>
            </a:pPr>
            <a:r>
              <a:rPr lang="en-US" b="0" i="0" dirty="0" err="1">
                <a:solidFill>
                  <a:srgbClr val="F8FAFF"/>
                </a:solidFill>
                <a:effectLst/>
                <a:latin typeface="quote-cjk-patch"/>
              </a:rPr>
              <a:t>Diagramas</a:t>
            </a:r>
            <a:r>
              <a:rPr lang="en-US" b="0" i="0" dirty="0">
                <a:solidFill>
                  <a:srgbClr val="F8FAFF"/>
                </a:solidFill>
                <a:effectLst/>
                <a:latin typeface="quote-cjk-patch"/>
              </a:rPr>
              <a:t>: </a:t>
            </a:r>
            <a:r>
              <a:rPr lang="en-US" b="0" i="0" dirty="0" err="1">
                <a:solidFill>
                  <a:srgbClr val="F8FAFF"/>
                </a:solidFill>
                <a:effectLst/>
                <a:latin typeface="quote-cjk-patch"/>
              </a:rPr>
              <a:t>clases</a:t>
            </a:r>
            <a:endParaRPr lang="en-US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marL="457200" lvl="1" indent="0">
              <a:buNone/>
            </a:pPr>
            <a:endParaRPr lang="en-US" dirty="0">
              <a:solidFill>
                <a:srgbClr val="F8FAFF"/>
              </a:solidFill>
              <a:latin typeface="quote-cjk-patch"/>
            </a:endParaRPr>
          </a:p>
          <a:p>
            <a:pPr marL="457200" lvl="1" indent="0">
              <a:buNone/>
            </a:pPr>
            <a:r>
              <a:rPr lang="es-ES" dirty="0">
                <a:solidFill>
                  <a:srgbClr val="F8FAFF"/>
                </a:solidFill>
                <a:latin typeface="quote-cjk-patch"/>
              </a:rPr>
              <a:t>Entidades como Producto,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F8FAFF"/>
                </a:solidFill>
                <a:latin typeface="quote-cjk-patch"/>
              </a:rPr>
              <a:t> Cliente, </a:t>
            </a:r>
          </a:p>
          <a:p>
            <a:pPr marL="457200" lvl="1" indent="0">
              <a:buNone/>
            </a:pPr>
            <a:r>
              <a:rPr lang="es-ES" dirty="0">
                <a:solidFill>
                  <a:srgbClr val="F8FAFF"/>
                </a:solidFill>
                <a:latin typeface="quote-cjk-patch"/>
              </a:rPr>
              <a:t>Vendedor y Factura.</a:t>
            </a:r>
            <a:endParaRPr lang="en-US" dirty="0">
              <a:solidFill>
                <a:srgbClr val="F8FAFF"/>
              </a:solidFill>
              <a:latin typeface="quote-cjk-patch"/>
            </a:endParaRPr>
          </a:p>
          <a:p>
            <a:pPr marL="457200" lvl="1" indent="0">
              <a:buNone/>
            </a:pPr>
            <a:endParaRPr lang="en-US" b="0" i="0" dirty="0">
              <a:solidFill>
                <a:srgbClr val="F8FAFF"/>
              </a:solidFill>
              <a:effectLst/>
              <a:latin typeface="quote-cjk-patch"/>
            </a:endParaRPr>
          </a:p>
        </p:txBody>
      </p:sp>
      <p:pic>
        <p:nvPicPr>
          <p:cNvPr id="7172" name="Picture 4" descr="globe anim">
            <a:extLst>
              <a:ext uri="{FF2B5EF4-FFF2-40B4-BE49-F238E27FC236}">
                <a16:creationId xmlns:a16="http://schemas.microsoft.com/office/drawing/2014/main" id="{0EECAE20-1A64-4556-D2B8-5B3E8ECF7B5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4" y="4475164"/>
            <a:ext cx="2312987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7BBF3FF-8977-8508-A5D4-B8B3846C94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2822" y="172084"/>
            <a:ext cx="7765841" cy="65138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4" descr="globe anim">
            <a:extLst>
              <a:ext uri="{FF2B5EF4-FFF2-40B4-BE49-F238E27FC236}">
                <a16:creationId xmlns:a16="http://schemas.microsoft.com/office/drawing/2014/main" id="{D57F2349-5592-F78D-962C-02F613BEBB2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4" y="4475164"/>
            <a:ext cx="2312987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1 Título">
            <a:extLst>
              <a:ext uri="{FF2B5EF4-FFF2-40B4-BE49-F238E27FC236}">
                <a16:creationId xmlns:a16="http://schemas.microsoft.com/office/drawing/2014/main" id="{CA372190-8CB1-D5DC-972F-E3EB4B23B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260648"/>
            <a:ext cx="7132163" cy="776300"/>
          </a:xfrm>
        </p:spPr>
        <p:txBody>
          <a:bodyPr/>
          <a:lstStyle/>
          <a:p>
            <a:pPr eaLnBrk="1" hangingPunct="1"/>
            <a:r>
              <a:rPr lang="es-ES" altLang="en-US" dirty="0"/>
              <a:t>Tecnologías Utilizadas</a:t>
            </a:r>
          </a:p>
        </p:txBody>
      </p:sp>
      <p:sp>
        <p:nvSpPr>
          <p:cNvPr id="3" name="2 Marcador de contenido">
            <a:extLst>
              <a:ext uri="{FF2B5EF4-FFF2-40B4-BE49-F238E27FC236}">
                <a16:creationId xmlns:a16="http://schemas.microsoft.com/office/drawing/2014/main" id="{840BE4A7-45C4-D67E-37F8-DD916B0886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981200"/>
            <a:ext cx="7270750" cy="4114800"/>
          </a:xfrm>
        </p:spPr>
        <p:txBody>
          <a:bodyPr/>
          <a:lstStyle/>
          <a:p>
            <a:pPr marL="457200" lvl="1" indent="0">
              <a:buNone/>
            </a:pPr>
            <a:r>
              <a:rPr lang="es-ES" b="0" i="0" dirty="0" err="1">
                <a:solidFill>
                  <a:srgbClr val="F8FAFF"/>
                </a:solidFill>
                <a:effectLst/>
                <a:latin typeface="quote-cjk-patch"/>
              </a:rPr>
              <a:t>Frontend</a:t>
            </a:r>
            <a:r>
              <a:rPr lang="es-ES" b="0" i="0" dirty="0">
                <a:solidFill>
                  <a:srgbClr val="F8FAFF"/>
                </a:solidFill>
                <a:effectLst/>
                <a:latin typeface="quote-cjk-patch"/>
              </a:rPr>
              <a:t>: HTML5, CSS3, JavaScript, Bootstrap.</a:t>
            </a:r>
          </a:p>
          <a:p>
            <a:pPr marL="457200" lvl="1" indent="0">
              <a:buNone/>
            </a:pPr>
            <a:r>
              <a:rPr lang="es-ES" b="0" i="0" dirty="0" err="1">
                <a:solidFill>
                  <a:srgbClr val="F8FAFF"/>
                </a:solidFill>
                <a:effectLst/>
                <a:latin typeface="quote-cjk-patch"/>
              </a:rPr>
              <a:t>Backend</a:t>
            </a:r>
            <a:r>
              <a:rPr lang="es-ES" b="0" i="0" dirty="0">
                <a:solidFill>
                  <a:srgbClr val="F8FAFF"/>
                </a:solidFill>
                <a:effectLst/>
                <a:latin typeface="quote-cjk-patch"/>
              </a:rPr>
              <a:t>: Python con </a:t>
            </a:r>
            <a:r>
              <a:rPr lang="es-ES" b="0" i="0" dirty="0" err="1">
                <a:solidFill>
                  <a:srgbClr val="F8FAFF"/>
                </a:solidFill>
                <a:effectLst/>
                <a:latin typeface="quote-cjk-patch"/>
              </a:rPr>
              <a:t>Flask</a:t>
            </a:r>
            <a:r>
              <a:rPr lang="es-ES" b="0" i="0" dirty="0">
                <a:solidFill>
                  <a:srgbClr val="F8FAFF"/>
                </a:solidFill>
                <a:effectLst/>
                <a:latin typeface="quote-cjk-patch"/>
              </a:rPr>
              <a:t>.</a:t>
            </a:r>
          </a:p>
          <a:p>
            <a:pPr marL="457200" lvl="1" indent="0">
              <a:buNone/>
            </a:pPr>
            <a:endParaRPr lang="es-ES" b="0" i="0" dirty="0">
              <a:solidFill>
                <a:srgbClr val="F8FAFF"/>
              </a:solidFill>
              <a:effectLst/>
              <a:latin typeface="quote-cjk-patch"/>
            </a:endParaRPr>
          </a:p>
          <a:p>
            <a:pPr marL="457200" lvl="1" indent="0">
              <a:buNone/>
            </a:pPr>
            <a:r>
              <a:rPr lang="es-ES" b="0" i="0" dirty="0">
                <a:solidFill>
                  <a:srgbClr val="F8FAFF"/>
                </a:solidFill>
                <a:effectLst/>
                <a:latin typeface="quote-cjk-patch"/>
              </a:rPr>
              <a:t>Base de Datos</a:t>
            </a:r>
            <a:r>
              <a:rPr lang="es-ES" dirty="0">
                <a:solidFill>
                  <a:srgbClr val="F8FAFF"/>
                </a:solidFill>
                <a:latin typeface="quote-cjk-patch"/>
              </a:rPr>
              <a:t>: MySQL XAMPP, </a:t>
            </a:r>
            <a:r>
              <a:rPr lang="es-ES" b="0" i="0" dirty="0">
                <a:solidFill>
                  <a:srgbClr val="F8FAFF"/>
                </a:solidFill>
                <a:effectLst/>
                <a:latin typeface="quote-cjk-patch"/>
              </a:rPr>
              <a:t>con optimización y seguridad.</a:t>
            </a:r>
          </a:p>
          <a:p>
            <a:pPr marL="457200" lvl="1" indent="0">
              <a:buNone/>
            </a:pPr>
            <a:r>
              <a:rPr lang="es-ES" b="0" i="0" dirty="0">
                <a:solidFill>
                  <a:srgbClr val="F8FAFF"/>
                </a:solidFill>
                <a:effectLst/>
                <a:latin typeface="quote-cjk-patch"/>
              </a:rPr>
              <a:t>Herramientas de Desarrollo: Git, Visual Studio </a:t>
            </a:r>
            <a:r>
              <a:rPr lang="es-ES" b="0" i="0" dirty="0" err="1">
                <a:solidFill>
                  <a:srgbClr val="F8FAFF"/>
                </a:solidFill>
                <a:effectLst/>
                <a:latin typeface="quote-cjk-patch"/>
              </a:rPr>
              <a:t>Code</a:t>
            </a:r>
            <a:r>
              <a:rPr lang="es-ES" b="0" i="0" dirty="0">
                <a:solidFill>
                  <a:srgbClr val="F8FAFF"/>
                </a:solidFill>
                <a:effectLst/>
                <a:latin typeface="quote-cjk-patch"/>
              </a:rPr>
              <a:t>, MySQL XAMPP.</a:t>
            </a:r>
          </a:p>
          <a:p>
            <a:pPr marL="457200" lvl="1" indent="0">
              <a:buNone/>
            </a:pPr>
            <a:endParaRPr lang="es-ES" b="0" i="0" dirty="0">
              <a:solidFill>
                <a:srgbClr val="F8FAFF"/>
              </a:solidFill>
              <a:effectLst/>
              <a:latin typeface="quote-cjk-patc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globe anim">
            <a:extLst>
              <a:ext uri="{FF2B5EF4-FFF2-40B4-BE49-F238E27FC236}">
                <a16:creationId xmlns:a16="http://schemas.microsoft.com/office/drawing/2014/main" id="{4639D277-D8B7-583D-5E50-C58C04A4533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4" y="4475164"/>
            <a:ext cx="2312987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2">
            <a:extLst>
              <a:ext uri="{FF2B5EF4-FFF2-40B4-BE49-F238E27FC236}">
                <a16:creationId xmlns:a16="http://schemas.microsoft.com/office/drawing/2014/main" id="{AD778C12-714A-807A-6EF8-0951284F49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16816"/>
            <a:ext cx="10363200" cy="857840"/>
          </a:xfrm>
        </p:spPr>
        <p:txBody>
          <a:bodyPr/>
          <a:lstStyle/>
          <a:p>
            <a:pPr eaLnBrk="1" hangingPunct="1"/>
            <a:r>
              <a:rPr lang="es-ES" altLang="en-US" dirty="0"/>
              <a:t>Conclusiones</a:t>
            </a:r>
            <a:endParaRPr lang="es-ES_tradnl" altLang="en-US" dirty="0"/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B42C3D38-4E1E-ED4F-6D9C-7D49856FC9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4462" y="1168924"/>
            <a:ext cx="9180251" cy="4719114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B050"/>
                </a:solidFill>
                <a:effectLst/>
                <a:latin typeface="quote-cjk-patch"/>
              </a:rPr>
              <a:t>Durante el desarrollo, el equipo enfrentó diversas dificultades técnicas y organizativas, lo que permitió fortalecer habilidades en la gestión de proyectos y en el trabajo colaborativo. La elección de tecnologías modernas y un enfoque en la arquitectura de software adecuada han proporcionado una base sólida para futuras expansiones y mejoras del sistema.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>
            <a:extLst>
              <a:ext uri="{FF2B5EF4-FFF2-40B4-BE49-F238E27FC236}">
                <a16:creationId xmlns:a16="http://schemas.microsoft.com/office/drawing/2014/main" id="{9C5E88AE-4A38-E59D-8A43-7C8F2DE57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404664"/>
            <a:ext cx="7772400" cy="1008112"/>
          </a:xfrm>
        </p:spPr>
        <p:txBody>
          <a:bodyPr/>
          <a:lstStyle/>
          <a:p>
            <a:pPr eaLnBrk="1" hangingPunct="1"/>
            <a:r>
              <a:rPr lang="es-ES" altLang="en-US" dirty="0"/>
              <a:t>Aprendizajes</a:t>
            </a:r>
          </a:p>
        </p:txBody>
      </p:sp>
      <p:sp>
        <p:nvSpPr>
          <p:cNvPr id="9219" name="2 Marcador de contenido">
            <a:extLst>
              <a:ext uri="{FF2B5EF4-FFF2-40B4-BE49-F238E27FC236}">
                <a16:creationId xmlns:a16="http://schemas.microsoft.com/office/drawing/2014/main" id="{A39A7D85-A299-9502-2C31-85C9299FD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s-ES" sz="4000" b="1" i="0" dirty="0">
                <a:solidFill>
                  <a:srgbClr val="F8FAFF"/>
                </a:solidFill>
                <a:effectLst/>
                <a:latin typeface="quote-cjk-patch"/>
              </a:rPr>
              <a:t>Aprendizajes:</a:t>
            </a:r>
          </a:p>
          <a:p>
            <a:pPr marL="457200" lvl="1" indent="0">
              <a:buNone/>
            </a:pPr>
            <a:r>
              <a:rPr lang="es-ES" sz="3200" b="0" i="0" dirty="0">
                <a:solidFill>
                  <a:srgbClr val="F8FAFF"/>
                </a:solidFill>
                <a:effectLst/>
                <a:latin typeface="quote-cjk-patch"/>
              </a:rPr>
              <a:t>Desarrollo de diagramas y seguridad en aplicaciones web.</a:t>
            </a:r>
          </a:p>
          <a:p>
            <a:pPr marL="457200" lvl="1" indent="0">
              <a:buNone/>
            </a:pPr>
            <a:r>
              <a:rPr lang="es-ES" sz="3200" b="0" i="0" dirty="0">
                <a:solidFill>
                  <a:srgbClr val="F8FAFF"/>
                </a:solidFill>
                <a:effectLst/>
                <a:latin typeface="quote-cjk-patch"/>
              </a:rPr>
              <a:t>Importancia de la gestión de proyectos y trabajo en equipo.</a:t>
            </a:r>
          </a:p>
          <a:p>
            <a:pPr marL="457200" lvl="1" indent="0">
              <a:buNone/>
            </a:pPr>
            <a:r>
              <a:rPr lang="es-ES" sz="3200" b="0" i="0" dirty="0">
                <a:solidFill>
                  <a:srgbClr val="F8FAFF"/>
                </a:solidFill>
                <a:effectLst/>
                <a:latin typeface="quote-cjk-patch"/>
              </a:rPr>
              <a:t>Recomendaciones para futuras mejoras en funcionalidad, seguridad y escalabilidad.</a:t>
            </a:r>
          </a:p>
        </p:txBody>
      </p:sp>
      <p:pic>
        <p:nvPicPr>
          <p:cNvPr id="9220" name="Picture 4" descr="globe anim">
            <a:extLst>
              <a:ext uri="{FF2B5EF4-FFF2-40B4-BE49-F238E27FC236}">
                <a16:creationId xmlns:a16="http://schemas.microsoft.com/office/drawing/2014/main" id="{DA7A17FA-F31C-4243-6279-5BE6857E1FD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4" y="4475164"/>
            <a:ext cx="2312987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globe anim">
            <a:extLst>
              <a:ext uri="{FF2B5EF4-FFF2-40B4-BE49-F238E27FC236}">
                <a16:creationId xmlns:a16="http://schemas.microsoft.com/office/drawing/2014/main" id="{1EA921DC-21E2-2B7E-BF6B-445169ACAE1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3564" y="4475164"/>
            <a:ext cx="2312987" cy="2312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Rectangle 2">
            <a:extLst>
              <a:ext uri="{FF2B5EF4-FFF2-40B4-BE49-F238E27FC236}">
                <a16:creationId xmlns:a16="http://schemas.microsoft.com/office/drawing/2014/main" id="{5135F1B5-0AA8-1D33-D551-D01C046743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188640"/>
            <a:ext cx="7772400" cy="949598"/>
          </a:xfrm>
        </p:spPr>
        <p:txBody>
          <a:bodyPr/>
          <a:lstStyle/>
          <a:p>
            <a:r>
              <a:rPr lang="en-US" altLang="en-US" dirty="0" err="1"/>
              <a:t>Implementación</a:t>
            </a:r>
            <a:endParaRPr lang="es-ES_tradnl" altLang="en-US" dirty="0"/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A583AEB6-A87B-7A60-D714-22412089D6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19288" y="1557338"/>
            <a:ext cx="7415212" cy="4114800"/>
          </a:xfrm>
        </p:spPr>
        <p:txBody>
          <a:bodyPr/>
          <a:lstStyle/>
          <a:p>
            <a:pPr algn="l"/>
            <a:r>
              <a:rPr lang="es-ES" sz="1100" b="1" dirty="0">
                <a:solidFill>
                  <a:srgbClr val="F8FAFF"/>
                </a:solidFill>
                <a:latin typeface="quote-cjk-patch"/>
              </a:rPr>
              <a:t>Algunas de las Funcionalidades</a:t>
            </a:r>
          </a:p>
          <a:p>
            <a:pPr algn="l"/>
            <a:endParaRPr lang="es-ES_tradnl" altLang="en-US" sz="1600" dirty="0"/>
          </a:p>
        </p:txBody>
      </p:sp>
      <p:sp>
        <p:nvSpPr>
          <p:cNvPr id="10245" name="AutoShape 6" descr="9k=">
            <a:extLst>
              <a:ext uri="{FF2B5EF4-FFF2-40B4-BE49-F238E27FC236}">
                <a16:creationId xmlns:a16="http://schemas.microsoft.com/office/drawing/2014/main" id="{5DC91B43-74B4-D9C5-44F0-A3DC5A6424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9189" y="2452689"/>
            <a:ext cx="23336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10246" name="AutoShape 8" descr="9k=">
            <a:extLst>
              <a:ext uri="{FF2B5EF4-FFF2-40B4-BE49-F238E27FC236}">
                <a16:creationId xmlns:a16="http://schemas.microsoft.com/office/drawing/2014/main" id="{D02DD34E-42D8-D153-F3FE-2DC04A4B77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9189" y="2452689"/>
            <a:ext cx="23336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10247" name="AutoShape 10" descr="9k=">
            <a:extLst>
              <a:ext uri="{FF2B5EF4-FFF2-40B4-BE49-F238E27FC236}">
                <a16:creationId xmlns:a16="http://schemas.microsoft.com/office/drawing/2014/main" id="{C9FC92A8-E4A3-D306-BBF1-D723D56A0CA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9189" y="2452689"/>
            <a:ext cx="2333625" cy="195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10249" name="AutoShape 14" descr="Z">
            <a:extLst>
              <a:ext uri="{FF2B5EF4-FFF2-40B4-BE49-F238E27FC236}">
                <a16:creationId xmlns:a16="http://schemas.microsoft.com/office/drawing/2014/main" id="{501C2F2A-9C53-40D9-20A8-F804344242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2514" y="250507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10250" name="AutoShape 16" descr="Z">
            <a:extLst>
              <a:ext uri="{FF2B5EF4-FFF2-40B4-BE49-F238E27FC236}">
                <a16:creationId xmlns:a16="http://schemas.microsoft.com/office/drawing/2014/main" id="{F6ED33E7-645B-A948-A820-BB330A0B1C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2514" y="250507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10251" name="AutoShape 18" descr="Z">
            <a:extLst>
              <a:ext uri="{FF2B5EF4-FFF2-40B4-BE49-F238E27FC236}">
                <a16:creationId xmlns:a16="http://schemas.microsoft.com/office/drawing/2014/main" id="{A93E20CE-E902-7C54-66F8-2ECD12A83A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862514" y="2505075"/>
            <a:ext cx="2466975" cy="184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altLang="en-US">
              <a:solidFill>
                <a:srgbClr val="000000"/>
              </a:solidFill>
            </a:endParaRPr>
          </a:p>
        </p:txBody>
      </p:sp>
      <p:sp>
        <p:nvSpPr>
          <p:cNvPr id="10252" name="Rectangle 21">
            <a:extLst>
              <a:ext uri="{FF2B5EF4-FFF2-40B4-BE49-F238E27FC236}">
                <a16:creationId xmlns:a16="http://schemas.microsoft.com/office/drawing/2014/main" id="{70814B3D-F19D-7103-50E1-6DAC50AEF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75" y="4597034"/>
            <a:ext cx="2808288" cy="276999"/>
          </a:xfrm>
          <a:prstGeom prst="rect">
            <a:avLst/>
          </a:prstGeom>
          <a:solidFill>
            <a:srgbClr val="F3F3F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CD0A0A"/>
              </a:solidFill>
            </a:endParaRPr>
          </a:p>
        </p:txBody>
      </p:sp>
      <p:pic>
        <p:nvPicPr>
          <p:cNvPr id="10254" name="Picture 23" descr="magnify-clip">
            <a:hlinkClick r:id="rId3" tooltip="Aumentar"/>
            <a:extLst>
              <a:ext uri="{FF2B5EF4-FFF2-40B4-BE49-F238E27FC236}">
                <a16:creationId xmlns:a16="http://schemas.microsoft.com/office/drawing/2014/main" id="{EFC9A1F3-94E7-240E-6853-E40568B74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9" y="3838576"/>
            <a:ext cx="142875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786409FB-5CC2-5B4F-075A-59F58EDE68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1504" y="1833593"/>
            <a:ext cx="3773944" cy="18132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04B236F-62E3-86B6-F63B-BC1F1FE804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6360" y="1070968"/>
            <a:ext cx="3786256" cy="181326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FE5D4A0-F074-6CCB-091D-8FD3678CFF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9686" y="4706226"/>
            <a:ext cx="2473327" cy="18881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687244B-EF4C-59C5-0FC8-6F5B21119A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9685" y="2828650"/>
            <a:ext cx="3786256" cy="187242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89FBE6-0FEC-26D8-5F0D-CD30F16018D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40297" y="3647793"/>
            <a:ext cx="3729389" cy="17627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on_globe">
  <a:themeElements>
    <a:clrScheme name="neon_globe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neon_glob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on_glob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on_glob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on_glob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on_glob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on_glob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on_glob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on_glob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283</Words>
  <Application>Microsoft Office PowerPoint</Application>
  <PresentationFormat>Panorámica</PresentationFormat>
  <Paragraphs>39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__Inter_e8ce0c</vt:lpstr>
      <vt:lpstr>Arial</vt:lpstr>
      <vt:lpstr>quote-cjk-patch</vt:lpstr>
      <vt:lpstr>Times New Roman</vt:lpstr>
      <vt:lpstr>neon_globe</vt:lpstr>
      <vt:lpstr>INGENIERIA DE SOFTWARE</vt:lpstr>
      <vt:lpstr>Antecedentes del Proyecto</vt:lpstr>
      <vt:lpstr>Objetivos</vt:lpstr>
      <vt:lpstr>Modelo de Diseño</vt:lpstr>
      <vt:lpstr>Tecnologías Utilizadas</vt:lpstr>
      <vt:lpstr>Conclusiones</vt:lpstr>
      <vt:lpstr>Aprendizajes</vt:lpstr>
      <vt:lpstr>Implementación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INGENIERIA DE SOFTWARE</dc:title>
  <dc:creator>Juan Perez</dc:creator>
  <cp:lastModifiedBy>Juan Perez</cp:lastModifiedBy>
  <cp:revision>2</cp:revision>
  <dcterms:created xsi:type="dcterms:W3CDTF">2025-06-13T13:08:19Z</dcterms:created>
  <dcterms:modified xsi:type="dcterms:W3CDTF">2025-06-13T20:41:50Z</dcterms:modified>
</cp:coreProperties>
</file>