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4" r:id="rId5"/>
    <p:sldId id="259" r:id="rId6"/>
    <p:sldId id="261" r:id="rId7"/>
    <p:sldId id="262" r:id="rId8"/>
    <p:sldId id="267" r:id="rId9"/>
    <p:sldId id="263" r:id="rId10"/>
    <p:sldId id="257" r:id="rId11"/>
    <p:sldId id="265" r:id="rId12"/>
    <p:sldId id="26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4242"/>
    <a:srgbClr val="FF6347"/>
    <a:srgbClr val="333333"/>
    <a:srgbClr val="A1A1A1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CFB3C-11C8-4ECC-A2F7-3D347AC18312}" v="477" dt="2024-05-09T14:26:41.119"/>
    <p1510:client id="{337C1833-2422-C336-74DC-915F210792F3}" v="111" dt="2024-05-09T13:43:27.700"/>
    <p1510:client id="{92E9C9E3-05BB-BF96-63DC-EDF43D4ECFAE}" v="99" dt="2024-05-09T19:20:40.847"/>
    <p1510:client id="{AA3197C3-9632-42BE-B9BA-FE7CDB0DE29B}" v="13" dt="2024-05-09T20:14:01.151"/>
    <p1510:client id="{BD9B2038-BC6A-D414-152A-AF26E35F9A68}" v="60" dt="2024-05-09T20:12:11.561"/>
    <p1510:client id="{CBE40E52-586D-FD93-F51D-1017451CDA5E}" v="299" dt="2024-05-09T20:12:58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1E5A1-F4C3-4519-B5ED-1013A1132AF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ABD1307-3E9C-4BB1-8018-8C7783C41953}">
      <dgm:prSet phldrT="[Texto]" phldr="0"/>
      <dgm:spPr/>
      <dgm:t>
        <a:bodyPr/>
        <a:lstStyle/>
        <a:p>
          <a:pPr rtl="0"/>
          <a:r>
            <a:rPr lang="es-CO">
              <a:solidFill>
                <a:srgbClr val="000000"/>
              </a:solidFill>
              <a:latin typeface="Aptos Display" panose="020F0302020204030204"/>
            </a:rPr>
            <a:t>Crisis</a:t>
          </a:r>
          <a:r>
            <a:rPr lang="es-CO">
              <a:solidFill>
                <a:srgbClr val="000000"/>
              </a:solidFill>
            </a:rPr>
            <a:t> de efectivo y deudas con tarjeta de crédito </a:t>
          </a:r>
          <a:endParaRPr lang="es-ES"/>
        </a:p>
      </dgm:t>
    </dgm:pt>
    <dgm:pt modelId="{5CEE0301-540F-4833-8837-D95EE160C205}" type="parTrans" cxnId="{E92FBA0A-D1FD-4FF6-BE6E-F3BAF10FB9FF}">
      <dgm:prSet/>
      <dgm:spPr/>
    </dgm:pt>
    <dgm:pt modelId="{5ED9124A-ADAD-46B1-A01C-EA9885CDF698}" type="sibTrans" cxnId="{E92FBA0A-D1FD-4FF6-BE6E-F3BAF10FB9FF}">
      <dgm:prSet/>
      <dgm:spPr/>
    </dgm:pt>
    <dgm:pt modelId="{F36F8523-E932-47FA-884B-27BBED7FF6D2}">
      <dgm:prSet phldrT="[Texto]" phldr="0"/>
      <dgm:spPr/>
      <dgm:t>
        <a:bodyPr/>
        <a:lstStyle/>
        <a:p>
          <a:pPr rtl="0"/>
          <a:r>
            <a:rPr lang="es-ES" dirty="0">
              <a:latin typeface="Aptos Display" panose="020F0302020204030204"/>
            </a:rPr>
            <a:t>Emisión de exceso tarjetas de crédito a solicitantes NO calificados</a:t>
          </a:r>
          <a:endParaRPr lang="es-ES" dirty="0"/>
        </a:p>
      </dgm:t>
    </dgm:pt>
    <dgm:pt modelId="{D0B73529-2FB1-446E-9202-B61F310D0CD1}" type="parTrans" cxnId="{3E04479E-9998-4CB7-8640-7D70E6ABE881}">
      <dgm:prSet/>
      <dgm:spPr/>
    </dgm:pt>
    <dgm:pt modelId="{3B1C468A-E7B1-430A-ADD6-8B7D89F3BBFE}" type="sibTrans" cxnId="{3E04479E-9998-4CB7-8640-7D70E6ABE881}">
      <dgm:prSet/>
      <dgm:spPr/>
    </dgm:pt>
    <dgm:pt modelId="{B00B538E-9E9C-44B9-954F-E7B72BBF4728}">
      <dgm:prSet phldrT="[Texto]" phldr="0"/>
      <dgm:spPr/>
      <dgm:t>
        <a:bodyPr/>
        <a:lstStyle/>
        <a:p>
          <a:pPr rtl="0"/>
          <a:r>
            <a:rPr lang="es-ES" dirty="0">
              <a:latin typeface="Aptos Display" panose="020F0302020204030204"/>
            </a:rPr>
            <a:t>Uso excesivo tarjetas para consumo</a:t>
          </a:r>
          <a:endParaRPr lang="es-ES" dirty="0"/>
        </a:p>
      </dgm:t>
    </dgm:pt>
    <dgm:pt modelId="{AB091610-8CDF-4100-B303-7928A1B8813B}" type="parTrans" cxnId="{B0CB86BB-2FA0-40C2-BA7C-65F1C21B9300}">
      <dgm:prSet/>
      <dgm:spPr/>
    </dgm:pt>
    <dgm:pt modelId="{5EB65E7B-CA6E-463F-836A-D968E06CC1D9}" type="sibTrans" cxnId="{B0CB86BB-2FA0-40C2-BA7C-65F1C21B9300}">
      <dgm:prSet/>
      <dgm:spPr/>
    </dgm:pt>
    <dgm:pt modelId="{83BF930D-62B4-4AE6-B21F-DAC4BDCED97D}">
      <dgm:prSet phldr="0"/>
      <dgm:spPr/>
      <dgm:t>
        <a:bodyPr/>
        <a:lstStyle/>
        <a:p>
          <a:pPr rtl="0"/>
          <a:r>
            <a:rPr lang="es-ES" dirty="0">
              <a:latin typeface="Aptos Display" panose="020F0302020204030204"/>
            </a:rPr>
            <a:t>Acumulación de deuda</a:t>
          </a:r>
        </a:p>
      </dgm:t>
    </dgm:pt>
    <dgm:pt modelId="{3ADA3D51-81D0-4CA8-9061-F6678C39A906}" type="parTrans" cxnId="{ECC3F47C-B845-4EE8-8C67-7489890672DD}">
      <dgm:prSet/>
      <dgm:spPr/>
    </dgm:pt>
    <dgm:pt modelId="{A230C65F-E3A4-402A-B401-AF0D4083F48B}" type="sibTrans" cxnId="{ECC3F47C-B845-4EE8-8C67-7489890672DD}">
      <dgm:prSet/>
      <dgm:spPr/>
    </dgm:pt>
    <dgm:pt modelId="{48730124-6D24-4833-8C0A-7783FCE740B5}" type="pres">
      <dgm:prSet presAssocID="{AD31E5A1-F4C3-4519-B5ED-1013A1132AF3}" presName="Name0" presStyleCnt="0">
        <dgm:presLayoutVars>
          <dgm:dir/>
          <dgm:resizeHandles val="exact"/>
        </dgm:presLayoutVars>
      </dgm:prSet>
      <dgm:spPr/>
    </dgm:pt>
    <dgm:pt modelId="{8512A34F-13AE-4ECB-BDAD-FD3A79AA4511}" type="pres">
      <dgm:prSet presAssocID="{AD31E5A1-F4C3-4519-B5ED-1013A1132AF3}" presName="arrow" presStyleLbl="bgShp" presStyleIdx="0" presStyleCnt="1"/>
      <dgm:spPr/>
    </dgm:pt>
    <dgm:pt modelId="{96D19868-6DFC-468F-8536-F088B5DAB52A}" type="pres">
      <dgm:prSet presAssocID="{AD31E5A1-F4C3-4519-B5ED-1013A1132AF3}" presName="points" presStyleCnt="0"/>
      <dgm:spPr/>
    </dgm:pt>
    <dgm:pt modelId="{70553303-CCBD-42C7-B88B-BCBED51A8AEF}" type="pres">
      <dgm:prSet presAssocID="{6ABD1307-3E9C-4BB1-8018-8C7783C41953}" presName="compositeA" presStyleCnt="0"/>
      <dgm:spPr/>
    </dgm:pt>
    <dgm:pt modelId="{9022E070-6D89-465F-A20A-B8F559535584}" type="pres">
      <dgm:prSet presAssocID="{6ABD1307-3E9C-4BB1-8018-8C7783C41953}" presName="textA" presStyleLbl="revTx" presStyleIdx="0" presStyleCnt="4">
        <dgm:presLayoutVars>
          <dgm:bulletEnabled val="1"/>
        </dgm:presLayoutVars>
      </dgm:prSet>
      <dgm:spPr/>
    </dgm:pt>
    <dgm:pt modelId="{1D171865-91BE-40A8-A7E1-8ADFD9120620}" type="pres">
      <dgm:prSet presAssocID="{6ABD1307-3E9C-4BB1-8018-8C7783C41953}" presName="circleA" presStyleLbl="node1" presStyleIdx="0" presStyleCnt="4"/>
      <dgm:spPr/>
    </dgm:pt>
    <dgm:pt modelId="{735601AA-5DC6-4A51-8C11-4D57CDD92725}" type="pres">
      <dgm:prSet presAssocID="{6ABD1307-3E9C-4BB1-8018-8C7783C41953}" presName="spaceA" presStyleCnt="0"/>
      <dgm:spPr/>
    </dgm:pt>
    <dgm:pt modelId="{01CEFE1F-DE65-430A-B0D4-2A2AABA395E4}" type="pres">
      <dgm:prSet presAssocID="{5ED9124A-ADAD-46B1-A01C-EA9885CDF698}" presName="space" presStyleCnt="0"/>
      <dgm:spPr/>
    </dgm:pt>
    <dgm:pt modelId="{86A91C83-8BDF-4596-9E50-FCFBF9EC28D6}" type="pres">
      <dgm:prSet presAssocID="{F36F8523-E932-47FA-884B-27BBED7FF6D2}" presName="compositeB" presStyleCnt="0"/>
      <dgm:spPr/>
    </dgm:pt>
    <dgm:pt modelId="{5E29DB8E-2980-457C-8199-396486CFD73A}" type="pres">
      <dgm:prSet presAssocID="{F36F8523-E932-47FA-884B-27BBED7FF6D2}" presName="textB" presStyleLbl="revTx" presStyleIdx="1" presStyleCnt="4">
        <dgm:presLayoutVars>
          <dgm:bulletEnabled val="1"/>
        </dgm:presLayoutVars>
      </dgm:prSet>
      <dgm:spPr/>
    </dgm:pt>
    <dgm:pt modelId="{8FD93825-15A1-4B65-A6BF-4DF9FE622E4D}" type="pres">
      <dgm:prSet presAssocID="{F36F8523-E932-47FA-884B-27BBED7FF6D2}" presName="circleB" presStyleLbl="node1" presStyleIdx="1" presStyleCnt="4"/>
      <dgm:spPr/>
    </dgm:pt>
    <dgm:pt modelId="{344A8A0F-0439-400F-8FCE-BF0260ECC625}" type="pres">
      <dgm:prSet presAssocID="{F36F8523-E932-47FA-884B-27BBED7FF6D2}" presName="spaceB" presStyleCnt="0"/>
      <dgm:spPr/>
    </dgm:pt>
    <dgm:pt modelId="{74950A03-A92E-4305-88CC-37370DEC56D9}" type="pres">
      <dgm:prSet presAssocID="{3B1C468A-E7B1-430A-ADD6-8B7D89F3BBFE}" presName="space" presStyleCnt="0"/>
      <dgm:spPr/>
    </dgm:pt>
    <dgm:pt modelId="{88FB6643-7AC8-4D41-9B09-E7AA18282B19}" type="pres">
      <dgm:prSet presAssocID="{B00B538E-9E9C-44B9-954F-E7B72BBF4728}" presName="compositeA" presStyleCnt="0"/>
      <dgm:spPr/>
    </dgm:pt>
    <dgm:pt modelId="{5EBD3891-4520-442A-B7FC-0335B40F835A}" type="pres">
      <dgm:prSet presAssocID="{B00B538E-9E9C-44B9-954F-E7B72BBF4728}" presName="textA" presStyleLbl="revTx" presStyleIdx="2" presStyleCnt="4">
        <dgm:presLayoutVars>
          <dgm:bulletEnabled val="1"/>
        </dgm:presLayoutVars>
      </dgm:prSet>
      <dgm:spPr/>
    </dgm:pt>
    <dgm:pt modelId="{727943DD-F792-4EFC-B945-87A243FD3D58}" type="pres">
      <dgm:prSet presAssocID="{B00B538E-9E9C-44B9-954F-E7B72BBF4728}" presName="circleA" presStyleLbl="node1" presStyleIdx="2" presStyleCnt="4"/>
      <dgm:spPr/>
    </dgm:pt>
    <dgm:pt modelId="{D229DC1A-91AD-4901-9435-4B670E1A2A14}" type="pres">
      <dgm:prSet presAssocID="{B00B538E-9E9C-44B9-954F-E7B72BBF4728}" presName="spaceA" presStyleCnt="0"/>
      <dgm:spPr/>
    </dgm:pt>
    <dgm:pt modelId="{F4120888-06DF-4FE2-B707-A42B9F500531}" type="pres">
      <dgm:prSet presAssocID="{5EB65E7B-CA6E-463F-836A-D968E06CC1D9}" presName="space" presStyleCnt="0"/>
      <dgm:spPr/>
    </dgm:pt>
    <dgm:pt modelId="{13369961-BCA1-4C4B-B98F-B77B9E4ACF37}" type="pres">
      <dgm:prSet presAssocID="{83BF930D-62B4-4AE6-B21F-DAC4BDCED97D}" presName="compositeB" presStyleCnt="0"/>
      <dgm:spPr/>
    </dgm:pt>
    <dgm:pt modelId="{47DF3D69-F226-4D6C-A46C-7F6CE061DFDF}" type="pres">
      <dgm:prSet presAssocID="{83BF930D-62B4-4AE6-B21F-DAC4BDCED97D}" presName="textB" presStyleLbl="revTx" presStyleIdx="3" presStyleCnt="4">
        <dgm:presLayoutVars>
          <dgm:bulletEnabled val="1"/>
        </dgm:presLayoutVars>
      </dgm:prSet>
      <dgm:spPr/>
    </dgm:pt>
    <dgm:pt modelId="{066BAB94-E103-414D-A9BA-0560CB29F9F2}" type="pres">
      <dgm:prSet presAssocID="{83BF930D-62B4-4AE6-B21F-DAC4BDCED97D}" presName="circleB" presStyleLbl="node1" presStyleIdx="3" presStyleCnt="4"/>
      <dgm:spPr/>
    </dgm:pt>
    <dgm:pt modelId="{8F6B0A85-ABD4-46E1-A24D-34D77B265006}" type="pres">
      <dgm:prSet presAssocID="{83BF930D-62B4-4AE6-B21F-DAC4BDCED97D}" presName="spaceB" presStyleCnt="0"/>
      <dgm:spPr/>
    </dgm:pt>
  </dgm:ptLst>
  <dgm:cxnLst>
    <dgm:cxn modelId="{14202706-3F5C-4DBC-9CD9-0E9F4BE6BB30}" type="presOf" srcId="{B00B538E-9E9C-44B9-954F-E7B72BBF4728}" destId="{5EBD3891-4520-442A-B7FC-0335B40F835A}" srcOrd="0" destOrd="0" presId="urn:microsoft.com/office/officeart/2005/8/layout/hProcess11"/>
    <dgm:cxn modelId="{E92FBA0A-D1FD-4FF6-BE6E-F3BAF10FB9FF}" srcId="{AD31E5A1-F4C3-4519-B5ED-1013A1132AF3}" destId="{6ABD1307-3E9C-4BB1-8018-8C7783C41953}" srcOrd="0" destOrd="0" parTransId="{5CEE0301-540F-4833-8837-D95EE160C205}" sibTransId="{5ED9124A-ADAD-46B1-A01C-EA9885CDF698}"/>
    <dgm:cxn modelId="{A9FCC13A-E013-4DF0-A646-CA5D12467758}" type="presOf" srcId="{6ABD1307-3E9C-4BB1-8018-8C7783C41953}" destId="{9022E070-6D89-465F-A20A-B8F559535584}" srcOrd="0" destOrd="0" presId="urn:microsoft.com/office/officeart/2005/8/layout/hProcess11"/>
    <dgm:cxn modelId="{B28E6661-A455-464B-A561-FF0FC2B84853}" type="presOf" srcId="{AD31E5A1-F4C3-4519-B5ED-1013A1132AF3}" destId="{48730124-6D24-4833-8C0A-7783FCE740B5}" srcOrd="0" destOrd="0" presId="urn:microsoft.com/office/officeart/2005/8/layout/hProcess11"/>
    <dgm:cxn modelId="{ECC3F47C-B845-4EE8-8C67-7489890672DD}" srcId="{AD31E5A1-F4C3-4519-B5ED-1013A1132AF3}" destId="{83BF930D-62B4-4AE6-B21F-DAC4BDCED97D}" srcOrd="3" destOrd="0" parTransId="{3ADA3D51-81D0-4CA8-9061-F6678C39A906}" sibTransId="{A230C65F-E3A4-402A-B401-AF0D4083F48B}"/>
    <dgm:cxn modelId="{3E04479E-9998-4CB7-8640-7D70E6ABE881}" srcId="{AD31E5A1-F4C3-4519-B5ED-1013A1132AF3}" destId="{F36F8523-E932-47FA-884B-27BBED7FF6D2}" srcOrd="1" destOrd="0" parTransId="{D0B73529-2FB1-446E-9202-B61F310D0CD1}" sibTransId="{3B1C468A-E7B1-430A-ADD6-8B7D89F3BBFE}"/>
    <dgm:cxn modelId="{6577B2B0-C5F6-4A0C-B2DB-1CAA398F7107}" type="presOf" srcId="{83BF930D-62B4-4AE6-B21F-DAC4BDCED97D}" destId="{47DF3D69-F226-4D6C-A46C-7F6CE061DFDF}" srcOrd="0" destOrd="0" presId="urn:microsoft.com/office/officeart/2005/8/layout/hProcess11"/>
    <dgm:cxn modelId="{B0CB86BB-2FA0-40C2-BA7C-65F1C21B9300}" srcId="{AD31E5A1-F4C3-4519-B5ED-1013A1132AF3}" destId="{B00B538E-9E9C-44B9-954F-E7B72BBF4728}" srcOrd="2" destOrd="0" parTransId="{AB091610-8CDF-4100-B303-7928A1B8813B}" sibTransId="{5EB65E7B-CA6E-463F-836A-D968E06CC1D9}"/>
    <dgm:cxn modelId="{8131E0BC-7A25-4C80-9771-8DB0E9255F67}" type="presOf" srcId="{F36F8523-E932-47FA-884B-27BBED7FF6D2}" destId="{5E29DB8E-2980-457C-8199-396486CFD73A}" srcOrd="0" destOrd="0" presId="urn:microsoft.com/office/officeart/2005/8/layout/hProcess11"/>
    <dgm:cxn modelId="{4BC5AF56-9599-4B06-9EFE-F256ADDDD748}" type="presParOf" srcId="{48730124-6D24-4833-8C0A-7783FCE740B5}" destId="{8512A34F-13AE-4ECB-BDAD-FD3A79AA4511}" srcOrd="0" destOrd="0" presId="urn:microsoft.com/office/officeart/2005/8/layout/hProcess11"/>
    <dgm:cxn modelId="{2720C034-B348-4E87-91A9-90717574EFDE}" type="presParOf" srcId="{48730124-6D24-4833-8C0A-7783FCE740B5}" destId="{96D19868-6DFC-468F-8536-F088B5DAB52A}" srcOrd="1" destOrd="0" presId="urn:microsoft.com/office/officeart/2005/8/layout/hProcess11"/>
    <dgm:cxn modelId="{50C09833-0EB7-4A54-9CBD-DCC6E359E09F}" type="presParOf" srcId="{96D19868-6DFC-468F-8536-F088B5DAB52A}" destId="{70553303-CCBD-42C7-B88B-BCBED51A8AEF}" srcOrd="0" destOrd="0" presId="urn:microsoft.com/office/officeart/2005/8/layout/hProcess11"/>
    <dgm:cxn modelId="{CED504EE-9F1D-4998-AA15-FF27240CAD6A}" type="presParOf" srcId="{70553303-CCBD-42C7-B88B-BCBED51A8AEF}" destId="{9022E070-6D89-465F-A20A-B8F559535584}" srcOrd="0" destOrd="0" presId="urn:microsoft.com/office/officeart/2005/8/layout/hProcess11"/>
    <dgm:cxn modelId="{7DC1906E-CE00-4E89-A7A2-712A8C53FE8B}" type="presParOf" srcId="{70553303-CCBD-42C7-B88B-BCBED51A8AEF}" destId="{1D171865-91BE-40A8-A7E1-8ADFD9120620}" srcOrd="1" destOrd="0" presId="urn:microsoft.com/office/officeart/2005/8/layout/hProcess11"/>
    <dgm:cxn modelId="{8CA5FA5F-897E-4A5D-B799-E8BCF28337E3}" type="presParOf" srcId="{70553303-CCBD-42C7-B88B-BCBED51A8AEF}" destId="{735601AA-5DC6-4A51-8C11-4D57CDD92725}" srcOrd="2" destOrd="0" presId="urn:microsoft.com/office/officeart/2005/8/layout/hProcess11"/>
    <dgm:cxn modelId="{A3193F25-6423-4C84-BBB3-FFD654743BE3}" type="presParOf" srcId="{96D19868-6DFC-468F-8536-F088B5DAB52A}" destId="{01CEFE1F-DE65-430A-B0D4-2A2AABA395E4}" srcOrd="1" destOrd="0" presId="urn:microsoft.com/office/officeart/2005/8/layout/hProcess11"/>
    <dgm:cxn modelId="{EEA95BDA-11DE-4719-9F57-D8961EE94B0E}" type="presParOf" srcId="{96D19868-6DFC-468F-8536-F088B5DAB52A}" destId="{86A91C83-8BDF-4596-9E50-FCFBF9EC28D6}" srcOrd="2" destOrd="0" presId="urn:microsoft.com/office/officeart/2005/8/layout/hProcess11"/>
    <dgm:cxn modelId="{ED93B780-763C-495B-B6DE-FAF5BBECB720}" type="presParOf" srcId="{86A91C83-8BDF-4596-9E50-FCFBF9EC28D6}" destId="{5E29DB8E-2980-457C-8199-396486CFD73A}" srcOrd="0" destOrd="0" presId="urn:microsoft.com/office/officeart/2005/8/layout/hProcess11"/>
    <dgm:cxn modelId="{E65D9FF7-0DCF-4390-BA43-D36D6B0C6A6A}" type="presParOf" srcId="{86A91C83-8BDF-4596-9E50-FCFBF9EC28D6}" destId="{8FD93825-15A1-4B65-A6BF-4DF9FE622E4D}" srcOrd="1" destOrd="0" presId="urn:microsoft.com/office/officeart/2005/8/layout/hProcess11"/>
    <dgm:cxn modelId="{AC630C12-6BF1-41C6-98A9-A7105863D91F}" type="presParOf" srcId="{86A91C83-8BDF-4596-9E50-FCFBF9EC28D6}" destId="{344A8A0F-0439-400F-8FCE-BF0260ECC625}" srcOrd="2" destOrd="0" presId="urn:microsoft.com/office/officeart/2005/8/layout/hProcess11"/>
    <dgm:cxn modelId="{8C9DD2AD-CCCD-4666-81E2-DF23C384DBF2}" type="presParOf" srcId="{96D19868-6DFC-468F-8536-F088B5DAB52A}" destId="{74950A03-A92E-4305-88CC-37370DEC56D9}" srcOrd="3" destOrd="0" presId="urn:microsoft.com/office/officeart/2005/8/layout/hProcess11"/>
    <dgm:cxn modelId="{252403D9-0FFF-409C-A50B-207C67D57133}" type="presParOf" srcId="{96D19868-6DFC-468F-8536-F088B5DAB52A}" destId="{88FB6643-7AC8-4D41-9B09-E7AA18282B19}" srcOrd="4" destOrd="0" presId="urn:microsoft.com/office/officeart/2005/8/layout/hProcess11"/>
    <dgm:cxn modelId="{CF17D861-2374-4833-B611-A4D8F51A4B86}" type="presParOf" srcId="{88FB6643-7AC8-4D41-9B09-E7AA18282B19}" destId="{5EBD3891-4520-442A-B7FC-0335B40F835A}" srcOrd="0" destOrd="0" presId="urn:microsoft.com/office/officeart/2005/8/layout/hProcess11"/>
    <dgm:cxn modelId="{026C74BE-95C2-475E-B556-933752377250}" type="presParOf" srcId="{88FB6643-7AC8-4D41-9B09-E7AA18282B19}" destId="{727943DD-F792-4EFC-B945-87A243FD3D58}" srcOrd="1" destOrd="0" presId="urn:microsoft.com/office/officeart/2005/8/layout/hProcess11"/>
    <dgm:cxn modelId="{3C33CBCD-B19B-45BD-A659-3216D64B58BC}" type="presParOf" srcId="{88FB6643-7AC8-4D41-9B09-E7AA18282B19}" destId="{D229DC1A-91AD-4901-9435-4B670E1A2A14}" srcOrd="2" destOrd="0" presId="urn:microsoft.com/office/officeart/2005/8/layout/hProcess11"/>
    <dgm:cxn modelId="{3B46261D-D7CF-4BF7-9F3D-AC3F265B3F67}" type="presParOf" srcId="{96D19868-6DFC-468F-8536-F088B5DAB52A}" destId="{F4120888-06DF-4FE2-B707-A42B9F500531}" srcOrd="5" destOrd="0" presId="urn:microsoft.com/office/officeart/2005/8/layout/hProcess11"/>
    <dgm:cxn modelId="{D7A5C55D-6BF1-4F1B-A43A-85429735C3A1}" type="presParOf" srcId="{96D19868-6DFC-468F-8536-F088B5DAB52A}" destId="{13369961-BCA1-4C4B-B98F-B77B9E4ACF37}" srcOrd="6" destOrd="0" presId="urn:microsoft.com/office/officeart/2005/8/layout/hProcess11"/>
    <dgm:cxn modelId="{ABA57A0A-57CE-4CA5-A33C-198136AC7BA3}" type="presParOf" srcId="{13369961-BCA1-4C4B-B98F-B77B9E4ACF37}" destId="{47DF3D69-F226-4D6C-A46C-7F6CE061DFDF}" srcOrd="0" destOrd="0" presId="urn:microsoft.com/office/officeart/2005/8/layout/hProcess11"/>
    <dgm:cxn modelId="{EB7C01B2-7D0B-4ED5-B6B7-CAD5A544E490}" type="presParOf" srcId="{13369961-BCA1-4C4B-B98F-B77B9E4ACF37}" destId="{066BAB94-E103-414D-A9BA-0560CB29F9F2}" srcOrd="1" destOrd="0" presId="urn:microsoft.com/office/officeart/2005/8/layout/hProcess11"/>
    <dgm:cxn modelId="{3000BD05-8770-4D14-B05E-DFE95E0EFEAE}" type="presParOf" srcId="{13369961-BCA1-4C4B-B98F-B77B9E4ACF37}" destId="{8F6B0A85-ABD4-46E1-A24D-34D77B26500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2A34F-13AE-4ECB-BDAD-FD3A79AA4511}">
      <dsp:nvSpPr>
        <dsp:cNvPr id="0" name=""/>
        <dsp:cNvSpPr/>
      </dsp:nvSpPr>
      <dsp:spPr>
        <a:xfrm>
          <a:off x="0" y="1903487"/>
          <a:ext cx="9748945" cy="253798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2E070-6D89-465F-A20A-B8F559535584}">
      <dsp:nvSpPr>
        <dsp:cNvPr id="0" name=""/>
        <dsp:cNvSpPr/>
      </dsp:nvSpPr>
      <dsp:spPr>
        <a:xfrm>
          <a:off x="4391" y="0"/>
          <a:ext cx="2112112" cy="253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>
              <a:solidFill>
                <a:srgbClr val="000000"/>
              </a:solidFill>
              <a:latin typeface="Aptos Display" panose="020F0302020204030204"/>
            </a:rPr>
            <a:t>Crisis</a:t>
          </a:r>
          <a:r>
            <a:rPr lang="es-CO" sz="1900" kern="1200">
              <a:solidFill>
                <a:srgbClr val="000000"/>
              </a:solidFill>
            </a:rPr>
            <a:t> de efectivo y deudas con tarjeta de crédito </a:t>
          </a:r>
          <a:endParaRPr lang="es-ES" sz="1900" kern="1200"/>
        </a:p>
      </dsp:txBody>
      <dsp:txXfrm>
        <a:off x="4391" y="0"/>
        <a:ext cx="2112112" cy="2537983"/>
      </dsp:txXfrm>
    </dsp:sp>
    <dsp:sp modelId="{1D171865-91BE-40A8-A7E1-8ADFD9120620}">
      <dsp:nvSpPr>
        <dsp:cNvPr id="0" name=""/>
        <dsp:cNvSpPr/>
      </dsp:nvSpPr>
      <dsp:spPr>
        <a:xfrm>
          <a:off x="743199" y="2855231"/>
          <a:ext cx="634495" cy="634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DB8E-2980-457C-8199-396486CFD73A}">
      <dsp:nvSpPr>
        <dsp:cNvPr id="0" name=""/>
        <dsp:cNvSpPr/>
      </dsp:nvSpPr>
      <dsp:spPr>
        <a:xfrm>
          <a:off x="2222109" y="3806974"/>
          <a:ext cx="2112112" cy="253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latin typeface="Aptos Display" panose="020F0302020204030204"/>
            </a:rPr>
            <a:t>Emisión de exceso tarjetas de crédito a solicitantes NO calificados</a:t>
          </a:r>
          <a:endParaRPr lang="es-ES" sz="1900" kern="1200" dirty="0"/>
        </a:p>
      </dsp:txBody>
      <dsp:txXfrm>
        <a:off x="2222109" y="3806974"/>
        <a:ext cx="2112112" cy="2537983"/>
      </dsp:txXfrm>
    </dsp:sp>
    <dsp:sp modelId="{8FD93825-15A1-4B65-A6BF-4DF9FE622E4D}">
      <dsp:nvSpPr>
        <dsp:cNvPr id="0" name=""/>
        <dsp:cNvSpPr/>
      </dsp:nvSpPr>
      <dsp:spPr>
        <a:xfrm>
          <a:off x="2960918" y="2855231"/>
          <a:ext cx="634495" cy="634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D3891-4520-442A-B7FC-0335B40F835A}">
      <dsp:nvSpPr>
        <dsp:cNvPr id="0" name=""/>
        <dsp:cNvSpPr/>
      </dsp:nvSpPr>
      <dsp:spPr>
        <a:xfrm>
          <a:off x="4439828" y="0"/>
          <a:ext cx="2112112" cy="253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latin typeface="Aptos Display" panose="020F0302020204030204"/>
            </a:rPr>
            <a:t>Uso excesivo tarjetas para consumo</a:t>
          </a:r>
          <a:endParaRPr lang="es-ES" sz="1900" kern="1200" dirty="0"/>
        </a:p>
      </dsp:txBody>
      <dsp:txXfrm>
        <a:off x="4439828" y="0"/>
        <a:ext cx="2112112" cy="2537983"/>
      </dsp:txXfrm>
    </dsp:sp>
    <dsp:sp modelId="{727943DD-F792-4EFC-B945-87A243FD3D58}">
      <dsp:nvSpPr>
        <dsp:cNvPr id="0" name=""/>
        <dsp:cNvSpPr/>
      </dsp:nvSpPr>
      <dsp:spPr>
        <a:xfrm>
          <a:off x="5178636" y="2855231"/>
          <a:ext cx="634495" cy="634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F3D69-F226-4D6C-A46C-7F6CE061DFDF}">
      <dsp:nvSpPr>
        <dsp:cNvPr id="0" name=""/>
        <dsp:cNvSpPr/>
      </dsp:nvSpPr>
      <dsp:spPr>
        <a:xfrm>
          <a:off x="6657546" y="3806974"/>
          <a:ext cx="2112112" cy="253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latin typeface="Aptos Display" panose="020F0302020204030204"/>
            </a:rPr>
            <a:t>Acumulación de deuda</a:t>
          </a:r>
        </a:p>
      </dsp:txBody>
      <dsp:txXfrm>
        <a:off x="6657546" y="3806974"/>
        <a:ext cx="2112112" cy="2537983"/>
      </dsp:txXfrm>
    </dsp:sp>
    <dsp:sp modelId="{066BAB94-E103-414D-A9BA-0560CB29F9F2}">
      <dsp:nvSpPr>
        <dsp:cNvPr id="0" name=""/>
        <dsp:cNvSpPr/>
      </dsp:nvSpPr>
      <dsp:spPr>
        <a:xfrm>
          <a:off x="7396354" y="2855231"/>
          <a:ext cx="634495" cy="634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09/05/2024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50.19.105.14:805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50.19.105.14:805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50.19.105.14:805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333333"/>
                </a:solidFill>
              </a:rPr>
              <a:t>Prediction of</a:t>
            </a:r>
            <a:br>
              <a:rPr lang="en-US">
                <a:solidFill>
                  <a:srgbClr val="A1A1A1"/>
                </a:solidFill>
              </a:rPr>
            </a:br>
            <a:r>
              <a:rPr lang="en-US" b="1">
                <a:solidFill>
                  <a:srgbClr val="FF6347"/>
                </a:solidFill>
              </a:rPr>
              <a:t>Credit Card Default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59159"/>
            <a:ext cx="9144000" cy="1244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s-ES" sz="2000">
                <a:solidFill>
                  <a:srgbClr val="333333"/>
                </a:solidFill>
              </a:rPr>
              <a:t>Daniela Arenas</a:t>
            </a:r>
            <a:endParaRPr lang="es-ES"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s-ES" sz="2000">
                <a:solidFill>
                  <a:srgbClr val="333333"/>
                </a:solidFill>
              </a:rPr>
              <a:t>Haider Fonseca</a:t>
            </a:r>
            <a:endParaRPr lang="es-ES"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s-ES" sz="2000">
                <a:solidFill>
                  <a:srgbClr val="333333"/>
                </a:solidFill>
              </a:rPr>
              <a:t>Sebastian Urrea</a:t>
            </a:r>
            <a:endParaRPr lang="es-ES">
              <a:solidFill>
                <a:srgbClr val="333333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EFF81C-300F-4F62-0F62-B458E5E4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041" y="5926280"/>
            <a:ext cx="1779917" cy="533975"/>
          </a:xfrm>
          <a:prstGeom prst="rect">
            <a:avLst/>
          </a:prstGeom>
        </p:spPr>
      </p:pic>
      <p:pic>
        <p:nvPicPr>
          <p:cNvPr id="1028" name="Picture 4" descr="Call for Papers: UC Irvine - Central American Studies Conference | Program  in Latin American Studies">
            <a:extLst>
              <a:ext uri="{FF2B5EF4-FFF2-40B4-BE49-F238E27FC236}">
                <a16:creationId xmlns:a16="http://schemas.microsoft.com/office/drawing/2014/main" id="{9FBB9AD7-B1CC-BADE-C4E3-AC221A1E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0" y="5570853"/>
            <a:ext cx="2208872" cy="124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74290-BC44-E27F-979F-D8A851C0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33"/>
                </a:solidFill>
              </a:rPr>
              <a:t>Demo en vivo del </a:t>
            </a:r>
            <a:r>
              <a:rPr lang="en-US">
                <a:solidFill>
                  <a:srgbClr val="FF6347"/>
                </a:solidFill>
              </a:rPr>
              <a:t>Dashboard</a:t>
            </a:r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BD2591-AFDB-0492-917D-37A92DD07BBC}"/>
              </a:ext>
            </a:extLst>
          </p:cNvPr>
          <p:cNvSpPr txBox="1"/>
          <p:nvPr/>
        </p:nvSpPr>
        <p:spPr>
          <a:xfrm>
            <a:off x="9055350" y="811294"/>
            <a:ext cx="313098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 sz="2000" strike="noStrike">
                <a:solidFill>
                  <a:srgbClr val="FF6347"/>
                </a:solidFill>
                <a:effectLst/>
                <a:latin typeface="Aptos"/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s-CO" sz="2000">
                <a:solidFill>
                  <a:srgbClr val="FF6347"/>
                </a:solidFill>
                <a:latin typeface="Aptos"/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50.19.105.14:8050/</a:t>
            </a:r>
            <a:r>
              <a:rPr lang="es-CO" sz="2000">
                <a:solidFill>
                  <a:srgbClr val="FF6347"/>
                </a:solidFill>
                <a:ea typeface="+mn-lt"/>
                <a:cs typeface="+mn-lt"/>
              </a:rPr>
              <a:t>  </a:t>
            </a:r>
            <a:endParaRPr lang="es-CO" sz="200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8" name="Gráfico 7" descr="Vínculo con relleno sólido">
            <a:extLst>
              <a:ext uri="{FF2B5EF4-FFF2-40B4-BE49-F238E27FC236}">
                <a16:creationId xmlns:a16="http://schemas.microsoft.com/office/drawing/2014/main" id="{0B947D15-5883-2CA2-227F-6396AC00D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8635" y="862960"/>
            <a:ext cx="329983" cy="329983"/>
          </a:xfrm>
          <a:prstGeom prst="rect">
            <a:avLst/>
          </a:prstGeom>
        </p:spPr>
      </p:pic>
      <p:pic>
        <p:nvPicPr>
          <p:cNvPr id="7" name="Marcador de contenido 6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8455918D-3F79-61AA-6F0C-B228AB06B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618"/>
          <a:stretch/>
        </p:blipFill>
        <p:spPr>
          <a:xfrm>
            <a:off x="1120795" y="1825625"/>
            <a:ext cx="9950409" cy="4351338"/>
          </a:xfrm>
        </p:spPr>
      </p:pic>
    </p:spTree>
    <p:extLst>
      <p:ext uri="{BB962C8B-B14F-4D97-AF65-F5344CB8AC3E}">
        <p14:creationId xmlns:p14="http://schemas.microsoft.com/office/powerpoint/2010/main" val="347765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74290-BC44-E27F-979F-D8A851C0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33"/>
                </a:solidFill>
              </a:rPr>
              <a:t>Demo en vivo del </a:t>
            </a:r>
            <a:r>
              <a:rPr lang="en-US">
                <a:solidFill>
                  <a:srgbClr val="FF6347"/>
                </a:solidFill>
              </a:rPr>
              <a:t>Dashboard</a:t>
            </a:r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BD2591-AFDB-0492-917D-37A92DD07BBC}"/>
              </a:ext>
            </a:extLst>
          </p:cNvPr>
          <p:cNvSpPr txBox="1"/>
          <p:nvPr/>
        </p:nvSpPr>
        <p:spPr>
          <a:xfrm>
            <a:off x="9055350" y="811294"/>
            <a:ext cx="313098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 sz="2000" strike="noStrike">
                <a:solidFill>
                  <a:srgbClr val="FF6347"/>
                </a:solidFill>
                <a:effectLst/>
                <a:latin typeface="Aptos"/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s-CO" sz="2000">
                <a:solidFill>
                  <a:srgbClr val="FF6347"/>
                </a:solidFill>
                <a:latin typeface="Aptos"/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</a:t>
            </a:r>
            <a:r>
              <a:rPr lang="es-CO" sz="2000">
                <a:solidFill>
                  <a:srgbClr val="FF6347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s-CO" sz="2000">
                <a:solidFill>
                  <a:srgbClr val="FF6347"/>
                </a:solidFill>
                <a:latin typeface="Aptos"/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19.105.14:8050/</a:t>
            </a:r>
            <a:r>
              <a:rPr lang="es-CO" sz="2000">
                <a:solidFill>
                  <a:srgbClr val="FF6347"/>
                </a:solidFill>
                <a:ea typeface="+mn-lt"/>
                <a:cs typeface="+mn-lt"/>
              </a:rPr>
              <a:t>  </a:t>
            </a:r>
            <a:endParaRPr lang="es-CO" sz="200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8" name="Gráfico 7" descr="Vínculo con relleno sólido">
            <a:extLst>
              <a:ext uri="{FF2B5EF4-FFF2-40B4-BE49-F238E27FC236}">
                <a16:creationId xmlns:a16="http://schemas.microsoft.com/office/drawing/2014/main" id="{0B947D15-5883-2CA2-227F-6396AC00D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8635" y="862960"/>
            <a:ext cx="329983" cy="329983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E708640-D743-7DE1-DC5A-C6293A878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2454" r="-78" b="-614"/>
          <a:stretch/>
        </p:blipFill>
        <p:spPr>
          <a:xfrm>
            <a:off x="838200" y="2091332"/>
            <a:ext cx="10523865" cy="3942639"/>
          </a:xfrm>
        </p:spPr>
      </p:pic>
    </p:spTree>
    <p:extLst>
      <p:ext uri="{BB962C8B-B14F-4D97-AF65-F5344CB8AC3E}">
        <p14:creationId xmlns:p14="http://schemas.microsoft.com/office/powerpoint/2010/main" val="250204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74290-BC44-E27F-979F-D8A851C0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33"/>
                </a:solidFill>
              </a:rPr>
              <a:t>Demo en vivo del </a:t>
            </a:r>
            <a:r>
              <a:rPr lang="en-US">
                <a:solidFill>
                  <a:srgbClr val="FF6347"/>
                </a:solidFill>
              </a:rPr>
              <a:t>Dashboard</a:t>
            </a:r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BD2591-AFDB-0492-917D-37A92DD07BBC}"/>
              </a:ext>
            </a:extLst>
          </p:cNvPr>
          <p:cNvSpPr txBox="1"/>
          <p:nvPr/>
        </p:nvSpPr>
        <p:spPr>
          <a:xfrm>
            <a:off x="9104511" y="823584"/>
            <a:ext cx="308930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 sz="2000" strike="noStrike">
                <a:solidFill>
                  <a:srgbClr val="FF6347"/>
                </a:solidFill>
                <a:effectLst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s-CO" sz="2000">
                <a:solidFill>
                  <a:srgbClr val="FF6347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50.19.105.14:8050/</a:t>
            </a:r>
            <a:r>
              <a:rPr lang="es-CO" sz="2000">
                <a:solidFill>
                  <a:srgbClr val="FF6347"/>
                </a:solidFill>
                <a:ea typeface="+mn-lt"/>
                <a:cs typeface="+mn-lt"/>
              </a:rPr>
              <a:t> </a:t>
            </a:r>
            <a:endParaRPr lang="es-ES">
              <a:solidFill>
                <a:srgbClr val="FF6347"/>
              </a:solidFill>
            </a:endParaRPr>
          </a:p>
        </p:txBody>
      </p:sp>
      <p:pic>
        <p:nvPicPr>
          <p:cNvPr id="8" name="Gráfico 7" descr="Vínculo con relleno sólido">
            <a:extLst>
              <a:ext uri="{FF2B5EF4-FFF2-40B4-BE49-F238E27FC236}">
                <a16:creationId xmlns:a16="http://schemas.microsoft.com/office/drawing/2014/main" id="{0B947D15-5883-2CA2-227F-6396AC00D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8635" y="862960"/>
            <a:ext cx="329983" cy="329983"/>
          </a:xfrm>
          <a:prstGeom prst="rect">
            <a:avLst/>
          </a:prstGeom>
        </p:spPr>
      </p:pic>
      <p:pic>
        <p:nvPicPr>
          <p:cNvPr id="6" name="Marcador de contenido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81B3DAD-6B73-82BF-627C-22F120A72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04348" y="1825625"/>
            <a:ext cx="9583304" cy="4351338"/>
          </a:xfrm>
        </p:spPr>
      </p:pic>
    </p:spTree>
    <p:extLst>
      <p:ext uri="{BB962C8B-B14F-4D97-AF65-F5344CB8AC3E}">
        <p14:creationId xmlns:p14="http://schemas.microsoft.com/office/powerpoint/2010/main" val="151489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033F8-D368-306D-4A4F-B096DC3D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7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FF6347"/>
                </a:solidFill>
              </a:rPr>
              <a:t>Contexto </a:t>
            </a:r>
            <a:endParaRPr lang="es-E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B7E138DD-58B3-6FB6-BE0D-44EB00582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525825"/>
              </p:ext>
            </p:extLst>
          </p:nvPr>
        </p:nvGraphicFramePr>
        <p:xfrm>
          <a:off x="1361131" y="512459"/>
          <a:ext cx="9748945" cy="6344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96" name="Imagen 1295" descr="Logotipo, Icono&#10;&#10;Descripción generada automáticamente">
            <a:extLst>
              <a:ext uri="{FF2B5EF4-FFF2-40B4-BE49-F238E27FC236}">
                <a16:creationId xmlns:a16="http://schemas.microsoft.com/office/drawing/2014/main" id="{EE093C23-3E39-20EF-4FF5-A2EFACB5B22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4825" t="8425" r="-18856" b="-15934"/>
          <a:stretch/>
        </p:blipFill>
        <p:spPr>
          <a:xfrm>
            <a:off x="8732098" y="273607"/>
            <a:ext cx="3762512" cy="21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1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87963-A71D-CF63-AB42-6B01C351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6347"/>
                </a:solidFill>
              </a:rPr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55AB7-163E-02F5-C3BA-77C6A73C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solidFill>
                  <a:srgbClr val="A1A1A1"/>
                </a:solidFill>
              </a:rPr>
              <a:t>Nuestro usuario objetivo es el </a:t>
            </a:r>
            <a:r>
              <a:rPr lang="es-ES">
                <a:solidFill>
                  <a:srgbClr val="333333"/>
                </a:solidFill>
              </a:rPr>
              <a:t>área de ventas</a:t>
            </a:r>
            <a:r>
              <a:rPr lang="es-ES">
                <a:solidFill>
                  <a:srgbClr val="A1A1A1"/>
                </a:solidFill>
              </a:rPr>
              <a:t>.</a:t>
            </a:r>
          </a:p>
          <a:p>
            <a:r>
              <a:rPr lang="es-ES">
                <a:solidFill>
                  <a:srgbClr val="A1A1A1"/>
                </a:solidFill>
              </a:rPr>
              <a:t>Poseemos datos demográficos de </a:t>
            </a:r>
            <a:r>
              <a:rPr lang="es-ES">
                <a:solidFill>
                  <a:srgbClr val="333333"/>
                </a:solidFill>
              </a:rPr>
              <a:t>clientes</a:t>
            </a:r>
            <a:r>
              <a:rPr lang="es-ES">
                <a:solidFill>
                  <a:srgbClr val="A1A1A1"/>
                </a:solidFill>
              </a:rPr>
              <a:t> de la entidad bancaria e historial crediticio de los </a:t>
            </a:r>
            <a:r>
              <a:rPr lang="es-ES">
                <a:solidFill>
                  <a:srgbClr val="333333"/>
                </a:solidFill>
              </a:rPr>
              <a:t>últimos 6 meses</a:t>
            </a:r>
            <a:r>
              <a:rPr lang="es-ES">
                <a:solidFill>
                  <a:srgbClr val="A1A1A1"/>
                </a:solidFill>
              </a:rPr>
              <a:t>.</a:t>
            </a:r>
          </a:p>
          <a:p>
            <a:r>
              <a:rPr lang="es-ES">
                <a:solidFill>
                  <a:srgbClr val="A1A1A1"/>
                </a:solidFill>
              </a:rPr>
              <a:t>Planteamos las siguientes preguntas de negocio:</a:t>
            </a:r>
          </a:p>
          <a:p>
            <a:pPr lvl="1">
              <a:spcBef>
                <a:spcPts val="3000"/>
              </a:spcBef>
              <a:spcAft>
                <a:spcPts val="1200"/>
              </a:spcAft>
            </a:pPr>
            <a:r>
              <a:rPr lang="es-ES">
                <a:solidFill>
                  <a:srgbClr val="333333"/>
                </a:solidFill>
              </a:rPr>
              <a:t>¿Cuáles son las </a:t>
            </a:r>
            <a:r>
              <a:rPr lang="es-ES">
                <a:solidFill>
                  <a:srgbClr val="FF6347"/>
                </a:solidFill>
              </a:rPr>
              <a:t>características demográficas </a:t>
            </a:r>
            <a:r>
              <a:rPr lang="es-ES">
                <a:solidFill>
                  <a:srgbClr val="333333"/>
                </a:solidFill>
              </a:rPr>
              <a:t>más relevantes que afectan el riesgo de incumplimiento del pago (</a:t>
            </a:r>
            <a:r>
              <a:rPr lang="es-ES" i="1">
                <a:solidFill>
                  <a:srgbClr val="333333"/>
                </a:solidFill>
              </a:rPr>
              <a:t>default</a:t>
            </a:r>
            <a:r>
              <a:rPr lang="es-ES">
                <a:solidFill>
                  <a:srgbClr val="333333"/>
                </a:solidFill>
              </a:rPr>
              <a:t>)?</a:t>
            </a:r>
          </a:p>
          <a:p>
            <a:pPr lvl="1"/>
            <a:r>
              <a:rPr lang="es-ES">
                <a:solidFill>
                  <a:srgbClr val="333333"/>
                </a:solidFill>
              </a:rPr>
              <a:t>¿Es posible predecir el riesgo de </a:t>
            </a:r>
            <a:r>
              <a:rPr lang="es-ES" i="1">
                <a:solidFill>
                  <a:srgbClr val="333333"/>
                </a:solidFill>
              </a:rPr>
              <a:t>default</a:t>
            </a:r>
            <a:r>
              <a:rPr lang="es-ES">
                <a:solidFill>
                  <a:srgbClr val="333333"/>
                </a:solidFill>
              </a:rPr>
              <a:t> por medio del </a:t>
            </a:r>
            <a:r>
              <a:rPr lang="es-ES">
                <a:solidFill>
                  <a:srgbClr val="FF6347"/>
                </a:solidFill>
              </a:rPr>
              <a:t>historial de pagos</a:t>
            </a:r>
            <a:r>
              <a:rPr lang="es-ES">
                <a:solidFill>
                  <a:srgbClr val="333333"/>
                </a:solidFill>
              </a:rPr>
              <a:t> de los clientes en meses anteriores?</a:t>
            </a:r>
            <a:endParaRPr lang="es-ES">
              <a:solidFill>
                <a:srgbClr val="A1A1A1"/>
              </a:solidFill>
            </a:endParaRPr>
          </a:p>
          <a:p>
            <a:pPr lvl="1"/>
            <a:endParaRPr lang="es-ES">
              <a:solidFill>
                <a:srgbClr val="333333"/>
              </a:solidFill>
            </a:endParaRPr>
          </a:p>
          <a:p>
            <a:endParaRPr lang="es-CO">
              <a:solidFill>
                <a:srgbClr val="A1A1A1"/>
              </a:solidFill>
            </a:endParaRPr>
          </a:p>
        </p:txBody>
      </p:sp>
      <p:pic>
        <p:nvPicPr>
          <p:cNvPr id="7" name="Gráfico 6" descr="Maletín contorno">
            <a:extLst>
              <a:ext uri="{FF2B5EF4-FFF2-40B4-BE49-F238E27FC236}">
                <a16:creationId xmlns:a16="http://schemas.microsoft.com/office/drawing/2014/main" id="{296631E4-5253-57EC-64E5-140670775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7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FAAB4-1DD5-95C5-7DA0-EF959BB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Correlación y Autocorrelación</a:t>
            </a:r>
            <a:endParaRPr lang="es-CO"/>
          </a:p>
        </p:txBody>
      </p:sp>
      <p:pic>
        <p:nvPicPr>
          <p:cNvPr id="6" name="Marcador de contenido 5" descr="Gráfico, Tabla&#10;&#10;Descripción generada automáticamente">
            <a:extLst>
              <a:ext uri="{FF2B5EF4-FFF2-40B4-BE49-F238E27FC236}">
                <a16:creationId xmlns:a16="http://schemas.microsoft.com/office/drawing/2014/main" id="{F1F3EFF1-2F7E-3B2C-B672-8CB90D8E4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618" y="1825625"/>
            <a:ext cx="8746763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Gráfico 5" descr="Lupa contorno">
            <a:extLst>
              <a:ext uri="{FF2B5EF4-FFF2-40B4-BE49-F238E27FC236}">
                <a16:creationId xmlns:a16="http://schemas.microsoft.com/office/drawing/2014/main" id="{CC72C84B-9B42-378E-4DE8-F22ED0B27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1486" y="5690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4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1ED3C-9B0A-6D75-AC8E-59299F55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Efecto del Historial</a:t>
            </a:r>
            <a:endParaRPr lang="es-CO"/>
          </a:p>
        </p:txBody>
      </p:sp>
      <p:pic>
        <p:nvPicPr>
          <p:cNvPr id="4" name="Marcador de contenido 3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09A354E0-F815-5DDD-832B-B3A764CB2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216" r="-122"/>
          <a:stretch/>
        </p:blipFill>
        <p:spPr>
          <a:xfrm>
            <a:off x="465031" y="1716022"/>
            <a:ext cx="5070135" cy="4368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ráfico 4" descr="Deuda con relleno sólido">
            <a:extLst>
              <a:ext uri="{FF2B5EF4-FFF2-40B4-BE49-F238E27FC236}">
                <a16:creationId xmlns:a16="http://schemas.microsoft.com/office/drawing/2014/main" id="{0FE9A60B-A720-6B79-4F50-1713DC052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1908" y="565814"/>
            <a:ext cx="914400" cy="914400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8172E6C8-5AAE-19DA-6ADE-6EDE862DC0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868" r="-39" b="138"/>
          <a:stretch/>
        </p:blipFill>
        <p:spPr>
          <a:xfrm>
            <a:off x="5903933" y="1716648"/>
            <a:ext cx="5733089" cy="43680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39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00B8F-F430-ED81-8A61-0130EF6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333333"/>
                </a:solidFill>
              </a:rPr>
              <a:t>Modelo de Redes</a:t>
            </a:r>
            <a:r>
              <a:rPr lang="es-ES" dirty="0">
                <a:solidFill>
                  <a:srgbClr val="FF6347"/>
                </a:solidFill>
              </a:rPr>
              <a:t> </a:t>
            </a:r>
            <a:r>
              <a:rPr lang="es-ES" dirty="0">
                <a:solidFill>
                  <a:srgbClr val="333333"/>
                </a:solidFill>
              </a:rPr>
              <a:t>Neuronales</a:t>
            </a:r>
            <a:r>
              <a:rPr lang="es-ES" dirty="0">
                <a:solidFill>
                  <a:srgbClr val="FF6347"/>
                </a:solidFill>
              </a:rPr>
              <a:t>-Arquitectura</a:t>
            </a:r>
            <a:endParaRPr lang="es-CO" dirty="0">
              <a:solidFill>
                <a:srgbClr val="FF6347"/>
              </a:solidFill>
            </a:endParaRPr>
          </a:p>
        </p:txBody>
      </p:sp>
      <p:pic>
        <p:nvPicPr>
          <p:cNvPr id="4" name="Marcador de contenido 8" descr="Cerebro izquierdo y derecho contorno">
            <a:extLst>
              <a:ext uri="{FF2B5EF4-FFF2-40B4-BE49-F238E27FC236}">
                <a16:creationId xmlns:a16="http://schemas.microsoft.com/office/drawing/2014/main" id="{26789857-F833-8AAF-12CF-856857E22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6774" y="570706"/>
            <a:ext cx="914400" cy="9144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150C77A-5628-86AB-0AD2-FED82C01E2E4}"/>
              </a:ext>
            </a:extLst>
          </p:cNvPr>
          <p:cNvSpPr/>
          <p:nvPr/>
        </p:nvSpPr>
        <p:spPr>
          <a:xfrm>
            <a:off x="1035389" y="1692686"/>
            <a:ext cx="2012610" cy="1407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a typeface="+mn-lt"/>
                <a:cs typeface="+mn-lt"/>
              </a:rPr>
              <a:t>Estados de pago (6 características)</a:t>
            </a:r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9F16D10-F4EA-F961-DE33-625763475942}"/>
              </a:ext>
            </a:extLst>
          </p:cNvPr>
          <p:cNvSpPr/>
          <p:nvPr/>
        </p:nvSpPr>
        <p:spPr>
          <a:xfrm>
            <a:off x="1037542" y="3428460"/>
            <a:ext cx="2012610" cy="1407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+mn-lt"/>
                <a:cs typeface="+mn-lt"/>
              </a:rPr>
              <a:t>Características de crédito (3 características)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5F80A8D-3039-2369-EB6F-39D89F87DFDC}"/>
              </a:ext>
            </a:extLst>
          </p:cNvPr>
          <p:cNvSpPr/>
          <p:nvPr/>
        </p:nvSpPr>
        <p:spPr>
          <a:xfrm>
            <a:off x="1035567" y="5226855"/>
            <a:ext cx="2012610" cy="1407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+mn-lt"/>
                <a:cs typeface="+mn-lt"/>
              </a:rPr>
              <a:t>Características personales y demográficas (12 características)</a:t>
            </a:r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BCCA627-8C07-1E10-325D-4BE940EA25ED}"/>
              </a:ext>
            </a:extLst>
          </p:cNvPr>
          <p:cNvSpPr/>
          <p:nvPr/>
        </p:nvSpPr>
        <p:spPr>
          <a:xfrm>
            <a:off x="5088148" y="3428675"/>
            <a:ext cx="2012610" cy="1407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 err="1"/>
              <a:t>Concat</a:t>
            </a:r>
          </a:p>
        </p:txBody>
      </p:sp>
      <p:pic>
        <p:nvPicPr>
          <p:cNvPr id="10" name="Imagen 9" descr="Sigmoid Icons - Free SVG &amp; PNG Sigmoid Images - Noun Project">
            <a:extLst>
              <a:ext uri="{FF2B5EF4-FFF2-40B4-BE49-F238E27FC236}">
                <a16:creationId xmlns:a16="http://schemas.microsoft.com/office/drawing/2014/main" id="{0B25EA2F-CB1C-0689-014A-B9D719199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747" y="2690678"/>
            <a:ext cx="2539682" cy="2539682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7E19362-FC12-B2B8-5992-80E86F458025}"/>
              </a:ext>
            </a:extLst>
          </p:cNvPr>
          <p:cNvCxnSpPr/>
          <p:nvPr/>
        </p:nvCxnSpPr>
        <p:spPr>
          <a:xfrm>
            <a:off x="3152702" y="2454686"/>
            <a:ext cx="1675236" cy="1244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457528B-5852-5B71-93FB-EAE98913377D}"/>
              </a:ext>
            </a:extLst>
          </p:cNvPr>
          <p:cNvCxnSpPr>
            <a:cxnSpLocks/>
          </p:cNvCxnSpPr>
          <p:nvPr/>
        </p:nvCxnSpPr>
        <p:spPr>
          <a:xfrm>
            <a:off x="3146885" y="4159005"/>
            <a:ext cx="1698502" cy="40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1B5B821-C470-A085-85DF-B3A5ADB581A1}"/>
              </a:ext>
            </a:extLst>
          </p:cNvPr>
          <p:cNvCxnSpPr>
            <a:cxnSpLocks/>
          </p:cNvCxnSpPr>
          <p:nvPr/>
        </p:nvCxnSpPr>
        <p:spPr>
          <a:xfrm flipV="1">
            <a:off x="3106167" y="4775586"/>
            <a:ext cx="1779938" cy="112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B888C1F3-3F04-6C52-C53A-A08D46323634}"/>
              </a:ext>
            </a:extLst>
          </p:cNvPr>
          <p:cNvSpPr/>
          <p:nvPr/>
        </p:nvSpPr>
        <p:spPr>
          <a:xfrm>
            <a:off x="7294259" y="3873985"/>
            <a:ext cx="1349496" cy="709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1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C732C-550F-DB52-C6C8-1EDF1C98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FF6347"/>
                </a:solidFill>
              </a:rPr>
              <a:t>Métricas</a:t>
            </a:r>
            <a:r>
              <a:rPr lang="es-ES">
                <a:solidFill>
                  <a:srgbClr val="333333"/>
                </a:solidFill>
              </a:rPr>
              <a:t> de Desempeño</a:t>
            </a:r>
            <a:endParaRPr lang="es-CO">
              <a:solidFill>
                <a:srgbClr val="333333"/>
              </a:solidFill>
            </a:endParaRP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1E653E0-34D6-9E81-82EE-1E00C705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412"/>
            <a:ext cx="4878491" cy="36645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7935EE29-D4B6-E2DD-8E2B-469D73834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11" y="1963412"/>
            <a:ext cx="5135711" cy="367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12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C732C-550F-DB52-C6C8-1EDF1C98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FF6347"/>
                </a:solidFill>
              </a:rPr>
              <a:t>Métricas</a:t>
            </a:r>
            <a:r>
              <a:rPr lang="es-ES">
                <a:solidFill>
                  <a:srgbClr val="333333"/>
                </a:solidFill>
              </a:rPr>
              <a:t> de Desempeño</a:t>
            </a:r>
            <a:endParaRPr lang="es-CO">
              <a:solidFill>
                <a:srgbClr val="333333"/>
              </a:solidFill>
            </a:endParaRPr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3AC3111-18B0-CD9C-0D43-D4290175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8" y="2006756"/>
            <a:ext cx="5423602" cy="3780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A2EBE24-F60B-7B37-3937-8B1073B94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58" y="2006756"/>
            <a:ext cx="5113270" cy="3879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54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32BB7-32D6-BDB3-E052-ECBE9334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333333"/>
                </a:solidFill>
              </a:rPr>
              <a:t>Resultados </a:t>
            </a:r>
            <a:r>
              <a:rPr lang="es-ES">
                <a:solidFill>
                  <a:srgbClr val="FF6347"/>
                </a:solidFill>
              </a:rPr>
              <a:t>Financieros</a:t>
            </a:r>
            <a:r>
              <a:rPr lang="es-ES">
                <a:solidFill>
                  <a:srgbClr val="333333"/>
                </a:solidFill>
              </a:rPr>
              <a:t> del Modelo</a:t>
            </a:r>
            <a:endParaRPr lang="es-CO">
              <a:solidFill>
                <a:srgbClr val="333333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8F777-9C52-F6B7-7C56-57506BF9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CO" err="1"/>
              <a:t>P:</a:t>
            </a:r>
            <a:r>
              <a:rPr lang="es-CO" err="1">
                <a:ea typeface="+mn-lt"/>
                <a:cs typeface="+mn-lt"/>
              </a:rPr>
              <a:t>Margen</a:t>
            </a:r>
            <a:r>
              <a:rPr lang="es-CO" dirty="0">
                <a:ea typeface="+mn-lt"/>
                <a:cs typeface="+mn-lt"/>
              </a:rPr>
              <a:t> de Ganancia</a:t>
            </a:r>
          </a:p>
          <a:p>
            <a:pPr marL="0" indent="0">
              <a:buNone/>
            </a:pPr>
            <a:r>
              <a:rPr lang="es-CO" err="1"/>
              <a:t>R:</a:t>
            </a:r>
            <a:r>
              <a:rPr lang="es-CO" err="1">
                <a:ea typeface="+mn-lt"/>
                <a:cs typeface="+mn-lt"/>
              </a:rPr>
              <a:t>Tasa</a:t>
            </a:r>
            <a:r>
              <a:rPr lang="es-CO" dirty="0">
                <a:ea typeface="+mn-lt"/>
                <a:cs typeface="+mn-lt"/>
              </a:rPr>
              <a:t> de Recuperación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Gráfico 6" descr="Lluvia de ideas contorno">
            <a:extLst>
              <a:ext uri="{FF2B5EF4-FFF2-40B4-BE49-F238E27FC236}">
                <a16:creationId xmlns:a16="http://schemas.microsoft.com/office/drawing/2014/main" id="{586DB1C7-5EDD-7865-7151-CFCDAEBC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908" y="565629"/>
            <a:ext cx="914400" cy="914400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D5C111D-6F81-5C10-6992-C58F19569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45790"/>
              </p:ext>
            </p:extLst>
          </p:nvPr>
        </p:nvGraphicFramePr>
        <p:xfrm>
          <a:off x="2146761" y="3290095"/>
          <a:ext cx="8096247" cy="2660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8749">
                  <a:extLst>
                    <a:ext uri="{9D8B030D-6E8A-4147-A177-3AD203B41FA5}">
                      <a16:colId xmlns:a16="http://schemas.microsoft.com/office/drawing/2014/main" val="1248202237"/>
                    </a:ext>
                  </a:extLst>
                </a:gridCol>
                <a:gridCol w="2698749">
                  <a:extLst>
                    <a:ext uri="{9D8B030D-6E8A-4147-A177-3AD203B41FA5}">
                      <a16:colId xmlns:a16="http://schemas.microsoft.com/office/drawing/2014/main" val="2343030606"/>
                    </a:ext>
                  </a:extLst>
                </a:gridCol>
                <a:gridCol w="2698749">
                  <a:extLst>
                    <a:ext uri="{9D8B030D-6E8A-4147-A177-3AD203B41FA5}">
                      <a16:colId xmlns:a16="http://schemas.microsoft.com/office/drawing/2014/main" val="569312335"/>
                    </a:ext>
                  </a:extLst>
                </a:gridCol>
              </a:tblGrid>
              <a:tr h="1330440">
                <a:tc>
                  <a:txBody>
                    <a:bodyPr/>
                    <a:lstStyle/>
                    <a:p>
                      <a:r>
                        <a:rPr lang="es-ES" b="1">
                          <a:effectLst/>
                        </a:rPr>
                        <a:t>Income</a:t>
                      </a:r>
                      <a:endParaRPr lang="es-E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1">
                          <a:effectLst/>
                        </a:rPr>
                        <a:t>Loses</a:t>
                      </a:r>
                      <a:endParaRPr lang="es-E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1">
                          <a:effectLst/>
                        </a:rPr>
                        <a:t>Final Revenue</a:t>
                      </a:r>
                      <a:endParaRPr lang="es-E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597983"/>
                  </a:ext>
                </a:extLst>
              </a:tr>
              <a:tr h="133044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$150,813,993.06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$62,379,399.60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$88,434,593.46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75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468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Prediction of Credit Card Default</vt:lpstr>
      <vt:lpstr>Contexto </vt:lpstr>
      <vt:lpstr>Objetivo</vt:lpstr>
      <vt:lpstr>Correlación y Autocorrelación</vt:lpstr>
      <vt:lpstr>Efecto del Historial</vt:lpstr>
      <vt:lpstr>Modelo de Redes Neuronales-Arquitectura</vt:lpstr>
      <vt:lpstr>Métricas de Desempeño</vt:lpstr>
      <vt:lpstr>Métricas de Desempeño</vt:lpstr>
      <vt:lpstr>Resultados Financieros del Modelo</vt:lpstr>
      <vt:lpstr>Demo en vivo del Dashboard</vt:lpstr>
      <vt:lpstr>Demo en vivo del Dashboard</vt:lpstr>
      <vt:lpstr>Demo en vivo del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359</cp:revision>
  <dcterms:created xsi:type="dcterms:W3CDTF">2024-05-09T13:10:36Z</dcterms:created>
  <dcterms:modified xsi:type="dcterms:W3CDTF">2024-05-09T20:14:46Z</dcterms:modified>
</cp:coreProperties>
</file>