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3" r:id="rId4"/>
  </p:sldMasterIdLst>
  <p:notesMasterIdLst>
    <p:notesMasterId r:id="rId73"/>
  </p:notesMasterIdLst>
  <p:handoutMasterIdLst>
    <p:handoutMasterId r:id="rId74"/>
  </p:handoutMasterIdLst>
  <p:sldIdLst>
    <p:sldId id="32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embeddedFontLst>
    <p:embeddedFont>
      <p:font typeface="ＭＳ Ｐゴシック" panose="020B0600070205080204" pitchFamily="34" charset="-128"/>
      <p:regular r:id="rId75"/>
    </p:embeddedFont>
    <p:embeddedFont>
      <p:font typeface="Calibri" panose="020F0502020204030204" pitchFamily="34" charset="0"/>
      <p:regular r:id="rId76"/>
      <p:bold r:id="rId77"/>
      <p:italic r:id="rId78"/>
      <p:boldItalic r:id="rId79"/>
    </p:embeddedFont>
    <p:embeddedFont>
      <p:font typeface="Candara" panose="020E0502030303020204" pitchFamily="34" charset="0"/>
      <p:regular r:id="rId80"/>
      <p:bold r:id="rId81"/>
      <p:italic r:id="rId82"/>
      <p:boldItalic r:id="rId83"/>
    </p:embeddedFont>
    <p:embeddedFont>
      <p:font typeface="Lucida Sans" panose="020B0602030504020204" pitchFamily="34" charset="0"/>
      <p:regular r:id="rId84"/>
      <p:bold r:id="rId85"/>
      <p:italic r:id="rId86"/>
      <p:boldItalic r:id="rId87"/>
    </p:embeddedFont>
    <p:embeddedFont>
      <p:font typeface="Verdana" panose="020B0604030504040204" pitchFamily="34" charset="0"/>
      <p:regular r:id="rId88"/>
      <p:bold r:id="rId89"/>
      <p:italic r:id="rId90"/>
      <p:boldItalic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2" autoAdjust="0"/>
  </p:normalViewPr>
  <p:slideViewPr>
    <p:cSldViewPr snapToGrid="0" showGuides="1">
      <p:cViewPr varScale="1">
        <p:scale>
          <a:sx n="55" d="100"/>
          <a:sy n="55" d="100"/>
        </p:scale>
        <p:origin x="150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font" Target="fonts/font15.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8.fntdata"/><Relationship Id="rId90" Type="http://schemas.openxmlformats.org/officeDocument/2006/relationships/font" Target="fonts/font16.fntdata"/><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Software Engineering</a:t>
            </a:r>
            <a:r>
              <a:rPr lang="en-US" sz="1200" dirty="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Notes: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67771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a:t>systems development life cycle (SDLC)</a:t>
            </a:r>
            <a:r>
              <a:rPr lang="en-US" dirty="0"/>
              <a:t>, or </a:t>
            </a:r>
            <a:r>
              <a:rPr lang="en-US" b="1" dirty="0"/>
              <a:t>software development process</a:t>
            </a:r>
            <a:r>
              <a:rPr lang="en-US" dirty="0"/>
              <a:t>, or </a:t>
            </a:r>
            <a:r>
              <a:rPr lang="en-US" b="1" dirty="0"/>
              <a:t>Software Development Life Cycle</a:t>
            </a:r>
            <a:r>
              <a:rPr lang="en-US" dirty="0"/>
              <a:t> </a:t>
            </a:r>
          </a:p>
          <a:p>
            <a:endParaRPr lang="en-US" dirty="0"/>
          </a:p>
          <a:p>
            <a:r>
              <a:rPr lang="en-US" dirty="0"/>
              <a:t>It  is a process of creating or altering information systems using various models and  methodologies  The SDLC aims to produce a high quality system that meets or exceeds customer expectations, reaches completion within times and cost estimates, works effectively and efficiently</a:t>
            </a:r>
          </a:p>
          <a:p>
            <a:endParaRPr lang="en-US" dirty="0"/>
          </a:p>
          <a:p>
            <a:r>
              <a:rPr lang="en-US" dirty="0"/>
              <a:t>The SDLC   framework provides a sequence of activities for system design and development . It consists of a set of steps or phases in which each phase of the SDLC uses the results of the previous one.</a:t>
            </a:r>
          </a:p>
          <a:p>
            <a:endParaRPr lang="en-US" dirty="0"/>
          </a:p>
          <a:p>
            <a:r>
              <a:rPr lang="en-US" dirty="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a:t>Activities during phases </a:t>
            </a:r>
          </a:p>
          <a:p>
            <a:pPr>
              <a:lnSpc>
                <a:spcPct val="97000"/>
              </a:lnSpc>
            </a:pPr>
            <a:r>
              <a:rPr lang="en-GB" b="1" i="1" dirty="0"/>
              <a:t>Requirements:</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t>A (software/system) </a:t>
            </a:r>
            <a:r>
              <a:rPr lang="sv-SE" altLang="en-US" i="1" dirty="0"/>
              <a:t>lifecycle model</a:t>
            </a:r>
            <a:r>
              <a:rPr lang="sv-SE" altLang="en-US" dirty="0"/>
              <a:t> is a  description of the sequence of activities</a:t>
            </a:r>
          </a:p>
          <a:p>
            <a:pPr>
              <a:buFontTx/>
              <a:buNone/>
            </a:pPr>
            <a:r>
              <a:rPr lang="sv-SE" altLang="en-US" dirty="0"/>
              <a:t>carried out in an SE project, and the relative  order of these activities.</a:t>
            </a:r>
            <a:endParaRPr lang="en-GB" altLang="en-US" dirty="0"/>
          </a:p>
          <a:p>
            <a:endParaRPr lang="en-US" dirty="0"/>
          </a:p>
          <a:p>
            <a:r>
              <a:rPr lang="en-US" dirty="0"/>
              <a:t>Provides a generic framework  for various activities  to be done  for  the lifetime of the s/w - design, develop and maintain  </a:t>
            </a:r>
          </a:p>
          <a:p>
            <a:endParaRPr lang="en-US" dirty="0"/>
          </a:p>
          <a:p>
            <a:r>
              <a:rPr lang="en-US" dirty="0"/>
              <a:t>More than 1 model can be chosen  or  models can be changed  between releases of the s/w </a:t>
            </a:r>
          </a:p>
          <a:p>
            <a:r>
              <a:rPr lang="en-US" dirty="0"/>
              <a:t> </a:t>
            </a:r>
          </a:p>
        </p:txBody>
      </p:sp>
    </p:spTree>
    <p:extLst>
      <p:ext uri="{BB962C8B-B14F-4D97-AF65-F5344CB8AC3E}">
        <p14:creationId xmlns:p14="http://schemas.microsoft.com/office/powerpoint/2010/main" val="41666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t>Waterfall processes</a:t>
            </a:r>
          </a:p>
          <a:p>
            <a:r>
              <a:rPr lang="en-US" dirty="0"/>
              <a:t>The waterfall model is a </a:t>
            </a:r>
            <a:r>
              <a:rPr lang="en-US" dirty="0">
                <a:hlinkClick r:id="rId3" tooltip="Sequence"/>
              </a:rPr>
              <a:t>sequential</a:t>
            </a:r>
            <a:r>
              <a:rPr lang="en-US" dirty="0"/>
              <a:t> </a:t>
            </a:r>
            <a:r>
              <a:rPr lang="en-US" dirty="0">
                <a:hlinkClick r:id="rId4" tooltip="Software development model"/>
              </a:rPr>
              <a:t>software development model</a:t>
            </a:r>
            <a:r>
              <a:rPr lang="en-US" dirty="0"/>
              <a:t>  in which development is seen as flowing steadily downwards (like a waterfall) through the phases of </a:t>
            </a:r>
            <a:r>
              <a:rPr lang="en-US" dirty="0">
                <a:hlinkClick r:id="rId5" tooltip="Requirements analysis"/>
              </a:rPr>
              <a:t>requirements analysis</a:t>
            </a:r>
            <a:r>
              <a:rPr lang="en-US" dirty="0"/>
              <a:t>, </a:t>
            </a:r>
            <a:r>
              <a:rPr lang="en-US" dirty="0">
                <a:hlinkClick r:id="rId6" tooltip="Software design"/>
              </a:rPr>
              <a:t>design</a:t>
            </a:r>
            <a:r>
              <a:rPr lang="en-US" dirty="0"/>
              <a:t>, </a:t>
            </a:r>
            <a:r>
              <a:rPr lang="en-US" dirty="0">
                <a:hlinkClick r:id="rId7" tooltip="Implementation"/>
              </a:rPr>
              <a:t>implementation</a:t>
            </a:r>
            <a:r>
              <a:rPr lang="en-US" dirty="0"/>
              <a:t>, </a:t>
            </a:r>
            <a:r>
              <a:rPr lang="en-US" dirty="0">
                <a:hlinkClick r:id="rId8" tooltip="Software testing"/>
              </a:rPr>
              <a:t>testing</a:t>
            </a:r>
            <a:r>
              <a:rPr lang="en-US" dirty="0"/>
              <a:t> (validation), </a:t>
            </a:r>
            <a:r>
              <a:rPr lang="en-US" dirty="0">
                <a:hlinkClick r:id="rId9" tooltip="Enterprise application integration"/>
              </a:rPr>
              <a:t>integration</a:t>
            </a:r>
            <a:r>
              <a:rPr lang="en-US" dirty="0"/>
              <a:t>, and </a:t>
            </a:r>
            <a:r>
              <a:rPr lang="en-US" dirty="0">
                <a:hlinkClick r:id="rId10" tooltip="Software maintenance"/>
              </a:rPr>
              <a:t>maintenance</a:t>
            </a:r>
            <a:r>
              <a:rPr lang="en-US" dirty="0"/>
              <a:t>. </a:t>
            </a:r>
          </a:p>
          <a:p>
            <a:r>
              <a:rPr lang="en-US" dirty="0"/>
              <a:t>To follow the waterfall model, one proceeds from one phase to the next in a purely sequential manner. For example, one first completes "requirements specification" — they set in stone the requirements of the </a:t>
            </a:r>
            <a:r>
              <a:rPr lang="en-US" dirty="0" err="1"/>
              <a:t>software.When</a:t>
            </a:r>
            <a:r>
              <a:rPr lang="en-US" dirty="0"/>
              <a:t> 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p>
          <a:p>
            <a:r>
              <a:rPr lang="en-US" dirty="0"/>
              <a:t>After 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t>Thus the waterfall model maintains that one should move to a phase only when its preceding phase is completed and perfected. Phases of development in the waterfall model are thus discrete, and there is no jumping back and forth or overlap between them.</a:t>
            </a:r>
          </a:p>
          <a:p>
            <a:endParaRPr lang="en-US" dirty="0"/>
          </a:p>
          <a:p>
            <a:r>
              <a:rPr lang="en-US" b="1" dirty="0"/>
              <a:t>Typically Waterfall model is chosen when requirements  , development environment and  technology are well known  and  is more  or less permanent </a:t>
            </a:r>
          </a:p>
        </p:txBody>
      </p:sp>
    </p:spTree>
    <p:extLst>
      <p:ext uri="{BB962C8B-B14F-4D97-AF65-F5344CB8AC3E}">
        <p14:creationId xmlns:p14="http://schemas.microsoft.com/office/powerpoint/2010/main" val="105322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It is also known as Verification and Validation model .</a:t>
            </a:r>
          </a:p>
          <a:p>
            <a:endParaRPr lang="en-US" dirty="0"/>
          </a:p>
          <a:p>
            <a:r>
              <a:rPr lang="en-US" dirty="0"/>
              <a:t>This is a SDLC  model  which emphasizes the verification and validation of the product. The quality assurance  activities are  performed  in the each phase of Software Testing Life Cycle phase.  Based on the requirement document  both development team and testing team start their activities  in parallel . The developer team started working on the design  and  after completion on design start actual implementation  . The  testing team  in parallel starts working on test planning, test case writing, test scripting..</a:t>
            </a:r>
          </a:p>
          <a:p>
            <a:endParaRPr lang="en-US" dirty="0"/>
          </a:p>
          <a:p>
            <a:r>
              <a:rPr lang="en-US" dirty="0"/>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a:t>concurrent events</a:t>
            </a:r>
          </a:p>
          <a:p>
            <a:pPr marL="171450" indent="-171450">
              <a:buFont typeface="Arial" pitchFamily="34" charset="0"/>
              <a:buChar char="•"/>
            </a:pPr>
            <a:r>
              <a:rPr lang="en-US" dirty="0"/>
              <a:t>dynamic changes in requirements</a:t>
            </a:r>
          </a:p>
          <a:p>
            <a:pPr marL="171450" indent="-171450">
              <a:buFont typeface="Arial" pitchFamily="34" charset="0"/>
              <a:buChar char="•"/>
            </a:pPr>
            <a:r>
              <a:rPr lang="en-US" dirty="0"/>
              <a:t>risk analysis  and feedback to the previous iteration </a:t>
            </a:r>
          </a:p>
          <a:p>
            <a:pPr marL="171450" indent="-171450">
              <a:buFont typeface="Arial" pitchFamily="34" charset="0"/>
              <a:buChar char="•"/>
            </a:pPr>
            <a:endParaRPr lang="en-US" dirty="0"/>
          </a:p>
          <a:p>
            <a:endParaRPr lang="en-US" dirty="0"/>
          </a:p>
          <a:p>
            <a:r>
              <a:rPr lang="en-US" b="1" dirty="0"/>
              <a:t>V-Model is ideal for projects where requirements are well known upfront , needs very high level of reliability and  is of small size </a:t>
            </a:r>
          </a:p>
          <a:p>
            <a:endParaRPr lang="en-US" dirty="0"/>
          </a:p>
          <a:p>
            <a:endParaRPr lang="en-US" dirty="0"/>
          </a:p>
          <a:p>
            <a:endParaRPr lang="en-US" dirty="0"/>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a:t>Instructor Note :</a:t>
            </a:r>
          </a:p>
          <a:p>
            <a:endParaRPr lang="en-US" sz="900" dirty="0"/>
          </a:p>
          <a:p>
            <a:r>
              <a:rPr lang="en-US" sz="900" dirty="0"/>
              <a:t>Since both testing and development are done in parallel , there is always a discussion whether it is testing or developmental model </a:t>
            </a:r>
          </a:p>
        </p:txBody>
      </p:sp>
    </p:spTree>
    <p:extLst>
      <p:ext uri="{BB962C8B-B14F-4D97-AF65-F5344CB8AC3E}">
        <p14:creationId xmlns:p14="http://schemas.microsoft.com/office/powerpoint/2010/main" val="117437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a:t>The iterative and incremental model (IID) method of  s/w development is to build the s/w  in a incremental  way  .  Every increment will involve analyzing requirements , design , code , test , deploy  iteratively  adding a little more  to the product until the whole  product is finished.</a:t>
            </a:r>
          </a:p>
          <a:p>
            <a:endParaRPr lang="en-US" dirty="0"/>
          </a:p>
          <a:p>
            <a:r>
              <a:rPr lang="en-US" dirty="0"/>
              <a:t>The basic idea behind iterative enhancement is to develop a </a:t>
            </a:r>
            <a:r>
              <a:rPr lang="en-US" dirty="0">
                <a:hlinkClick r:id="rId3" tooltip="Software"/>
              </a:rPr>
              <a:t> </a:t>
            </a:r>
            <a:r>
              <a:rPr lang="en-US" dirty="0"/>
              <a:t>system incrementally, allowing the development team  to take advantage of what was being learned during the development of earlier, incremental, deliverable versions of the system. Learning comes from both the development and use of the system, where possible. </a:t>
            </a:r>
          </a:p>
          <a:p>
            <a:r>
              <a:rPr lang="en-US" dirty="0"/>
              <a:t>Key 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p>
          <a:p>
            <a:endParaRPr lang="en-US" dirty="0"/>
          </a:p>
          <a:p>
            <a:r>
              <a:rPr lang="en-US" dirty="0"/>
              <a:t>The goal for the design and implementation of any iteration is to be simple, straightforward, and modular, supporting redesign at that stage </a:t>
            </a:r>
          </a:p>
          <a:p>
            <a:endParaRPr lang="en-US" dirty="0"/>
          </a:p>
          <a:p>
            <a:r>
              <a:rPr lang="en-US" dirty="0"/>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p>
          <a:p>
            <a:r>
              <a:rPr lang="en-US" b="1" dirty="0"/>
              <a:t>This model is suitable for projects having  evolving requirements ,  need to  get to market early .  Lengthy  schedule and new technologies .</a:t>
            </a:r>
          </a:p>
          <a:p>
            <a:endParaRPr lang="en-US" b="1" dirty="0"/>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a:t>Instructor Notes </a:t>
            </a:r>
          </a:p>
          <a:p>
            <a:endParaRPr lang="en-US" sz="900" b="1" dirty="0"/>
          </a:p>
          <a:p>
            <a:r>
              <a:rPr lang="en-US" sz="900" dirty="0"/>
              <a:t>Explain that there are many types of incremental model  UP, RUP </a:t>
            </a:r>
            <a:r>
              <a:rPr lang="en-US" sz="900" dirty="0" err="1"/>
              <a:t>etc</a:t>
            </a:r>
            <a:r>
              <a:rPr lang="en-US" sz="900" dirty="0"/>
              <a:t> .</a:t>
            </a:r>
          </a:p>
          <a:p>
            <a:endParaRPr lang="en-US" sz="900" dirty="0"/>
          </a:p>
        </p:txBody>
      </p:sp>
    </p:spTree>
    <p:extLst>
      <p:ext uri="{BB962C8B-B14F-4D97-AF65-F5344CB8AC3E}">
        <p14:creationId xmlns:p14="http://schemas.microsoft.com/office/powerpoint/2010/main" val="42987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Agile Modeling enables developers to develop a customized software development process that actually meets their current development needs and is flexible enough to adjust in the future.</a:t>
            </a:r>
          </a:p>
          <a:p>
            <a:endParaRPr lang="en-US" dirty="0"/>
          </a:p>
          <a:p>
            <a:r>
              <a:rPr lang="en-US" b="1" dirty="0"/>
              <a:t>Agile Model Characteristics:</a:t>
            </a:r>
            <a:endParaRPr lang="en-US" dirty="0"/>
          </a:p>
          <a:p>
            <a:r>
              <a:rPr lang="en-US" dirty="0"/>
              <a:t>Active stakeholder involvement </a:t>
            </a:r>
          </a:p>
          <a:p>
            <a:r>
              <a:rPr lang="en-US" dirty="0"/>
              <a:t>Collective ownership</a:t>
            </a:r>
          </a:p>
          <a:p>
            <a:r>
              <a:rPr lang="en-US" dirty="0"/>
              <a:t>Keep it simple (content , design , tools )</a:t>
            </a:r>
          </a:p>
          <a:p>
            <a:r>
              <a:rPr lang="en-US" dirty="0"/>
              <a:t>Model in small increments </a:t>
            </a:r>
          </a:p>
          <a:p>
            <a:r>
              <a:rPr lang="en-US" dirty="0"/>
              <a:t>Apply </a:t>
            </a:r>
            <a:r>
              <a:rPr lang="en-US" dirty="0" err="1"/>
              <a:t>modelling</a:t>
            </a:r>
            <a:r>
              <a:rPr lang="en-US" dirty="0"/>
              <a:t> standards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Software Maintenance and support has over the years evolved  into a crucial phase and also supports life cycle model . Some of the models are discussed in brief </a:t>
            </a:r>
          </a:p>
          <a:p>
            <a:endParaRPr lang="en-US" dirty="0"/>
          </a:p>
          <a:p>
            <a:pPr marL="171450" indent="-171450">
              <a:buFont typeface="Arial" pitchFamily="34" charset="0"/>
              <a:buChar char="•"/>
            </a:pPr>
            <a:r>
              <a:rPr lang="en-US" b="1" dirty="0"/>
              <a:t>Quick-Fix Model :   </a:t>
            </a:r>
            <a:r>
              <a:rPr lang="en-US" dirty="0"/>
              <a:t> This model is </a:t>
            </a:r>
            <a:r>
              <a:rPr lang="en-US" dirty="0" err="1"/>
              <a:t>adhoc</a:t>
            </a:r>
            <a:r>
              <a:rPr lang="en-US" dirty="0"/>
              <a:t>   and  has a “firefighting approach” . That is fix the bug quickly when it occurs </a:t>
            </a:r>
          </a:p>
          <a:p>
            <a:pPr marL="171450" indent="-171450">
              <a:buFont typeface="Arial" pitchFamily="34" charset="0"/>
              <a:buChar char="•"/>
            </a:pPr>
            <a:r>
              <a:rPr lang="en-US" b="1" dirty="0" err="1"/>
              <a:t>Bohem’s</a:t>
            </a:r>
            <a:r>
              <a:rPr lang="en-US" b="1" dirty="0"/>
              <a:t> Model   :  </a:t>
            </a:r>
            <a:r>
              <a:rPr lang="en-US" dirty="0"/>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a:t>Iterative Enhancement Model  : </a:t>
            </a:r>
            <a:r>
              <a:rPr lang="en-US" dirty="0"/>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a:t>Reuse Oriented Model  :  </a:t>
            </a:r>
            <a:r>
              <a:rPr lang="en-US" dirty="0"/>
              <a:t>This model  is based on the principle that maintenance is an activity based on reuse of existing components  Has the following activity </a:t>
            </a:r>
          </a:p>
          <a:p>
            <a:pPr marL="628650" lvl="1" indent="-171450">
              <a:buFont typeface="Arial" pitchFamily="34" charset="0"/>
              <a:buChar char="•"/>
            </a:pPr>
            <a:r>
              <a:rPr lang="en-US" dirty="0"/>
              <a:t>Identify parts of the old system which are candidates for reuse </a:t>
            </a:r>
          </a:p>
          <a:p>
            <a:pPr marL="628650" lvl="1" indent="-171450">
              <a:buFont typeface="Arial" pitchFamily="34" charset="0"/>
              <a:buChar char="•"/>
            </a:pPr>
            <a:r>
              <a:rPr lang="en-US" dirty="0"/>
              <a:t>Understand  the items </a:t>
            </a:r>
          </a:p>
          <a:p>
            <a:pPr marL="628650" lvl="1" indent="-171450">
              <a:buFont typeface="Arial" pitchFamily="34" charset="0"/>
              <a:buChar char="•"/>
            </a:pPr>
            <a:r>
              <a:rPr lang="en-US" dirty="0"/>
              <a:t>Modify the items based on new requirements </a:t>
            </a:r>
          </a:p>
          <a:p>
            <a:pPr marL="628650" lvl="1" indent="-171450">
              <a:buFont typeface="Arial" pitchFamily="34" charset="0"/>
              <a:buChar char="•"/>
            </a:pPr>
            <a:r>
              <a:rPr lang="en-US" dirty="0"/>
              <a:t>Integrate the modified parts into  the new system </a:t>
            </a:r>
          </a:p>
        </p:txBody>
      </p:sp>
    </p:spTree>
    <p:extLst>
      <p:ext uri="{BB962C8B-B14F-4D97-AF65-F5344CB8AC3E}">
        <p14:creationId xmlns:p14="http://schemas.microsoft.com/office/powerpoint/2010/main" val="22568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a:t>Application Assessment  </a:t>
            </a:r>
            <a:r>
              <a:rPr lang="en-US" dirty="0"/>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p>
          <a:p>
            <a:r>
              <a:rPr lang="en-US" b="1" dirty="0"/>
              <a:t>Knowledge Transition    :  </a:t>
            </a:r>
            <a:r>
              <a:rPr lang="en-US" dirty="0"/>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a:t>etc</a:t>
            </a:r>
            <a:r>
              <a:rPr lang="en-US" dirty="0"/>
              <a:t> . A detailed plan is drawn to ramp up the resources .</a:t>
            </a:r>
          </a:p>
          <a:p>
            <a:endParaRPr lang="en-US" b="1" dirty="0"/>
          </a:p>
          <a:p>
            <a:r>
              <a:rPr lang="en-US" b="1" dirty="0"/>
              <a:t>Execution :  </a:t>
            </a:r>
            <a:r>
              <a:rPr lang="en-US" dirty="0"/>
              <a:t> Here application maintenance team and production support team perform tasks  to ensure the application is up and running without any defects .</a:t>
            </a:r>
          </a:p>
          <a:p>
            <a:r>
              <a:rPr lang="en-US" dirty="0"/>
              <a:t>Requirements are consolidated , analyzed , estimated , coded , tested and deployed  as per the </a:t>
            </a:r>
            <a:r>
              <a:rPr lang="en-US" i="1" dirty="0"/>
              <a:t>SLA </a:t>
            </a:r>
            <a:r>
              <a:rPr lang="en-US" dirty="0"/>
              <a:t>, against MR (Maintenance Request ) .</a:t>
            </a:r>
            <a:r>
              <a:rPr lang="en-US" b="1" dirty="0"/>
              <a:t> </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344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3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requirement is a capability or condition to which the system must conform.</a:t>
            </a:r>
          </a:p>
          <a:p>
            <a:r>
              <a:rPr lang="en-US" dirty="0"/>
              <a:t>Software requirements provide a “black box” definition of the system. They define only those externally observable “What’s” of the system, not the “How’s.”</a:t>
            </a:r>
          </a:p>
          <a:p>
            <a:endParaRPr lang="en-US" dirty="0"/>
          </a:p>
          <a:p>
            <a:r>
              <a:rPr lang="en-US" dirty="0"/>
              <a:t>Requirements are very important for any project, or sub-section of a project, because they define what will be built, hence requires a rigorous engineering process, , hence the term Requirement engineering .</a:t>
            </a:r>
          </a:p>
          <a:p>
            <a:endParaRPr lang="en-US" dirty="0"/>
          </a:p>
          <a:p>
            <a:r>
              <a:rPr lang="en-US" dirty="0"/>
              <a:t>Requirement engineering is a continuous activity throughout the lifetime of a software as requirements are subject to change  . New requirements needs to be elucidated existing requirements revamped etc. </a:t>
            </a:r>
          </a:p>
          <a:p>
            <a:r>
              <a:rPr lang="en-US" dirty="0"/>
              <a:t> </a:t>
            </a:r>
          </a:p>
          <a:p>
            <a:endParaRPr lang="en-US" dirty="0"/>
          </a:p>
        </p:txBody>
      </p:sp>
    </p:spTree>
    <p:extLst>
      <p:ext uri="{BB962C8B-B14F-4D97-AF65-F5344CB8AC3E}">
        <p14:creationId xmlns:p14="http://schemas.microsoft.com/office/powerpoint/2010/main" val="19251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 management)</a:t>
            </a:r>
          </a:p>
          <a:p>
            <a:pPr lvl="1"/>
            <a:r>
              <a:rPr lang="en-US" dirty="0"/>
              <a:t>Others  (Sales , Legal teams , other internal teams)</a:t>
            </a:r>
          </a:p>
          <a:p>
            <a:pPr lvl="1"/>
            <a:endParaRPr lang="en-US" dirty="0"/>
          </a:p>
          <a:p>
            <a:pPr lvl="1"/>
            <a:endParaRPr lang="en-US" dirty="0"/>
          </a:p>
          <a:p>
            <a:r>
              <a:rPr lang="en-US" dirty="0"/>
              <a:t>RE  who are also  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overlooked</a:t>
            </a:r>
            <a:r>
              <a:rPr lang="en-US" dirty="0"/>
              <a:t>.</a:t>
            </a:r>
          </a:p>
          <a:p>
            <a:r>
              <a:rPr lang="en-US" dirty="0"/>
              <a:t>Requirement s can be classified under two categories :</a:t>
            </a:r>
          </a:p>
          <a:p>
            <a:r>
              <a:rPr lang="en-US" b="1" dirty="0"/>
              <a:t>Functional :  </a:t>
            </a:r>
            <a:r>
              <a:rPr lang="en-US" dirty="0"/>
              <a:t>Requirements what the system should do or provide for users .They can include all the business processes /</a:t>
            </a:r>
            <a:r>
              <a:rPr lang="en-US" dirty="0" err="1"/>
              <a:t>funcionality</a:t>
            </a:r>
            <a:r>
              <a:rPr lang="en-US" dirty="0"/>
              <a:t>,  reports  and queries  and details of data to be stored and managed . </a:t>
            </a:r>
          </a:p>
          <a:p>
            <a:r>
              <a:rPr lang="en-US" b="1" dirty="0"/>
              <a:t>Non Functional : </a:t>
            </a:r>
            <a:r>
              <a:rPr lang="en-US" dirty="0"/>
              <a:t>Non-functional requirements are  constraints, targets or control mechanisms for the new system. They describe how, how well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8961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Requirements Engineering = Requirements Development + Requirements Management</a:t>
            </a:r>
          </a:p>
        </p:txBody>
      </p:sp>
    </p:spTree>
    <p:extLst>
      <p:ext uri="{BB962C8B-B14F-4D97-AF65-F5344CB8AC3E}">
        <p14:creationId xmlns:p14="http://schemas.microsoft.com/office/powerpoint/2010/main" val="75910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sz="900" dirty="0"/>
              <a:t>Requirements Specifications include</a:t>
            </a:r>
          </a:p>
          <a:p>
            <a:pPr marL="171450" indent="-171450">
              <a:lnSpc>
                <a:spcPct val="120000"/>
              </a:lnSpc>
              <a:buClr>
                <a:srgbClr val="993300"/>
              </a:buClr>
              <a:buFont typeface="Arial" pitchFamily="34" charset="0"/>
              <a:buChar char="•"/>
              <a:defRPr/>
            </a:pPr>
            <a:r>
              <a:rPr lang="en-US" sz="900" dirty="0"/>
              <a:t>What is in scope and out of scope</a:t>
            </a:r>
          </a:p>
          <a:p>
            <a:pPr marL="171450" indent="-171450">
              <a:lnSpc>
                <a:spcPct val="120000"/>
              </a:lnSpc>
              <a:buClr>
                <a:srgbClr val="993300"/>
              </a:buClr>
              <a:buFont typeface="Arial" pitchFamily="34" charset="0"/>
              <a:buChar char="•"/>
              <a:defRPr/>
            </a:pPr>
            <a:r>
              <a:rPr lang="en-US" sz="900" dirty="0"/>
              <a:t>Related or referenced documents  (Customer supplied artifacts and materials )</a:t>
            </a:r>
          </a:p>
          <a:p>
            <a:pPr marL="171450" indent="-171450">
              <a:lnSpc>
                <a:spcPct val="120000"/>
              </a:lnSpc>
              <a:buClr>
                <a:srgbClr val="993300"/>
              </a:buClr>
              <a:buFont typeface="Arial" pitchFamily="34" charset="0"/>
              <a:buChar char="•"/>
              <a:defRPr/>
            </a:pPr>
            <a:r>
              <a:rPr lang="en-US" sz="900" dirty="0"/>
              <a:t>Requirement providers and stakeholders of the project</a:t>
            </a:r>
          </a:p>
          <a:p>
            <a:pPr marL="171450" indent="-171450">
              <a:lnSpc>
                <a:spcPct val="120000"/>
              </a:lnSpc>
              <a:buClr>
                <a:srgbClr val="993300"/>
              </a:buClr>
              <a:buFont typeface="Arial" pitchFamily="34" charset="0"/>
              <a:buChar char="•"/>
              <a:defRPr/>
            </a:pPr>
            <a:r>
              <a:rPr lang="en-US" sz="900" dirty="0"/>
              <a:t>Deliverables &amp; delivery dates</a:t>
            </a:r>
          </a:p>
          <a:p>
            <a:pPr marL="171450" indent="-171450">
              <a:lnSpc>
                <a:spcPct val="120000"/>
              </a:lnSpc>
              <a:buClr>
                <a:srgbClr val="993300"/>
              </a:buClr>
              <a:buFont typeface="Arial" pitchFamily="34" charset="0"/>
              <a:buChar char="•"/>
              <a:defRPr/>
            </a:pPr>
            <a:r>
              <a:rPr lang="en-US" sz="900" dirty="0"/>
              <a:t>Risks and assumptions</a:t>
            </a:r>
          </a:p>
          <a:p>
            <a:pPr marL="171450" indent="-171450">
              <a:lnSpc>
                <a:spcPct val="120000"/>
              </a:lnSpc>
              <a:buClr>
                <a:srgbClr val="993300"/>
              </a:buClr>
              <a:buFont typeface="Arial" pitchFamily="34" charset="0"/>
              <a:buChar char="•"/>
              <a:defRPr/>
            </a:pPr>
            <a:r>
              <a:rPr lang="en-US" sz="900" dirty="0"/>
              <a:t>Current and proposed business system	</a:t>
            </a:r>
          </a:p>
          <a:p>
            <a:pPr marL="171450" indent="-171450">
              <a:lnSpc>
                <a:spcPct val="120000"/>
              </a:lnSpc>
              <a:buClr>
                <a:srgbClr val="993300"/>
              </a:buClr>
              <a:buFont typeface="Arial" pitchFamily="34" charset="0"/>
              <a:buChar char="•"/>
              <a:defRPr/>
            </a:pPr>
            <a:r>
              <a:rPr lang="en-US" sz="900" dirty="0"/>
              <a:t>Acceptance criteria and Customer CTQs</a:t>
            </a:r>
          </a:p>
          <a:p>
            <a:pPr marL="171450" indent="-171450">
              <a:lnSpc>
                <a:spcPct val="120000"/>
              </a:lnSpc>
              <a:buClr>
                <a:srgbClr val="993300"/>
              </a:buClr>
              <a:buFont typeface="Arial" pitchFamily="34" charset="0"/>
              <a:buChar char="•"/>
              <a:defRPr/>
            </a:pPr>
            <a:r>
              <a:rPr lang="en-US" sz="900" dirty="0"/>
              <a:t>Functional and non functional requirements</a:t>
            </a:r>
          </a:p>
          <a:p>
            <a:pPr marL="171450" indent="-171450">
              <a:lnSpc>
                <a:spcPct val="120000"/>
              </a:lnSpc>
              <a:buClr>
                <a:srgbClr val="993300"/>
              </a:buClr>
              <a:buFont typeface="Arial" pitchFamily="34" charset="0"/>
              <a:buChar char="•"/>
              <a:defRPr/>
            </a:pPr>
            <a:r>
              <a:rPr lang="en-US" sz="900" dirty="0"/>
              <a:t>Limitations  and constraints </a:t>
            </a:r>
          </a:p>
          <a:p>
            <a:pPr>
              <a:lnSpc>
                <a:spcPct val="120000"/>
              </a:lnSpc>
              <a:buClr>
                <a:srgbClr val="993300"/>
              </a:buClr>
              <a:defRPr/>
            </a:pPr>
            <a:endParaRPr lang="en-US" sz="900" dirty="0"/>
          </a:p>
          <a:p>
            <a:pPr marL="0" lvl="1">
              <a:defRPr/>
            </a:pPr>
            <a:r>
              <a:rPr lang="en-US" sz="900" dirty="0"/>
              <a:t>URS : User Requirement Specification</a:t>
            </a:r>
          </a:p>
          <a:p>
            <a:pPr marL="0" lvl="2">
              <a:defRPr/>
            </a:pPr>
            <a:r>
              <a:rPr lang="en-US" sz="900" dirty="0"/>
              <a:t>Typically written prior to the SRS, based on the user's experience and expectations, with inputs from stakeholders </a:t>
            </a:r>
          </a:p>
          <a:p>
            <a:pPr marL="0" lvl="2">
              <a:defRPr/>
            </a:pPr>
            <a:endParaRPr lang="en-US" sz="900" dirty="0"/>
          </a:p>
          <a:p>
            <a:pPr marL="0" lvl="1">
              <a:defRPr/>
            </a:pPr>
            <a:r>
              <a:rPr lang="en-US" sz="900" dirty="0"/>
              <a:t>SRS : System Requirement Specification</a:t>
            </a:r>
          </a:p>
          <a:p>
            <a:pPr marL="0" lvl="2">
              <a:defRPr/>
            </a:pPr>
            <a:r>
              <a:rPr lang="en-US" sz="900" dirty="0"/>
              <a:t>This information includes detailed  descriptions of the operations performed by each screen, the data that can be entered into the system , work-flows performed by the system and system reports or other outputs,</a:t>
            </a:r>
          </a:p>
          <a:p>
            <a:pPr marL="0" lvl="2">
              <a:defRPr/>
            </a:pPr>
            <a:r>
              <a:rPr lang="en-US" sz="900" dirty="0"/>
              <a:t>. An SRS also specifies who can enter data into the system as well as how the system meets regulatory requirements that are applicable to the specific system.</a:t>
            </a:r>
          </a:p>
          <a:p>
            <a:pPr marL="0" lvl="2">
              <a:defRPr/>
            </a:pPr>
            <a:endParaRPr lang="en-US" sz="900" dirty="0"/>
          </a:p>
          <a:p>
            <a:pPr marL="0" lvl="1">
              <a:defRPr/>
            </a:pPr>
            <a:r>
              <a:rPr lang="en-US" sz="900" dirty="0"/>
              <a:t>Use Case Documents :  The document and  diagrams together forms the UCD . Typically done when the approach is Use case modelling </a:t>
            </a:r>
          </a:p>
          <a:p>
            <a:pPr marL="0" lvl="1">
              <a:defRPr/>
            </a:pPr>
            <a:endParaRPr lang="en-US" sz="900" dirty="0"/>
          </a:p>
          <a:p>
            <a:pPr>
              <a:defRPr/>
            </a:pPr>
            <a:r>
              <a:rPr lang="en-US" sz="900" dirty="0"/>
              <a:t>QMS provides templates for creating specification document</a:t>
            </a:r>
          </a:p>
          <a:p>
            <a:pPr>
              <a:lnSpc>
                <a:spcPct val="120000"/>
              </a:lnSpc>
              <a:buClr>
                <a:srgbClr val="993300"/>
              </a:buClr>
              <a:defRPr/>
            </a:pPr>
            <a:endParaRPr lang="en-US" sz="900" dirty="0"/>
          </a:p>
          <a:p>
            <a:endParaRPr lang="en-US" sz="900" dirty="0"/>
          </a:p>
        </p:txBody>
      </p:sp>
    </p:spTree>
    <p:extLst>
      <p:ext uri="{BB962C8B-B14F-4D97-AF65-F5344CB8AC3E}">
        <p14:creationId xmlns:p14="http://schemas.microsoft.com/office/powerpoint/2010/main" val="160553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a:t>RM  phase controls and tracks the changes of agreed requirements, relationships between requirements, and dependencies between the various produced during software engineering process</a:t>
            </a:r>
          </a:p>
          <a:p>
            <a:pPr marL="0" lvl="1">
              <a:defRPr/>
            </a:pPr>
            <a:r>
              <a:rPr lang="en-US" dirty="0"/>
              <a:t>  </a:t>
            </a:r>
          </a:p>
          <a:p>
            <a:pPr marL="0" lvl="1">
              <a:defRPr/>
            </a:pPr>
            <a:r>
              <a:rPr lang="en-US" dirty="0"/>
              <a:t>Requirement may change due to various reasons </a:t>
            </a:r>
          </a:p>
          <a:p>
            <a:pPr marL="171450" lvl="1" indent="-171450">
              <a:buFont typeface="Arial" pitchFamily="34" charset="0"/>
              <a:buChar char="•"/>
              <a:defRPr/>
            </a:pPr>
            <a:r>
              <a:rPr lang="en-US" dirty="0"/>
              <a:t>A bug </a:t>
            </a:r>
          </a:p>
          <a:p>
            <a:pPr marL="171450" lvl="1" indent="-171450">
              <a:buFont typeface="Arial" pitchFamily="34" charset="0"/>
              <a:buChar char="•"/>
              <a:defRPr/>
            </a:pPr>
            <a:r>
              <a:rPr lang="en-US" dirty="0"/>
              <a:t>Technology change </a:t>
            </a:r>
          </a:p>
          <a:p>
            <a:pPr marL="171450" lvl="1" indent="-171450">
              <a:buFont typeface="Arial" pitchFamily="34" charset="0"/>
              <a:buChar char="•"/>
              <a:defRPr/>
            </a:pPr>
            <a:r>
              <a:rPr lang="en-US" dirty="0"/>
              <a:t>Change in business </a:t>
            </a:r>
          </a:p>
          <a:p>
            <a:pPr marL="0" lvl="1">
              <a:defRPr/>
            </a:pPr>
            <a:endParaRPr lang="en-US" dirty="0"/>
          </a:p>
          <a:p>
            <a:pPr marL="0" lvl="1">
              <a:defRPr/>
            </a:pPr>
            <a:r>
              <a:rPr lang="en-US" dirty="0"/>
              <a:t>When sizable requirement changes  are received the changes are incorporated via a change management process .</a:t>
            </a:r>
          </a:p>
          <a:p>
            <a:pPr marL="0" lvl="1">
              <a:defRPr/>
            </a:pPr>
            <a:endParaRPr lang="en-US" dirty="0"/>
          </a:p>
          <a:p>
            <a:endParaRPr lang="en-US" dirty="0"/>
          </a:p>
        </p:txBody>
      </p:sp>
    </p:spTree>
    <p:extLst>
      <p:ext uri="{BB962C8B-B14F-4D97-AF65-F5344CB8AC3E}">
        <p14:creationId xmlns:p14="http://schemas.microsoft.com/office/powerpoint/2010/main" val="2430064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each other, what recovery systems are in place. </a:t>
            </a:r>
          </a:p>
          <a:p>
            <a:r>
              <a:rPr lang="en-US" dirty="0"/>
              <a:t>Software 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136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a:t>Solution space for “non-functional requirements” </a:t>
            </a:r>
          </a:p>
          <a:p>
            <a:pPr marL="171450" indent="-171450">
              <a:buFont typeface="Arial" pitchFamily="34" charset="0"/>
              <a:buChar char="•"/>
            </a:pPr>
            <a:r>
              <a:rPr lang="en-US" dirty="0"/>
              <a:t> Decision on Technology Stack </a:t>
            </a:r>
          </a:p>
          <a:p>
            <a:pPr marL="171450" indent="-171450">
              <a:buFont typeface="Arial" pitchFamily="34" charset="0"/>
              <a:buChar char="•"/>
            </a:pPr>
            <a:r>
              <a:rPr lang="en-US" dirty="0"/>
              <a:t> Framework requirements definition and solution </a:t>
            </a:r>
          </a:p>
          <a:p>
            <a:pPr marL="171450" indent="-171450">
              <a:buFont typeface="Arial" pitchFamily="34" charset="0"/>
              <a:buChar char="•"/>
            </a:pPr>
            <a:r>
              <a:rPr lang="en-US" dirty="0"/>
              <a:t> Critical decisions for some risky "functional" requirements </a:t>
            </a:r>
          </a:p>
          <a:p>
            <a:endParaRPr lang="en-US" dirty="0"/>
          </a:p>
          <a:p>
            <a:r>
              <a:rPr lang="en-US" dirty="0"/>
              <a:t>Architecture activities are delivered by the Technical Architect and supported by the Design lead   </a:t>
            </a:r>
            <a:r>
              <a:rPr lang="en-US" b="1" dirty="0"/>
              <a:t>Design </a:t>
            </a:r>
            <a:r>
              <a:rPr lang="en-US" dirty="0"/>
              <a:t>is mainly focused on modeling the functional aspects of an application. </a:t>
            </a:r>
          </a:p>
          <a:p>
            <a:r>
              <a:rPr lang="en-US" dirty="0"/>
              <a:t>Solution space for “functional requirements” based on defined architecture </a:t>
            </a:r>
          </a:p>
          <a:p>
            <a:r>
              <a:rPr lang="en-US" dirty="0"/>
              <a:t> Design Pattern choice </a:t>
            </a:r>
          </a:p>
          <a:p>
            <a:r>
              <a:rPr lang="en-US" dirty="0"/>
              <a:t>Application design </a:t>
            </a:r>
          </a:p>
          <a:p>
            <a:r>
              <a:rPr lang="en-US" dirty="0"/>
              <a:t> Logical ER Data Model ( entities, attributes, relationships) </a:t>
            </a:r>
          </a:p>
          <a:p>
            <a:r>
              <a:rPr lang="en-US" dirty="0"/>
              <a:t>UML Models  - Class, Sequence , Activity </a:t>
            </a:r>
            <a:r>
              <a:rPr lang="en-US" dirty="0" err="1"/>
              <a:t>etc</a:t>
            </a:r>
            <a:r>
              <a:rPr lang="en-US" dirty="0"/>
              <a:t> </a:t>
            </a:r>
          </a:p>
          <a:p>
            <a:r>
              <a:rPr lang="en-US" dirty="0"/>
              <a:t>Analysis Model ( domain entities, control and boundary classes, their functional attributes and associations ) </a:t>
            </a:r>
          </a:p>
          <a:p>
            <a:r>
              <a:rPr lang="en-US" dirty="0"/>
              <a:t> Additional UML diagrams ( as needed) </a:t>
            </a:r>
          </a:p>
          <a:p>
            <a:r>
              <a:rPr lang="en-US" dirty="0"/>
              <a:t> Data types of attributes </a:t>
            </a:r>
          </a:p>
          <a:p>
            <a:r>
              <a:rPr lang="en-US" dirty="0"/>
              <a:t> Additional classes, attributes for technical implementation (ex. primary key) </a:t>
            </a:r>
          </a:p>
          <a:p>
            <a:endParaRPr lang="en-US" dirty="0"/>
          </a:p>
          <a:p>
            <a:r>
              <a:rPr lang="en-US" dirty="0"/>
              <a:t>Design activities are delivered by the Design Lead and the Designer .Design 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a:t>Instructor Notes </a:t>
            </a:r>
          </a:p>
          <a:p>
            <a:endParaRPr lang="en-US" sz="900" b="1" dirty="0"/>
          </a:p>
          <a:p>
            <a:r>
              <a:rPr lang="en-US" sz="900" dirty="0"/>
              <a:t>Show a sample  design document </a:t>
            </a:r>
          </a:p>
        </p:txBody>
      </p:sp>
    </p:spTree>
    <p:extLst>
      <p:ext uri="{BB962C8B-B14F-4D97-AF65-F5344CB8AC3E}">
        <p14:creationId xmlns:p14="http://schemas.microsoft.com/office/powerpoint/2010/main" val="2197544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p>
          <a:p>
            <a:r>
              <a:rPr lang="en-US" dirty="0"/>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a:t>Stress testing    </a:t>
            </a:r>
            <a:r>
              <a:rPr lang="en-US" dirty="0"/>
              <a:t>to test s</a:t>
            </a:r>
            <a:r>
              <a:rPr lang="en-US" dirty="0">
                <a:ea typeface="ＭＳ Ｐゴシック" charset="-128"/>
              </a:rPr>
              <a:t>tress limits of system (maximum # of users, peak </a:t>
            </a:r>
            <a:r>
              <a:rPr lang="en-US" dirty="0">
                <a:solidFill>
                  <a:srgbClr val="000000"/>
                </a:solidFill>
                <a:ea typeface="ＭＳ Ｐゴシック" charset="-128"/>
              </a:rPr>
              <a:t>demands </a:t>
            </a:r>
            <a:r>
              <a:rPr lang="en-US" dirty="0" err="1">
                <a:solidFill>
                  <a:srgbClr val="000000"/>
                </a:solidFill>
                <a:ea typeface="ＭＳ Ｐゴシック" charset="-128"/>
              </a:rPr>
              <a:t>etc</a:t>
            </a:r>
            <a:r>
              <a:rPr lang="en-US" dirty="0">
                <a:solidFill>
                  <a:srgbClr val="000000"/>
                </a:solidFill>
                <a:ea typeface="ＭＳ Ｐゴシック" charset="-128"/>
              </a:rPr>
              <a:t>)</a:t>
            </a:r>
            <a:endParaRPr lang="en-US" dirty="0"/>
          </a:p>
          <a:p>
            <a:pPr marL="171450" indent="-171450">
              <a:buFont typeface="Arial" pitchFamily="34" charset="0"/>
              <a:buChar char="•"/>
            </a:pPr>
            <a:r>
              <a:rPr lang="en-US" b="1" dirty="0"/>
              <a:t>Volume testing   </a:t>
            </a:r>
            <a:r>
              <a:rPr lang="en-US" dirty="0"/>
              <a:t>to test large volume of data </a:t>
            </a:r>
            <a:endParaRPr lang="en-US" b="1" dirty="0"/>
          </a:p>
          <a:p>
            <a:pPr marL="171450" indent="-171450">
              <a:buFont typeface="Arial" pitchFamily="34" charset="0"/>
              <a:buChar char="•"/>
            </a:pPr>
            <a:r>
              <a:rPr lang="en-US" b="1" dirty="0"/>
              <a:t>Security Testing    </a:t>
            </a:r>
            <a:r>
              <a:rPr lang="en-US" dirty="0"/>
              <a:t>to test if the system behavior on security violation </a:t>
            </a:r>
          </a:p>
          <a:p>
            <a:pPr marL="171450" indent="-171450">
              <a:buFont typeface="Arial" pitchFamily="34" charset="0"/>
              <a:buChar char="•"/>
            </a:pPr>
            <a:r>
              <a:rPr lang="en-US" b="1" dirty="0"/>
              <a:t>Recovery Testing   </a:t>
            </a:r>
            <a:r>
              <a:rPr lang="en-US" dirty="0"/>
              <a:t>to test system’s response to loss of data  and presence of  errors</a:t>
            </a:r>
          </a:p>
          <a:p>
            <a:pPr marL="171450" indent="-171450">
              <a:buFont typeface="Arial" pitchFamily="34" charset="0"/>
              <a:buChar char="•"/>
            </a:pPr>
            <a:r>
              <a:rPr lang="en-US" dirty="0"/>
              <a:t> </a:t>
            </a:r>
            <a:r>
              <a:rPr lang="en-US" b="1" dirty="0"/>
              <a:t>Usability testing   </a:t>
            </a:r>
            <a:r>
              <a:rPr lang="en-US" dirty="0"/>
              <a:t>to test the ease of  Use of the system </a:t>
            </a:r>
          </a:p>
          <a:p>
            <a:pPr marL="171450" indent="-171450">
              <a:buFont typeface="Arial" pitchFamily="34" charset="0"/>
              <a:buChar char="•"/>
            </a:pPr>
            <a:endParaRPr lang="en-US" dirty="0"/>
          </a:p>
          <a:p>
            <a:pPr marL="171450" indent="-171450">
              <a:buFont typeface="Arial" pitchFamily="34" charset="0"/>
              <a:buChar char="•"/>
            </a:pPr>
            <a:endParaRPr lang="en-US" dirty="0"/>
          </a:p>
        </p:txBody>
      </p:sp>
    </p:spTree>
    <p:extLst>
      <p:ext uri="{BB962C8B-B14F-4D97-AF65-F5344CB8AC3E}">
        <p14:creationId xmlns:p14="http://schemas.microsoft.com/office/powerpoint/2010/main" val="295780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2544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Reviews and  CM process are processes which  will  be used in all the phases  of  Software development .  These are umbrella process .</a:t>
            </a:r>
          </a:p>
        </p:txBody>
      </p:sp>
    </p:spTree>
    <p:extLst>
      <p:ext uri="{BB962C8B-B14F-4D97-AF65-F5344CB8AC3E}">
        <p14:creationId xmlns:p14="http://schemas.microsoft.com/office/powerpoint/2010/main" val="2620994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Inspection – It is a more systematic and rigorous type of peer review. Inspections are more effective at finding defects than are informal reviews.  In inspection reviewer drives the review process .</a:t>
            </a:r>
            <a:br>
              <a:rPr lang="en-US" dirty="0"/>
            </a:br>
            <a:endParaRPr lang="en-US" dirty="0"/>
          </a:p>
          <a:p>
            <a:r>
              <a:rPr lang="en-US" dirty="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br>
            <a:br>
              <a:rPr lang="en-US" dirty="0"/>
            </a:br>
            <a:r>
              <a:rPr lang="en-US" dirty="0"/>
              <a:t>Pair Programming – In Pair Programming, two developers work together on the same program at a single workstation and continuously reviewing their work.</a:t>
            </a:r>
            <a:br>
              <a:rPr lang="en-US" dirty="0"/>
            </a:br>
            <a:br>
              <a:rPr lang="en-US" dirty="0"/>
            </a:br>
            <a:endParaRPr lang="en-US" dirty="0"/>
          </a:p>
        </p:txBody>
      </p:sp>
    </p:spTree>
    <p:extLst>
      <p:ext uri="{BB962C8B-B14F-4D97-AF65-F5344CB8AC3E}">
        <p14:creationId xmlns:p14="http://schemas.microsoft.com/office/powerpoint/2010/main" val="2452909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a:t>Instructor Notes:</a:t>
            </a:r>
          </a:p>
          <a:p>
            <a:endParaRPr lang="en-US" sz="900" dirty="0"/>
          </a:p>
          <a:p>
            <a:r>
              <a:rPr lang="en-US" sz="900" dirty="0"/>
              <a:t>Show the coding checklist  which is there in QMS as sample .  </a:t>
            </a:r>
          </a:p>
        </p:txBody>
      </p:sp>
    </p:spTree>
    <p:extLst>
      <p:ext uri="{BB962C8B-B14F-4D97-AF65-F5344CB8AC3E}">
        <p14:creationId xmlns:p14="http://schemas.microsoft.com/office/powerpoint/2010/main" val="221041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72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a:p>
        </p:txBody>
      </p:sp>
    </p:spTree>
    <p:extLst>
      <p:ext uri="{BB962C8B-B14F-4D97-AF65-F5344CB8AC3E}">
        <p14:creationId xmlns:p14="http://schemas.microsoft.com/office/powerpoint/2010/main" val="24819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a:p>
        </p:txBody>
      </p:sp>
    </p:spTree>
    <p:extLst>
      <p:ext uri="{BB962C8B-B14F-4D97-AF65-F5344CB8AC3E}">
        <p14:creationId xmlns:p14="http://schemas.microsoft.com/office/powerpoint/2010/main" val="840823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t>SCM is the process that defines how to control and manage change.</a:t>
            </a:r>
          </a:p>
          <a:p>
            <a:r>
              <a:rPr lang="en-US" dirty="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p>
          <a:p>
            <a:endParaRPr lang="en-US" dirty="0"/>
          </a:p>
          <a:p>
            <a:r>
              <a:rPr lang="en-US" dirty="0"/>
              <a:t>Without configuration Management  the following can happen </a:t>
            </a:r>
          </a:p>
          <a:p>
            <a:pPr marL="676275" lvl="2" indent="-342900">
              <a:buFont typeface="Wingdings" pitchFamily="2" charset="2"/>
              <a:buChar char="Ø"/>
            </a:pPr>
            <a:r>
              <a:rPr lang="en-US" dirty="0"/>
              <a:t>Unorganized project items</a:t>
            </a:r>
          </a:p>
          <a:p>
            <a:pPr marL="676275" lvl="2" indent="-342900">
              <a:buFont typeface="Wingdings" pitchFamily="2" charset="2"/>
              <a:buChar char="Ø"/>
            </a:pPr>
            <a:r>
              <a:rPr lang="en-US" dirty="0"/>
              <a:t>Confused naming conventions</a:t>
            </a:r>
          </a:p>
          <a:p>
            <a:pPr marL="676275" lvl="2" indent="-342900">
              <a:buFont typeface="Wingdings" pitchFamily="2" charset="2"/>
              <a:buChar char="Ø"/>
            </a:pPr>
            <a:r>
              <a:rPr lang="en-US" dirty="0"/>
              <a:t>Review / Delivery of wrong version of code</a:t>
            </a:r>
          </a:p>
          <a:p>
            <a:pPr marL="676275" lvl="2" indent="-342900">
              <a:buFont typeface="Wingdings" pitchFamily="2" charset="2"/>
              <a:buChar char="Ø"/>
            </a:pPr>
            <a:r>
              <a:rPr lang="en-US" dirty="0"/>
              <a:t>Development based on old version of specifications</a:t>
            </a:r>
          </a:p>
          <a:p>
            <a:pPr marL="676275" lvl="2" indent="-342900">
              <a:buFont typeface="Wingdings" pitchFamily="2" charset="2"/>
              <a:buChar char="Ø"/>
            </a:pPr>
            <a:r>
              <a:rPr lang="en-US" dirty="0"/>
              <a:t>No proper access / privilege control; Unauthorized access to secure information</a:t>
            </a:r>
          </a:p>
          <a:p>
            <a:pPr marL="676275" lvl="2" indent="-342900">
              <a:buFont typeface="Wingdings" pitchFamily="2" charset="2"/>
              <a:buChar char="Ø"/>
            </a:pPr>
            <a:r>
              <a:rPr lang="en-US" dirty="0"/>
              <a:t>Redundant file creation</a:t>
            </a:r>
          </a:p>
          <a:p>
            <a:pPr marL="676275" lvl="2" indent="-342900">
              <a:buFont typeface="Wingdings" pitchFamily="2" charset="2"/>
              <a:buChar char="Ø"/>
            </a:pPr>
            <a:r>
              <a:rPr lang="en-US" dirty="0"/>
              <a:t>Change Management becomes ineffective</a:t>
            </a:r>
            <a:endParaRPr lang="en-GB" dirty="0"/>
          </a:p>
          <a:p>
            <a:endParaRPr lang="en-US" dirty="0"/>
          </a:p>
          <a:p>
            <a:endParaRPr lang="en-US" dirty="0"/>
          </a:p>
        </p:txBody>
      </p:sp>
    </p:spTree>
    <p:extLst>
      <p:ext uri="{BB962C8B-B14F-4D97-AF65-F5344CB8AC3E}">
        <p14:creationId xmlns:p14="http://schemas.microsoft.com/office/powerpoint/2010/main" val="536370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a:p>
        </p:txBody>
      </p:sp>
    </p:spTree>
    <p:extLst>
      <p:ext uri="{BB962C8B-B14F-4D97-AF65-F5344CB8AC3E}">
        <p14:creationId xmlns:p14="http://schemas.microsoft.com/office/powerpoint/2010/main" val="3577605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a:t>Version: </a:t>
            </a:r>
          </a:p>
          <a:p>
            <a:pPr marL="457200" lvl="1" indent="0" algn="just">
              <a:lnSpc>
                <a:spcPct val="115000"/>
              </a:lnSpc>
              <a:buFont typeface="Wingdings" pitchFamily="2" charset="2"/>
              <a:buNone/>
            </a:pPr>
            <a:r>
              <a:rPr lang="en-US" dirty="0"/>
              <a:t>The term 'version' is used to define a stage in the evolution of a CI, for example versions of source code, etc.</a:t>
            </a:r>
          </a:p>
        </p:txBody>
      </p:sp>
    </p:spTree>
    <p:extLst>
      <p:ext uri="{BB962C8B-B14F-4D97-AF65-F5344CB8AC3E}">
        <p14:creationId xmlns:p14="http://schemas.microsoft.com/office/powerpoint/2010/main" val="69822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1459814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28678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a:p>
        </p:txBody>
      </p:sp>
    </p:spTree>
    <p:extLst>
      <p:ext uri="{BB962C8B-B14F-4D97-AF65-F5344CB8AC3E}">
        <p14:creationId xmlns:p14="http://schemas.microsoft.com/office/powerpoint/2010/main" val="7372417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5028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248169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1687034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extLst>
      <p:ext uri="{BB962C8B-B14F-4D97-AF65-F5344CB8AC3E}">
        <p14:creationId xmlns:p14="http://schemas.microsoft.com/office/powerpoint/2010/main" val="3738263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baseline defines a set of files, each at a particular version. These need not be the latest (most recent) version. A baseline label uniquely identifies the configuration. Files may belong to one or more baselines.</a:t>
            </a:r>
          </a:p>
          <a:p>
            <a:endParaRPr lang="en-US" dirty="0"/>
          </a:p>
          <a:p>
            <a:endParaRPr lang="en-US" dirty="0"/>
          </a:p>
          <a:p>
            <a:endParaRPr lang="en-US" dirty="0"/>
          </a:p>
          <a:p>
            <a:r>
              <a:rPr lang="en-US" dirty="0"/>
              <a:t>In the example of Figure 12 baseline BL1.0 is the first baseline recorded. It consists of seven </a:t>
            </a:r>
            <a:r>
              <a:rPr lang="en-US" dirty="0" err="1"/>
              <a:t>artefacts</a:t>
            </a:r>
            <a:r>
              <a:rPr lang="en-US" dirty="0"/>
              <a:t>, each at a unique revision number. For this example, assume that BL1 records the most recent versions of each </a:t>
            </a:r>
            <a:r>
              <a:rPr lang="en-US" dirty="0" err="1"/>
              <a:t>artefact</a:t>
            </a:r>
            <a:r>
              <a:rPr lang="en-US" dirty="0"/>
              <a:t>. As development progresses each </a:t>
            </a:r>
            <a:r>
              <a:rPr lang="en-US" dirty="0" err="1"/>
              <a:t>artefact</a:t>
            </a:r>
            <a:r>
              <a:rPr lang="en-US" dirty="0"/>
              <a:t> is modified as required (that is, some </a:t>
            </a:r>
            <a:r>
              <a:rPr lang="en-US" dirty="0" err="1"/>
              <a:t>artefact</a:t>
            </a:r>
            <a:r>
              <a:rPr lang="en-US" dirty="0"/>
              <a:t> are modified, some are not). At some time later another baseline is taken – BL2.0. In this case BL2.0 records the current latest revisions of each file. Notice that </a:t>
            </a:r>
            <a:r>
              <a:rPr lang="en-US" dirty="0" err="1"/>
              <a:t>artefact</a:t>
            </a:r>
            <a:r>
              <a:rPr lang="en-US" dirty="0"/>
              <a:t> F is unchanged, so F v1.0 is included in both baseline BL1.0 and BL2.0. </a:t>
            </a:r>
          </a:p>
          <a:p>
            <a:r>
              <a:rPr lang="en-US" dirty="0"/>
              <a:t>In general each successive baseline contains more recent versions of files (but not always).</a:t>
            </a:r>
          </a:p>
          <a:p>
            <a:endParaRPr lang="en-US" dirty="0"/>
          </a:p>
        </p:txBody>
      </p:sp>
    </p:spTree>
    <p:extLst>
      <p:ext uri="{BB962C8B-B14F-4D97-AF65-F5344CB8AC3E}">
        <p14:creationId xmlns:p14="http://schemas.microsoft.com/office/powerpoint/2010/main" val="1974603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Branching and Merging are two  important aspects of version control. This concepts are extremely useful in  parallel  software development   The two concepts are  briefly explained below</a:t>
            </a:r>
          </a:p>
          <a:p>
            <a:endParaRPr lang="en-US" dirty="0"/>
          </a:p>
          <a:p>
            <a:r>
              <a:rPr lang="en-US" b="1" dirty="0"/>
              <a:t>Branch : </a:t>
            </a:r>
            <a:r>
              <a:rPr lang="en-US" dirty="0"/>
              <a:t>It is  a line of development that exists independently of another line, yet still shares a common 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a:t>trunk (shown in the diagram), whereas a branch is a side line of a development </a:t>
            </a:r>
          </a:p>
          <a:p>
            <a:endParaRPr lang="en-US" b="1" dirty="0"/>
          </a:p>
          <a:p>
            <a:r>
              <a:rPr lang="en-US" b="1" dirty="0"/>
              <a:t>Merge : </a:t>
            </a:r>
            <a:r>
              <a:rPr lang="en-US" dirty="0"/>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Once the  next release is ready we merge the branch  completely so as to incorporate the changes done  in the branch in the new version </a:t>
            </a:r>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a:t>Instructor Notes</a:t>
            </a:r>
          </a:p>
          <a:p>
            <a:endParaRPr lang="en-US" sz="900" dirty="0"/>
          </a:p>
          <a:p>
            <a:r>
              <a:rPr lang="en-US" sz="900" dirty="0"/>
              <a:t> This would  be shown in the demo session of </a:t>
            </a:r>
            <a:r>
              <a:rPr lang="en-US" sz="900" dirty="0" err="1"/>
              <a:t>sv</a:t>
            </a:r>
            <a:r>
              <a:rPr lang="en-US" sz="900" dirty="0"/>
              <a:t>/</a:t>
            </a:r>
            <a:r>
              <a:rPr lang="en-US" sz="900" dirty="0" err="1"/>
              <a:t>tfs</a:t>
            </a:r>
            <a:r>
              <a:rPr lang="en-US" sz="900" dirty="0"/>
              <a:t> </a:t>
            </a:r>
          </a:p>
        </p:txBody>
      </p:sp>
    </p:spTree>
    <p:extLst>
      <p:ext uri="{BB962C8B-B14F-4D97-AF65-F5344CB8AC3E}">
        <p14:creationId xmlns:p14="http://schemas.microsoft.com/office/powerpoint/2010/main" val="3488786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a:t>Branch per Release</a:t>
            </a:r>
            <a:br>
              <a:rPr lang="en-US" dirty="0"/>
            </a:br>
            <a:r>
              <a:rPr lang="en-US" dirty="0"/>
              <a:t>Every release is a new branch; common changes are merged between the releases. Branches are killed off only when the releases are no longer supported.</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Branch per Component</a:t>
            </a:r>
            <a:br>
              <a:rPr lang="en-US" dirty="0"/>
            </a:br>
            <a:r>
              <a:rPr lang="en-US" dirty="0"/>
              <a:t>Each architectural component of the system is a new, independent branch. Components are merged into the main branch as they are completed. </a:t>
            </a:r>
          </a:p>
          <a:p>
            <a:endParaRPr lang="en-US" dirty="0"/>
          </a:p>
          <a:p>
            <a:r>
              <a:rPr lang="en-US" b="1" dirty="0"/>
              <a:t>Branch per</a:t>
            </a:r>
            <a:r>
              <a:rPr lang="en-US" b="1" baseline="0" dirty="0"/>
              <a:t> Promotion</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Every tier is a permanent branch. As changes are completed and tested, they pass the quality gate and are "promoted" as merges into successive tiers.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Branch per Technology</a:t>
            </a:r>
            <a:br>
              <a:rPr lang="en-US" dirty="0"/>
            </a:br>
            <a:r>
              <a:rPr lang="en-US" dirty="0"/>
              <a:t>Each technology platform is a permanent branch. Common parts of the codebase are merged between each platform. </a:t>
            </a:r>
          </a:p>
          <a:p>
            <a:endParaRPr lang="en-US" dirty="0"/>
          </a:p>
        </p:txBody>
      </p:sp>
    </p:spTree>
    <p:extLst>
      <p:ext uri="{BB962C8B-B14F-4D97-AF65-F5344CB8AC3E}">
        <p14:creationId xmlns:p14="http://schemas.microsoft.com/office/powerpoint/2010/main" val="1340497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2344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a:t>File locking</a:t>
            </a:r>
            <a:endParaRPr lang="en-US" dirty="0"/>
          </a:p>
          <a:p>
            <a:r>
              <a:rPr lang="en-US" dirty="0"/>
              <a:t>In a file locking system only one developer has write access to the artifact   Other developers will have read-only access to the current (stored) version. The file is only available again once it is checked back in.</a:t>
            </a:r>
          </a:p>
          <a:p>
            <a:endParaRPr lang="en-US" dirty="0"/>
          </a:p>
        </p:txBody>
      </p:sp>
    </p:spTree>
    <p:extLst>
      <p:ext uri="{BB962C8B-B14F-4D97-AF65-F5344CB8AC3E}">
        <p14:creationId xmlns:p14="http://schemas.microsoft.com/office/powerpoint/2010/main" val="340230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44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t>Typical other formal definitions of software engineering are</a:t>
            </a:r>
          </a:p>
          <a:p>
            <a:endParaRPr lang="en-US" dirty="0"/>
          </a:p>
          <a:p>
            <a:r>
              <a:rPr lang="en-US" dirty="0"/>
              <a:t>"an engineering discipline that is concerned with all aspects of software production"</a:t>
            </a:r>
          </a:p>
          <a:p>
            <a:r>
              <a:rPr lang="en-US" dirty="0"/>
              <a:t>"the establishment and use of sound engineering principles in order to economically obtain software that is reliable and works efficiently on real machines“</a:t>
            </a:r>
          </a:p>
          <a:p>
            <a:endParaRPr lang="en-US" dirty="0"/>
          </a:p>
          <a:p>
            <a:r>
              <a:rPr lang="en-US" dirty="0"/>
              <a:t>Traditional engineers  use science to construct “real” artifacts and software engineers use mathematics, science  to construct “abstract” artifacts </a:t>
            </a:r>
          </a:p>
          <a:p>
            <a:endParaRPr lang="en-US" dirty="0"/>
          </a:p>
          <a:p>
            <a:r>
              <a:rPr lang="en-US" dirty="0"/>
              <a:t>In layman  terms it is application of engineering  towards development of a software</a:t>
            </a:r>
          </a:p>
          <a:p>
            <a:endParaRPr lang="en-US" dirty="0"/>
          </a:p>
        </p:txBody>
      </p:sp>
    </p:spTree>
    <p:extLst>
      <p:ext uri="{BB962C8B-B14F-4D97-AF65-F5344CB8AC3E}">
        <p14:creationId xmlns:p14="http://schemas.microsoft.com/office/powerpoint/2010/main" val="178174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39004415"/>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1B159D38-40FB-44A8-AA89-7317DCFFED8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58583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1271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EB68E0FB-4669-4CDC-952A-3777343A8EF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96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98986716-9212-4734-8041-79550A5CC37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3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8EAC312-1B2E-4533-BF81-D446C6A94F5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1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4095733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32798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6486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7318219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wmf"/><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jpe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16.jpeg"/><Relationship Id="rId11" Type="http://schemas.openxmlformats.org/officeDocument/2006/relationships/image" Target="../media/image21.wmf"/><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69C4F-B666-4699-AB1E-1FCA98E2E8EA}"/>
              </a:ext>
            </a:extLst>
          </p:cNvPr>
          <p:cNvSpPr>
            <a:spLocks noGrp="1"/>
          </p:cNvSpPr>
          <p:nvPr>
            <p:ph type="ctrTitle"/>
          </p:nvPr>
        </p:nvSpPr>
        <p:spPr/>
        <p:txBody>
          <a:bodyPr/>
          <a:lstStyle/>
          <a:p>
            <a:r>
              <a:rPr lang="en-US" dirty="0"/>
              <a:t>An Introduction to Software Engineering</a:t>
            </a:r>
          </a:p>
        </p:txBody>
      </p:sp>
      <p:sp>
        <p:nvSpPr>
          <p:cNvPr id="4" name="Subtitle 3">
            <a:extLst>
              <a:ext uri="{FF2B5EF4-FFF2-40B4-BE49-F238E27FC236}">
                <a16:creationId xmlns:a16="http://schemas.microsoft.com/office/drawing/2014/main" id="{4DA41E82-E817-445D-B1AD-DF46C9F5C8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808420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Life Cycle (SDLC)</a:t>
            </a:r>
          </a:p>
        </p:txBody>
      </p:sp>
      <p:sp>
        <p:nvSpPr>
          <p:cNvPr id="3" name="Content Placeholder 2"/>
          <p:cNvSpPr>
            <a:spLocks noGrp="1"/>
          </p:cNvSpPr>
          <p:nvPr>
            <p:ph idx="1"/>
          </p:nvPr>
        </p:nvSpPr>
        <p:spPr/>
        <p:txBody>
          <a:bodyPr>
            <a:normAutofit lnSpcReduction="10000"/>
          </a:bodyPr>
          <a:lstStyle/>
          <a:p>
            <a:endParaRPr lang="en-US" dirty="0">
              <a:solidFill>
                <a:schemeClr val="tx1"/>
              </a:solidFill>
            </a:endParaRPr>
          </a:p>
          <a:p>
            <a:r>
              <a:rPr lang="en-US" dirty="0">
                <a:solidFill>
                  <a:schemeClr val="tx1"/>
                </a:solidFill>
              </a:rPr>
              <a:t>Also known as software development process  or Systems development life cycle </a:t>
            </a:r>
          </a:p>
          <a:p>
            <a:pPr marL="0" indent="0">
              <a:buNone/>
            </a:pPr>
            <a:endParaRPr lang="en-US" dirty="0">
              <a:solidFill>
                <a:schemeClr val="tx1"/>
              </a:solidFill>
            </a:endParaRPr>
          </a:p>
          <a:p>
            <a:r>
              <a:rPr lang="en-US" dirty="0">
                <a:solidFill>
                  <a:schemeClr val="tx1"/>
                </a:solidFill>
              </a:rPr>
              <a:t>A set of  processes, standards and tools used to develop, alter  software in a optimal manner</a:t>
            </a:r>
          </a:p>
          <a:p>
            <a:endParaRPr lang="en-US" dirty="0">
              <a:solidFill>
                <a:schemeClr val="tx1"/>
              </a:solidFill>
            </a:endParaRPr>
          </a:p>
          <a:p>
            <a:r>
              <a:rPr lang="en-US" dirty="0">
                <a:solidFill>
                  <a:schemeClr val="tx1"/>
                </a:solidFill>
              </a:rPr>
              <a:t>Starts when a product is conceived and ends when the product is no longer available or is  effective to use </a:t>
            </a:r>
          </a:p>
          <a:p>
            <a:endParaRPr lang="en-US" dirty="0">
              <a:solidFill>
                <a:schemeClr val="tx1"/>
              </a:solidFill>
            </a:endParaRPr>
          </a:p>
          <a:p>
            <a:r>
              <a:rPr lang="en-US" dirty="0">
                <a:solidFill>
                  <a:schemeClr val="tx1"/>
                </a:solidFill>
              </a:rPr>
              <a:t>Composed of phases , where each phase is dependent on the previous phase’s result </a:t>
            </a:r>
          </a:p>
          <a:p>
            <a:endParaRPr lang="en-US" dirty="0">
              <a:solidFill>
                <a:schemeClr val="tx1"/>
              </a:solidFill>
            </a:endParaRPr>
          </a:p>
          <a:p>
            <a:r>
              <a:rPr lang="en-US" dirty="0">
                <a:solidFill>
                  <a:schemeClr val="tx1"/>
                </a:solidFill>
              </a:rPr>
              <a:t>Each phase is a limited period of time starting with a definite set of  data and having a definite set of results </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Typical Phases in Software Development</a:t>
            </a:r>
          </a:p>
        </p:txBody>
      </p:sp>
      <p:grpSp>
        <p:nvGrpSpPr>
          <p:cNvPr id="3" name="Group 2">
            <a:extLst>
              <a:ext uri="{FF2B5EF4-FFF2-40B4-BE49-F238E27FC236}">
                <a16:creationId xmlns:a16="http://schemas.microsoft.com/office/drawing/2014/main" id="{CFE6746C-8369-4753-A8F5-F2F439E4BB3D}"/>
              </a:ext>
            </a:extLst>
          </p:cNvPr>
          <p:cNvGrpSpPr/>
          <p:nvPr/>
        </p:nvGrpSpPr>
        <p:grpSpPr>
          <a:xfrm>
            <a:off x="539748" y="1715805"/>
            <a:ext cx="8224812" cy="4499655"/>
            <a:chOff x="539748" y="1715805"/>
            <a:chExt cx="8224812" cy="4499655"/>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Installation</a:t>
              </a:r>
            </a:p>
          </p:txBody>
        </p:sp>
        <p:sp>
          <p:nvSpPr>
            <p:cNvPr id="36869" name="Rectangle 5"/>
            <p:cNvSpPr>
              <a:spLocks noChangeArrowheads="1"/>
            </p:cNvSpPr>
            <p:nvPr/>
          </p:nvSpPr>
          <p:spPr bwMode="auto">
            <a:xfrm>
              <a:off x="539750" y="2619093"/>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SRS</a:t>
              </a: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Strategy</a:t>
              </a:r>
              <a:r>
                <a:rPr lang="en-GB" sz="1400" dirty="0">
                  <a:solidFill>
                    <a:srgbClr val="000000"/>
                  </a:solidFill>
                  <a:latin typeface="+mj-lt"/>
                </a:rPr>
                <a:t> </a:t>
              </a:r>
              <a:r>
                <a:rPr lang="en-GB" sz="14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Detailed  design</a:t>
              </a:r>
            </a:p>
            <a:p>
              <a:pPr algn="ctr"/>
              <a:r>
                <a:rPr lang="en-GB" sz="1400" b="1" dirty="0">
                  <a:solidFill>
                    <a:srgbClr val="000000"/>
                  </a:solidFill>
                  <a:latin typeface="+mj-lt"/>
                </a:rPr>
                <a:t>document </a:t>
              </a: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Component</a:t>
              </a:r>
              <a:r>
                <a:rPr lang="en-GB" sz="1400"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5"/>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p:spPr>
          <p:txBody>
            <a:bodyPr wrap="none" anchor="ctr">
              <a:flatTx/>
            </a:bodyPr>
            <a:lstStyle/>
            <a:p>
              <a:pPr algn="ctr"/>
              <a:r>
                <a:rPr lang="en-GB" sz="1400" b="1" dirty="0">
                  <a:solidFill>
                    <a:srgbClr val="000000"/>
                  </a:solidFill>
                  <a:latin typeface="Candara"/>
                </a:rPr>
                <a:t>Deployment</a:t>
              </a: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Coding</a:t>
              </a: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400" b="1" dirty="0">
                  <a:solidFill>
                    <a:srgbClr val="000000"/>
                  </a:solidFill>
                  <a:latin typeface="+mj-lt"/>
                </a:rPr>
                <a:t>Unit Test</a:t>
              </a: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1422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SDLC Models  </a:t>
            </a:r>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a:solidFill>
                  <a:schemeClr val="tx1"/>
                </a:solidFill>
              </a:rPr>
              <a:t>A life cycle model covers the entire lifetime of a software – from birth of an idea to  phase out </a:t>
            </a:r>
          </a:p>
          <a:p>
            <a:pPr>
              <a:lnSpc>
                <a:spcPct val="90000"/>
              </a:lnSpc>
            </a:pPr>
            <a:endParaRPr lang="en-GB" dirty="0">
              <a:solidFill>
                <a:schemeClr val="tx1"/>
              </a:solidFill>
            </a:endParaRPr>
          </a:p>
          <a:p>
            <a:pPr>
              <a:lnSpc>
                <a:spcPct val="90000"/>
              </a:lnSpc>
            </a:pPr>
            <a:r>
              <a:rPr lang="en-GB" dirty="0">
                <a:solidFill>
                  <a:schemeClr val="tx1"/>
                </a:solidFill>
              </a:rPr>
              <a:t>More than one possible life cycle models can be adopted </a:t>
            </a:r>
          </a:p>
          <a:p>
            <a:pPr>
              <a:lnSpc>
                <a:spcPct val="90000"/>
              </a:lnSpc>
            </a:pPr>
            <a:endParaRPr lang="en-GB" dirty="0">
              <a:solidFill>
                <a:schemeClr val="tx1"/>
              </a:solidFill>
            </a:endParaRPr>
          </a:p>
          <a:p>
            <a:pPr>
              <a:lnSpc>
                <a:spcPct val="90000"/>
              </a:lnSpc>
            </a:pPr>
            <a:r>
              <a:rPr lang="en-GB" dirty="0">
                <a:solidFill>
                  <a:schemeClr val="tx1"/>
                </a:solidFill>
              </a:rPr>
              <a:t>The type of SDLC  model is defined by the way it links the phases.</a:t>
            </a:r>
          </a:p>
          <a:p>
            <a:pPr>
              <a:lnSpc>
                <a:spcPct val="90000"/>
              </a:lnSpc>
            </a:pPr>
            <a:endParaRPr lang="en-GB" dirty="0">
              <a:solidFill>
                <a:schemeClr val="tx1"/>
              </a:solidFill>
            </a:endParaRPr>
          </a:p>
          <a:p>
            <a:pPr>
              <a:lnSpc>
                <a:spcPct val="90000"/>
              </a:lnSpc>
            </a:pPr>
            <a:r>
              <a:rPr lang="en-GB" dirty="0">
                <a:solidFill>
                  <a:schemeClr val="tx1"/>
                </a:solidFill>
              </a:rPr>
              <a:t>Every  life cycle focusses its phase towards a goal and has a definite milestone </a:t>
            </a:r>
          </a:p>
          <a:p>
            <a:pPr>
              <a:lnSpc>
                <a:spcPct val="90000"/>
              </a:lnSpc>
            </a:pPr>
            <a:endParaRPr lang="en-GB" dirty="0">
              <a:solidFill>
                <a:schemeClr val="tx1"/>
              </a:solidFill>
            </a:endParaRPr>
          </a:p>
          <a:p>
            <a:pPr>
              <a:lnSpc>
                <a:spcPct val="90000"/>
              </a:lnSpc>
            </a:pPr>
            <a:r>
              <a:rPr lang="en-GB" dirty="0">
                <a:solidFill>
                  <a:schemeClr val="tx1"/>
                </a:solidFill>
              </a:rPr>
              <a:t> Some of the common  developmental models  defined are </a:t>
            </a:r>
          </a:p>
          <a:p>
            <a:pPr lvl="1">
              <a:lnSpc>
                <a:spcPct val="90000"/>
              </a:lnSpc>
            </a:pPr>
            <a:r>
              <a:rPr lang="en-GB" dirty="0">
                <a:solidFill>
                  <a:schemeClr val="tx1"/>
                </a:solidFill>
              </a:rPr>
              <a:t>Waterfall  /Enhanced Waterfall </a:t>
            </a:r>
          </a:p>
          <a:p>
            <a:pPr lvl="1">
              <a:lnSpc>
                <a:spcPct val="90000"/>
              </a:lnSpc>
            </a:pPr>
            <a:r>
              <a:rPr lang="en-GB" dirty="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p>
          <a:p>
            <a:pPr lvl="1">
              <a:lnSpc>
                <a:spcPct val="80000"/>
              </a:lnSpc>
            </a:pPr>
            <a:r>
              <a:rPr lang="en-GB" dirty="0">
                <a:solidFill>
                  <a:schemeClr val="tx1"/>
                </a:solidFill>
              </a:rPr>
              <a:t>Incremental   </a:t>
            </a:r>
          </a:p>
          <a:p>
            <a:pPr marL="447675" lvl="1" indent="0">
              <a:lnSpc>
                <a:spcPct val="80000"/>
              </a:lnSpc>
              <a:buNone/>
            </a:pPr>
            <a:endParaRPr lang="en-GB" dirty="0">
              <a:solidFill>
                <a:schemeClr val="tx1"/>
              </a:solidFill>
            </a:endParaRPr>
          </a:p>
          <a:p>
            <a:pPr>
              <a:lnSpc>
                <a:spcPct val="80000"/>
              </a:lnSpc>
            </a:pPr>
            <a:r>
              <a:rPr lang="en-GB" dirty="0">
                <a:solidFill>
                  <a:schemeClr val="tx1"/>
                </a:solidFill>
              </a:rPr>
              <a:t>Following models are typically used in the organisations Iterative , V-model , Agile and semi waterfall </a:t>
            </a:r>
          </a:p>
        </p:txBody>
      </p:sp>
    </p:spTree>
    <p:extLst>
      <p:ext uri="{BB962C8B-B14F-4D97-AF65-F5344CB8AC3E}">
        <p14:creationId xmlns:p14="http://schemas.microsoft.com/office/powerpoint/2010/main" val="206187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Software Development Models- Waterfall</a:t>
            </a:r>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Tree>
    <p:extLst>
      <p:ext uri="{BB962C8B-B14F-4D97-AF65-F5344CB8AC3E}">
        <p14:creationId xmlns:p14="http://schemas.microsoft.com/office/powerpoint/2010/main" val="306815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Software Development Models – V Model</a:t>
            </a:r>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92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Autofit/>
          </a:bodyPr>
          <a:lstStyle/>
          <a:p>
            <a:r>
              <a:rPr lang="en-US" dirty="0"/>
              <a:t>Software Development Models – Iterative and Incremental </a:t>
            </a:r>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0" y="1505575"/>
            <a:ext cx="6910466" cy="43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Modeling </a:t>
            </a:r>
          </a:p>
        </p:txBody>
      </p:sp>
      <p:sp>
        <p:nvSpPr>
          <p:cNvPr id="3" name="Content Placeholder 2"/>
          <p:cNvSpPr>
            <a:spLocks noGrp="1"/>
          </p:cNvSpPr>
          <p:nvPr>
            <p:ph idx="1"/>
          </p:nvPr>
        </p:nvSpPr>
        <p:spPr/>
        <p:txBody>
          <a:bodyPr>
            <a:noAutofit/>
          </a:bodyPr>
          <a:lstStyle/>
          <a:p>
            <a:r>
              <a:rPr lang="en-US" dirty="0">
                <a:solidFill>
                  <a:schemeClr val="tx1"/>
                </a:solidFill>
              </a:rPr>
              <a:t>It is a variant of the Incremental model </a:t>
            </a:r>
          </a:p>
          <a:p>
            <a:r>
              <a:rPr lang="en-US" dirty="0">
                <a:solidFill>
                  <a:schemeClr val="tx1"/>
                </a:solidFill>
              </a:rPr>
              <a:t>It enables developing customized software with a process that  helps in meeting current requirement as well as future  through    suitable adjustment </a:t>
            </a:r>
          </a:p>
          <a:p>
            <a:r>
              <a:rPr lang="en-US" dirty="0">
                <a:solidFill>
                  <a:schemeClr val="tx1"/>
                </a:solidFill>
              </a:rPr>
              <a:t>The following principles that enable this methodology to be effective and light weight </a:t>
            </a:r>
          </a:p>
          <a:p>
            <a:pPr lvl="1"/>
            <a:r>
              <a:rPr lang="en-US" b="1" dirty="0">
                <a:solidFill>
                  <a:schemeClr val="tx1"/>
                </a:solidFill>
              </a:rPr>
              <a:t>Communication</a:t>
            </a:r>
          </a:p>
          <a:p>
            <a:pPr lvl="2"/>
            <a:r>
              <a:rPr lang="en-US" sz="1400" dirty="0">
                <a:solidFill>
                  <a:schemeClr val="tx1"/>
                </a:solidFill>
              </a:rPr>
              <a:t>Open communication between stakeholder and development team at  every stage </a:t>
            </a:r>
          </a:p>
          <a:p>
            <a:pPr lvl="1"/>
            <a:r>
              <a:rPr lang="en-US" b="1" dirty="0">
                <a:solidFill>
                  <a:schemeClr val="tx1"/>
                </a:solidFill>
              </a:rPr>
              <a:t>Simplicity</a:t>
            </a:r>
          </a:p>
          <a:p>
            <a:pPr lvl="2"/>
            <a:r>
              <a:rPr lang="en-US" sz="1400" dirty="0">
                <a:solidFill>
                  <a:schemeClr val="tx1"/>
                </a:solidFill>
              </a:rPr>
              <a:t>The  model emphasize the  need to keep concepts and ideas in simple manner like  simple tools , simple design , content etc..</a:t>
            </a:r>
          </a:p>
          <a:p>
            <a:pPr lvl="1"/>
            <a:r>
              <a:rPr lang="en-US" b="1" dirty="0">
                <a:solidFill>
                  <a:schemeClr val="tx1"/>
                </a:solidFill>
              </a:rPr>
              <a:t>Feedback</a:t>
            </a:r>
          </a:p>
          <a:p>
            <a:pPr lvl="2"/>
            <a:r>
              <a:rPr lang="en-US" sz="1400" dirty="0">
                <a:solidFill>
                  <a:schemeClr val="tx1"/>
                </a:solidFill>
              </a:rPr>
              <a:t>Model  allows  quick feedback from shareholders  to ensure that things are on track </a:t>
            </a:r>
            <a:endParaRPr lang="en-US" sz="1400" b="1" dirty="0">
              <a:solidFill>
                <a:schemeClr val="tx1"/>
              </a:solidFill>
            </a:endParaRPr>
          </a:p>
          <a:p>
            <a:r>
              <a:rPr lang="en-US" dirty="0">
                <a:solidFill>
                  <a:schemeClr val="tx1"/>
                </a:solidFill>
              </a:rPr>
              <a:t>Typically used when requirements are 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9095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Operations and Maintenance </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Software maintenance in Software Engineering is the process of  modifying a software product after delivery </a:t>
            </a:r>
          </a:p>
          <a:p>
            <a:endParaRPr lang="en-US" dirty="0">
              <a:solidFill>
                <a:schemeClr val="tx1"/>
              </a:solidFill>
            </a:endParaRPr>
          </a:p>
          <a:p>
            <a:r>
              <a:rPr lang="en-US" dirty="0">
                <a:solidFill>
                  <a:schemeClr val="tx1"/>
                </a:solidFill>
              </a:rPr>
              <a:t>The  modification of s/w could be for various reasons </a:t>
            </a:r>
          </a:p>
          <a:p>
            <a:pPr lvl="1"/>
            <a:r>
              <a:rPr lang="en-US" dirty="0">
                <a:solidFill>
                  <a:schemeClr val="tx1"/>
                </a:solidFill>
              </a:rPr>
              <a:t>Fixing a defect  - Corrective </a:t>
            </a:r>
          </a:p>
          <a:p>
            <a:pPr lvl="1"/>
            <a:r>
              <a:rPr lang="en-US" dirty="0">
                <a:solidFill>
                  <a:schemeClr val="tx1"/>
                </a:solidFill>
              </a:rPr>
              <a:t>Address incremental and performance Improvements   Perfective </a:t>
            </a:r>
          </a:p>
          <a:p>
            <a:pPr lvl="1"/>
            <a:r>
              <a:rPr lang="en-US" dirty="0">
                <a:solidFill>
                  <a:schemeClr val="tx1"/>
                </a:solidFill>
              </a:rPr>
              <a:t>Perfecting and adapting the code to the changes  in operating environment  - Adaptive </a:t>
            </a:r>
          </a:p>
          <a:p>
            <a:r>
              <a:rPr lang="en-US" dirty="0">
                <a:solidFill>
                  <a:schemeClr val="tx1"/>
                </a:solidFill>
              </a:rPr>
              <a:t>Maintenance activity over the years has evolved to become a crucial source of input  and a key driver for new product requirements</a:t>
            </a:r>
          </a:p>
          <a:p>
            <a:r>
              <a:rPr lang="en-US" dirty="0">
                <a:solidFill>
                  <a:schemeClr val="tx1"/>
                </a:solidFill>
              </a:rPr>
              <a:t>Software maintenance  and support projects  also follow a life cycle model</a:t>
            </a:r>
          </a:p>
          <a:p>
            <a:pPr lvl="1"/>
            <a:r>
              <a:rPr lang="en-US" dirty="0">
                <a:solidFill>
                  <a:schemeClr val="tx1"/>
                </a:solidFill>
              </a:rPr>
              <a:t>Quick Fix Model </a:t>
            </a:r>
          </a:p>
          <a:p>
            <a:pPr lvl="1"/>
            <a:r>
              <a:rPr lang="en-US" dirty="0">
                <a:solidFill>
                  <a:schemeClr val="tx1"/>
                </a:solidFill>
              </a:rPr>
              <a:t>Code reuse Model </a:t>
            </a:r>
          </a:p>
          <a:p>
            <a:pPr lvl="1"/>
            <a:r>
              <a:rPr lang="en-US" dirty="0">
                <a:solidFill>
                  <a:schemeClr val="tx1"/>
                </a:solidFill>
              </a:rPr>
              <a:t>Iterative enhancement Model, etc..</a:t>
            </a: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1607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Maintenance Life Cycle – Typical  phases</a:t>
            </a:r>
          </a:p>
        </p:txBody>
      </p:sp>
      <p:sp>
        <p:nvSpPr>
          <p:cNvPr id="3" name="Content Placeholder 2"/>
          <p:cNvSpPr>
            <a:spLocks noGrp="1"/>
          </p:cNvSpPr>
          <p:nvPr>
            <p:ph idx="1"/>
          </p:nvPr>
        </p:nvSpPr>
        <p:spPr/>
        <p:txBody>
          <a:bodyPr/>
          <a:lstStyle/>
          <a:p>
            <a:r>
              <a:rPr lang="en-US" dirty="0">
                <a:solidFill>
                  <a:schemeClr val="tx1"/>
                </a:solidFill>
              </a:rPr>
              <a:t>Application Assessment</a:t>
            </a:r>
          </a:p>
          <a:p>
            <a:pPr lvl="1"/>
            <a:r>
              <a:rPr lang="en-US" dirty="0">
                <a:solidFill>
                  <a:schemeClr val="tx1"/>
                </a:solidFill>
              </a:rPr>
              <a:t>Understand the application and client expectation </a:t>
            </a:r>
          </a:p>
          <a:p>
            <a:pPr lvl="1"/>
            <a:r>
              <a:rPr lang="en-US" dirty="0">
                <a:solidFill>
                  <a:schemeClr val="tx1"/>
                </a:solidFill>
              </a:rPr>
              <a:t>Prepare Project Plan</a:t>
            </a:r>
          </a:p>
          <a:p>
            <a:r>
              <a:rPr lang="en-US" dirty="0">
                <a:solidFill>
                  <a:schemeClr val="tx1"/>
                </a:solidFill>
              </a:rPr>
              <a:t>Knowledge Transition/Responsibility Transition </a:t>
            </a:r>
          </a:p>
          <a:p>
            <a:pPr lvl="1"/>
            <a:r>
              <a:rPr lang="en-US" dirty="0">
                <a:solidFill>
                  <a:schemeClr val="tx1"/>
                </a:solidFill>
              </a:rPr>
              <a:t>Ramp up the team </a:t>
            </a:r>
          </a:p>
          <a:p>
            <a:pPr lvl="1"/>
            <a:r>
              <a:rPr lang="en-US" dirty="0">
                <a:solidFill>
                  <a:schemeClr val="tx1"/>
                </a:solidFill>
              </a:rPr>
              <a:t>Sign off service level agreement</a:t>
            </a:r>
          </a:p>
          <a:p>
            <a:r>
              <a:rPr lang="en-US" dirty="0">
                <a:solidFill>
                  <a:schemeClr val="tx1"/>
                </a:solidFill>
              </a:rPr>
              <a:t>Steady State – Maintenance Release  (MR) execution</a:t>
            </a:r>
          </a:p>
          <a:p>
            <a:pPr lvl="1"/>
            <a:r>
              <a:rPr lang="en-US" dirty="0">
                <a:solidFill>
                  <a:schemeClr val="tx1"/>
                </a:solidFill>
              </a:rPr>
              <a:t>Provide 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3819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life cycle and support </a:t>
            </a:r>
          </a:p>
        </p:txBody>
      </p:sp>
      <p:sp>
        <p:nvSpPr>
          <p:cNvPr id="3" name="Content Placeholder 2"/>
          <p:cNvSpPr>
            <a:spLocks noGrp="1"/>
          </p:cNvSpPr>
          <p:nvPr>
            <p:ph idx="1"/>
          </p:nvPr>
        </p:nvSpPr>
        <p:spPr/>
        <p:txBody>
          <a:bodyPr>
            <a:normAutofit/>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prototypes</a:t>
            </a:r>
          </a:p>
          <a:p>
            <a:r>
              <a:rPr lang="en-GB" dirty="0">
                <a:solidFill>
                  <a:schemeClr val="tx1"/>
                </a:solidFill>
              </a:rPr>
              <a:t>Organization Support </a:t>
            </a:r>
          </a:p>
          <a:p>
            <a:pPr lvl="1"/>
            <a:r>
              <a:rPr lang="en-GB" dirty="0">
                <a:solidFill>
                  <a:schemeClr val="tx1"/>
                </a:solidFill>
              </a:rPr>
              <a:t>QMS Procedure /guidelines for performing various activities </a:t>
            </a:r>
          </a:p>
          <a:p>
            <a:pPr lvl="1"/>
            <a:r>
              <a:rPr lang="en-GB" dirty="0">
                <a:solidFill>
                  <a:schemeClr val="tx1"/>
                </a:solidFill>
              </a:rPr>
              <a:t>Templates/ forms/checklist/metrics for  tracking , measuring and analysing various activities and taking corrective action </a:t>
            </a:r>
          </a:p>
          <a:p>
            <a:pPr lvl="1"/>
            <a:r>
              <a:rPr lang="en-GB" dirty="0">
                <a:solidFill>
                  <a:schemeClr val="tx1"/>
                </a:solidFill>
              </a:rPr>
              <a:t>Tools for automating and improvement </a:t>
            </a:r>
          </a:p>
          <a:p>
            <a:pPr lvl="2"/>
            <a:r>
              <a:rPr lang="en-GB" sz="1400" dirty="0">
                <a:solidFill>
                  <a:schemeClr val="tx1"/>
                </a:solidFill>
              </a:rPr>
              <a:t>SVN /TFS (for CM )  ( Recommended) </a:t>
            </a:r>
          </a:p>
          <a:p>
            <a:pPr marL="0" indent="0">
              <a:buNone/>
            </a:pPr>
            <a:r>
              <a:rPr lang="en-GB" i="1" dirty="0">
                <a:solidFill>
                  <a:schemeClr val="tx1"/>
                </a:solidFill>
              </a:rPr>
              <a:t>	</a:t>
            </a:r>
          </a:p>
          <a:p>
            <a:pPr marL="0" indent="0">
              <a:buNone/>
            </a:pPr>
            <a:r>
              <a:rPr lang="en-GB" i="1" dirty="0">
                <a:solidFill>
                  <a:schemeClr val="tx1"/>
                </a:solidFill>
              </a:rPr>
              <a:t>Note : In some cases we may use tools/templates suggested by clients </a:t>
            </a: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6034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6" name="Group 51"/>
          <p:cNvGraphicFramePr>
            <a:graphicFrameLocks noGrp="1"/>
          </p:cNvGraphicFramePr>
          <p:nvPr>
            <p:ph idx="4294967295"/>
            <p:extLst>
              <p:ext uri="{D42A27DB-BD31-4B8C-83A1-F6EECF244321}">
                <p14:modId xmlns:p14="http://schemas.microsoft.com/office/powerpoint/2010/main" val="3276771076"/>
              </p:ext>
            </p:extLst>
          </p:nvPr>
        </p:nvGraphicFramePr>
        <p:xfrm>
          <a:off x="439838" y="1506999"/>
          <a:ext cx="8539486" cy="2426970"/>
        </p:xfrm>
        <a:graphic>
          <a:graphicData uri="http://schemas.openxmlformats.org/drawingml/2006/table">
            <a:tbl>
              <a:tblPr/>
              <a:tblGrid>
                <a:gridCol w="1577496">
                  <a:extLst>
                    <a:ext uri="{9D8B030D-6E8A-4147-A177-3AD203B41FA5}">
                      <a16:colId xmlns:a16="http://schemas.microsoft.com/office/drawing/2014/main" val="20000"/>
                    </a:ext>
                  </a:extLst>
                </a:gridCol>
                <a:gridCol w="1182152">
                  <a:extLst>
                    <a:ext uri="{9D8B030D-6E8A-4147-A177-3AD203B41FA5}">
                      <a16:colId xmlns:a16="http://schemas.microsoft.com/office/drawing/2014/main" val="20001"/>
                    </a:ext>
                  </a:extLst>
                </a:gridCol>
                <a:gridCol w="1804335">
                  <a:extLst>
                    <a:ext uri="{9D8B030D-6E8A-4147-A177-3AD203B41FA5}">
                      <a16:colId xmlns:a16="http://schemas.microsoft.com/office/drawing/2014/main" val="20002"/>
                    </a:ext>
                  </a:extLst>
                </a:gridCol>
                <a:gridCol w="1322144">
                  <a:extLst>
                    <a:ext uri="{9D8B030D-6E8A-4147-A177-3AD203B41FA5}">
                      <a16:colId xmlns:a16="http://schemas.microsoft.com/office/drawing/2014/main" val="20003"/>
                    </a:ext>
                  </a:extLst>
                </a:gridCol>
                <a:gridCol w="2653359">
                  <a:extLst>
                    <a:ext uri="{9D8B030D-6E8A-4147-A177-3AD203B41FA5}">
                      <a16:colId xmlns:a16="http://schemas.microsoft.com/office/drawing/2014/main" val="20004"/>
                    </a:ext>
                  </a:extLst>
                </a:gridCol>
              </a:tblGrid>
              <a:tr h="40005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Date</a:t>
                      </a:r>
                    </a:p>
                  </a:txBody>
                  <a:tcPr marL="99768" marR="99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Course Version No.</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Software Version No.</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Developer / SME</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Change Record Remarks</a:t>
                      </a:r>
                    </a:p>
                  </a:txBody>
                  <a:tcPr marL="99768" marR="99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21-May-2013</a:t>
                      </a:r>
                    </a:p>
                  </a:txBody>
                  <a:tcPr marL="99768" marR="99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0.1D</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endParaRPr kumimoji="0" lang="en-US" sz="1400" b="0" i="0" u="none" strike="noStrike" cap="none" normalizeH="0" baseline="0" dirty="0">
                        <a:ln>
                          <a:noFill/>
                        </a:ln>
                        <a:solidFill>
                          <a:srgbClr val="3F3F3F"/>
                        </a:solidFill>
                        <a:effectLst/>
                        <a:latin typeface="+mj-lt"/>
                      </a:endParaRP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Latha S </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endParaRPr kumimoji="0" lang="en-US" sz="1400" b="0" i="0" u="none" strike="noStrike" cap="none" normalizeH="0" baseline="0" dirty="0">
                        <a:ln>
                          <a:noFill/>
                        </a:ln>
                        <a:solidFill>
                          <a:srgbClr val="3F3F3F"/>
                        </a:solidFill>
                        <a:effectLst/>
                        <a:latin typeface="+mj-lt"/>
                      </a:endParaRPr>
                    </a:p>
                  </a:txBody>
                  <a:tcPr marL="99768" marR="99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2-Sep-2013</a:t>
                      </a:r>
                    </a:p>
                  </a:txBody>
                  <a:tcPr marL="99768" marR="99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1.0</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endParaRPr kumimoji="0" lang="en-US" sz="1400" b="0" i="0" u="none" strike="noStrike" cap="none" normalizeH="0" baseline="0" dirty="0">
                        <a:ln>
                          <a:noFill/>
                        </a:ln>
                        <a:solidFill>
                          <a:srgbClr val="3F3F3F"/>
                        </a:solidFill>
                        <a:effectLst/>
                        <a:latin typeface="+mj-lt"/>
                      </a:endParaRP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Latha S </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Incorporated Review comments</a:t>
                      </a:r>
                    </a:p>
                  </a:txBody>
                  <a:tcPr marL="99768" marR="99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July-2016</a:t>
                      </a:r>
                    </a:p>
                  </a:txBody>
                  <a:tcPr marL="99768" marR="99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1.1</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endParaRPr kumimoji="0" lang="en-US" sz="1400" b="0" i="0" u="none" strike="noStrike" cap="none" normalizeH="0" baseline="0" dirty="0">
                        <a:ln>
                          <a:noFill/>
                        </a:ln>
                        <a:solidFill>
                          <a:srgbClr val="3F3F3F"/>
                        </a:solidFill>
                        <a:effectLst/>
                        <a:latin typeface="+mj-lt"/>
                      </a:endParaRP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Anjulata Tembhare</a:t>
                      </a:r>
                    </a:p>
                  </a:txBody>
                  <a:tcPr marL="99768" marR="99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a:ln>
                            <a:noFill/>
                          </a:ln>
                          <a:solidFill>
                            <a:srgbClr val="3F3F3F"/>
                          </a:solidFill>
                          <a:effectLst/>
                          <a:latin typeface="+mj-lt"/>
                        </a:rPr>
                        <a:t>Refinements</a:t>
                      </a:r>
                    </a:p>
                  </a:txBody>
                  <a:tcPr marL="99768" marR="99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62837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Requirements Phase </a:t>
            </a:r>
          </a:p>
        </p:txBody>
      </p:sp>
      <p:sp>
        <p:nvSpPr>
          <p:cNvPr id="4" name="Subtitle 3">
            <a:extLst>
              <a:ext uri="{FF2B5EF4-FFF2-40B4-BE49-F238E27FC236}">
                <a16:creationId xmlns:a16="http://schemas.microsoft.com/office/drawing/2014/main" id="{6ACFFD01-3830-4F8E-BD79-FA5AD57708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168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a:t>The  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phase </a:t>
            </a:r>
          </a:p>
        </p:txBody>
      </p:sp>
      <p:sp>
        <p:nvSpPr>
          <p:cNvPr id="3" name="Content Placeholder 2"/>
          <p:cNvSpPr>
            <a:spLocks noGrp="1"/>
          </p:cNvSpPr>
          <p:nvPr>
            <p:ph idx="1"/>
          </p:nvPr>
        </p:nvSpPr>
        <p:spPr/>
        <p:txBody>
          <a:bodyPr/>
          <a:lstStyle/>
          <a:p>
            <a:r>
              <a:rPr lang="en-US" dirty="0">
                <a:solidFill>
                  <a:schemeClr val="tx1"/>
                </a:solidFill>
              </a:rPr>
              <a:t>This is the  initial phase of the development process </a:t>
            </a:r>
          </a:p>
          <a:p>
            <a:pPr marL="0" indent="0">
              <a:buNone/>
            </a:pPr>
            <a:endParaRPr lang="en-US" dirty="0">
              <a:solidFill>
                <a:schemeClr val="tx1"/>
              </a:solidFill>
            </a:endParaRPr>
          </a:p>
          <a:p>
            <a:r>
              <a:rPr lang="en-US" dirty="0">
                <a:solidFill>
                  <a:schemeClr val="tx1"/>
                </a:solidFill>
              </a:rPr>
              <a:t>The development team works closely with the customer to determine the customer's requirements for the product – functional, non functional and other characteristics which the product must mandatorily have  . </a:t>
            </a:r>
          </a:p>
          <a:p>
            <a:pPr marL="0" indent="0">
              <a:buNone/>
            </a:pPr>
            <a:endParaRPr lang="en-US" dirty="0">
              <a:solidFill>
                <a:schemeClr val="tx1"/>
              </a:solidFill>
            </a:endParaRPr>
          </a:p>
          <a:p>
            <a:r>
              <a:rPr lang="en-US" dirty="0">
                <a:solidFill>
                  <a:schemeClr val="tx1"/>
                </a:solidFill>
              </a:rPr>
              <a:t>The requirements identified in this phase serve as a foundation for the remaining phases of the development process, and  the customer acceptance criteria. </a:t>
            </a:r>
          </a:p>
          <a:p>
            <a:endParaRPr lang="en-US" dirty="0">
              <a:solidFill>
                <a:schemeClr val="tx1"/>
              </a:solidFill>
            </a:endParaRPr>
          </a:p>
          <a:p>
            <a:r>
              <a:rPr lang="en-US" dirty="0">
                <a:solidFill>
                  <a:schemeClr val="tx1"/>
                </a:solidFill>
              </a:rPr>
              <a:t>The main participants involved in the requirement phase are </a:t>
            </a:r>
          </a:p>
          <a:p>
            <a:pPr lvl="1"/>
            <a:r>
              <a:rPr lang="en-US" dirty="0">
                <a:solidFill>
                  <a:schemeClr val="tx1"/>
                </a:solidFill>
              </a:rPr>
              <a:t>Stake holders </a:t>
            </a:r>
          </a:p>
          <a:p>
            <a:pPr lvl="1"/>
            <a:r>
              <a:rPr lang="en-US" dirty="0">
                <a:solidFill>
                  <a:schemeClr val="tx1"/>
                </a:solidFill>
              </a:rPr>
              <a:t>Requirement Engineer </a:t>
            </a: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a:t>And 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US" sz="2400" dirty="0"/>
              <a:t>Requirement Engineering activities </a:t>
            </a:r>
            <a:endParaRPr lang="en-US" sz="2400" b="1" kern="1200" dirty="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chemeClr val="bg1"/>
                </a:solidFill>
                <a:latin typeface="+mj-lt"/>
              </a:rPr>
              <a:t>Requirements</a:t>
            </a:r>
          </a:p>
          <a:p>
            <a:pPr algn="ctr" eaLnBrk="0" hangingPunct="0"/>
            <a:r>
              <a:rPr lang="en-US" sz="1400" b="1">
                <a:solidFill>
                  <a:schemeClr val="bg1"/>
                </a:solidFill>
                <a:latin typeface="+mj-lt"/>
              </a:rPr>
              <a:t>Elicitation</a:t>
            </a:r>
            <a:endParaRPr lang="en-US" sz="1400">
              <a:solidFill>
                <a:schemeClr val="bg1"/>
              </a:solidFill>
              <a:latin typeface="+mj-lt"/>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dirty="0">
                <a:solidFill>
                  <a:schemeClr val="bg1"/>
                </a:solidFill>
                <a:latin typeface="+mj-lt"/>
              </a:rPr>
              <a:t>Requirements</a:t>
            </a:r>
          </a:p>
          <a:p>
            <a:pPr algn="ctr" eaLnBrk="0" hangingPunct="0"/>
            <a:r>
              <a:rPr lang="en-US" sz="1400" b="1" dirty="0">
                <a:solidFill>
                  <a:schemeClr val="bg1"/>
                </a:solidFill>
                <a:latin typeface="+mj-lt"/>
              </a:rPr>
              <a:t>Analysis</a:t>
            </a:r>
            <a:endParaRPr lang="en-US" sz="1400" dirty="0">
              <a:solidFill>
                <a:schemeClr val="bg1"/>
              </a:solidFill>
              <a:latin typeface="+mj-lt"/>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chemeClr val="bg1"/>
                </a:solidFill>
                <a:latin typeface="+mj-lt"/>
              </a:rPr>
              <a:t>Requirements</a:t>
            </a:r>
          </a:p>
          <a:p>
            <a:pPr algn="ctr" eaLnBrk="0" hangingPunct="0"/>
            <a:r>
              <a:rPr lang="en-US" sz="1400" b="1">
                <a:solidFill>
                  <a:schemeClr val="bg1"/>
                </a:solidFill>
                <a:latin typeface="+mj-lt"/>
              </a:rPr>
              <a:t>Validation</a:t>
            </a:r>
            <a:endParaRPr lang="en-US" sz="1400">
              <a:solidFill>
                <a:schemeClr val="bg1"/>
              </a:solidFill>
              <a:latin typeface="+mj-lt"/>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dirty="0">
                <a:solidFill>
                  <a:schemeClr val="bg1"/>
                </a:solidFill>
                <a:latin typeface="+mj-lt"/>
              </a:rPr>
              <a:t>Change Control</a:t>
            </a:r>
            <a:endParaRPr lang="en-US" sz="1400" dirty="0">
              <a:solidFill>
                <a:schemeClr val="bg1"/>
              </a:solidFill>
              <a:latin typeface="+mj-lt"/>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chemeClr val="bg1"/>
                </a:solidFill>
                <a:latin typeface="+mj-lt"/>
              </a:rPr>
              <a:t>Impact Analysis</a:t>
            </a:r>
            <a:endParaRPr lang="en-US" sz="1400">
              <a:solidFill>
                <a:schemeClr val="bg1"/>
              </a:solidFill>
              <a:latin typeface="+mj-lt"/>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activities </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p>
          <a:p>
            <a:pPr lvl="1"/>
            <a:r>
              <a:rPr lang="en-US" dirty="0">
                <a:solidFill>
                  <a:schemeClr val="tx1"/>
                </a:solidFill>
              </a:rPr>
              <a:t>Various techniques are followed to gather requirements </a:t>
            </a:r>
            <a:r>
              <a:rPr lang="en-US" dirty="0" err="1">
                <a:solidFill>
                  <a:schemeClr val="tx1"/>
                </a:solidFill>
              </a:rPr>
              <a:t>viz</a:t>
            </a:r>
            <a:r>
              <a:rPr lang="en-US" dirty="0">
                <a:solidFill>
                  <a:schemeClr val="tx1"/>
                </a:solidFill>
              </a:rPr>
              <a:t>  interviews, document examining , brainstorming , prototyping </a:t>
            </a:r>
            <a:r>
              <a:rPr lang="en-US" dirty="0" err="1">
                <a:solidFill>
                  <a:schemeClr val="tx1"/>
                </a:solidFill>
              </a:rPr>
              <a:t>etc</a:t>
            </a:r>
            <a:r>
              <a:rPr lang="en-US" dirty="0">
                <a:solidFill>
                  <a:schemeClr val="tx1"/>
                </a:solidFill>
              </a:rPr>
              <a:t> </a:t>
            </a:r>
          </a:p>
          <a:p>
            <a:r>
              <a:rPr lang="en-US" dirty="0">
                <a:solidFill>
                  <a:schemeClr val="tx1"/>
                </a:solidFill>
              </a:rPr>
              <a:t>Requirement Analysis </a:t>
            </a:r>
          </a:p>
          <a:p>
            <a:pPr lvl="1"/>
            <a:r>
              <a:rPr lang="en-US" dirty="0">
                <a:solidFill>
                  <a:schemeClr val="tx1"/>
                </a:solidFill>
              </a:rPr>
              <a:t>This phase focusses on analyzing rigorously ,classifying, prioritizing , documenting the gathered requirements within  business context </a:t>
            </a:r>
          </a:p>
          <a:p>
            <a:r>
              <a:rPr lang="en-US" dirty="0">
                <a:solidFill>
                  <a:schemeClr val="tx1"/>
                </a:solidFill>
              </a:rPr>
              <a:t>Requirement Specification and Validation </a:t>
            </a:r>
          </a:p>
          <a:p>
            <a:pPr lvl="1">
              <a:defRPr/>
            </a:pPr>
            <a:r>
              <a:rPr lang="en-US" dirty="0">
                <a:solidFill>
                  <a:schemeClr val="tx1"/>
                </a:solidFill>
              </a:rPr>
              <a:t>A formal document is prepared after collating all  requirements which contains a complete description of the  external behavior of the software system.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p>
          <a:p>
            <a:pPr marL="447675" lvl="1" indent="0">
              <a:buNone/>
            </a:pPr>
            <a:endParaRPr lang="en-US" b="1" dirty="0">
              <a:solidFill>
                <a:schemeClr val="tx1"/>
              </a:solidFill>
            </a:endParaRPr>
          </a:p>
        </p:txBody>
      </p:sp>
    </p:spTree>
    <p:extLst>
      <p:ext uri="{BB962C8B-B14F-4D97-AF65-F5344CB8AC3E}">
        <p14:creationId xmlns:p14="http://schemas.microsoft.com/office/powerpoint/2010/main" val="398819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Validation and Management </a:t>
            </a:r>
          </a:p>
        </p:txBody>
      </p:sp>
      <p:sp>
        <p:nvSpPr>
          <p:cNvPr id="3" name="Content Placeholder 2"/>
          <p:cNvSpPr>
            <a:spLocks noGrp="1"/>
          </p:cNvSpPr>
          <p:nvPr>
            <p:ph idx="1"/>
          </p:nvPr>
        </p:nvSpPr>
        <p:spPr/>
        <p:txBody>
          <a:bodyPr/>
          <a:lstStyle/>
          <a:p>
            <a:r>
              <a:rPr lang="en-US" dirty="0">
                <a:solidFill>
                  <a:schemeClr val="tx1"/>
                </a:solidFill>
              </a:rPr>
              <a:t>Requirement Management</a:t>
            </a:r>
          </a:p>
          <a:p>
            <a:pPr lvl="1"/>
            <a:r>
              <a:rPr lang="en-US" dirty="0">
                <a:solidFill>
                  <a:schemeClr val="tx1"/>
                </a:solidFill>
              </a:rPr>
              <a:t>Requirements Management (RM) involves recognizing and planning changes occurring  in requirements due to various factors   during the life  of the project </a:t>
            </a:r>
          </a:p>
          <a:p>
            <a:pPr lvl="1"/>
            <a:r>
              <a:rPr lang="en-US" dirty="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28601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a:latin typeface="+mj-lt"/>
                  <a:cs typeface="Times New Roman" pitchFamily="18" charset="0"/>
                </a:rPr>
                <a:t>Gap 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performance requirements</a:t>
              </a:r>
            </a:p>
            <a:p>
              <a:pPr>
                <a:buFontTx/>
                <a:buChar char="•"/>
              </a:pPr>
              <a:r>
                <a:rPr lang="en-US" sz="1400" dirty="0">
                  <a:latin typeface="+mj-lt"/>
                  <a:cs typeface="Times New Roman" pitchFamily="18" charset="0"/>
                </a:rPr>
                <a:t>Validation of UI prototypes</a:t>
              </a:r>
            </a:p>
            <a:p>
              <a:pPr>
                <a:buFontTx/>
                <a:buChar char="•"/>
              </a:pPr>
              <a:r>
                <a:rPr lang="en-US" sz="1400" dirty="0">
                  <a:latin typeface="+mj-lt"/>
                  <a:cs typeface="Times New Roman" pitchFamily="18" charset="0"/>
                </a:rPr>
                <a:t>Signoff 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SRS /Use Case document</a:t>
              </a:r>
            </a:p>
            <a:p>
              <a:pPr>
                <a:buFontTx/>
                <a:buChar char="•"/>
              </a:pPr>
              <a:r>
                <a:rPr lang="en-US" sz="1400" dirty="0">
                  <a:latin typeface="+mj-lt"/>
                  <a:cs typeface="Times New Roman" pitchFamily="18" charset="0"/>
                </a:rPr>
                <a:t>UI 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Contract/Statement 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Design Phase </a:t>
            </a:r>
          </a:p>
        </p:txBody>
      </p:sp>
      <p:sp>
        <p:nvSpPr>
          <p:cNvPr id="2" name="Subtitle 1">
            <a:extLst>
              <a:ext uri="{FF2B5EF4-FFF2-40B4-BE49-F238E27FC236}">
                <a16:creationId xmlns:a16="http://schemas.microsoft.com/office/drawing/2014/main" id="{BA6BC975-7090-49C4-9612-ED26C518EC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66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Design </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Architecture </a:t>
            </a:r>
          </a:p>
          <a:p>
            <a:pPr lvl="1"/>
            <a:r>
              <a:rPr lang="en-US" dirty="0">
                <a:solidFill>
                  <a:schemeClr val="tx1"/>
                </a:solidFill>
              </a:rPr>
              <a:t>It </a:t>
            </a:r>
            <a:r>
              <a:rPr lang="en-US" b="1" dirty="0">
                <a:solidFill>
                  <a:schemeClr val="tx1"/>
                </a:solidFill>
              </a:rPr>
              <a:t> </a:t>
            </a:r>
            <a:r>
              <a:rPr lang="en-US" dirty="0">
                <a:solidFill>
                  <a:schemeClr val="tx1"/>
                </a:solidFill>
              </a:rPr>
              <a:t>is the high level organizing structure of the system </a:t>
            </a:r>
          </a:p>
          <a:p>
            <a:pPr lvl="1"/>
            <a:r>
              <a:rPr lang="en-US" dirty="0">
                <a:solidFill>
                  <a:schemeClr val="tx1"/>
                </a:solidFill>
              </a:rPr>
              <a:t>It  defines the components, interfaces, and behaviors of the system.</a:t>
            </a:r>
          </a:p>
          <a:p>
            <a:pPr lvl="1"/>
            <a:r>
              <a:rPr lang="en-US" dirty="0">
                <a:solidFill>
                  <a:schemeClr val="tx1"/>
                </a:solidFill>
              </a:rPr>
              <a:t>The process of architecting a software involves defining a structured solution that meets all of the technical and operational requirements, along with  attributes such as performance, security, and manageability. </a:t>
            </a:r>
          </a:p>
          <a:p>
            <a:pPr lvl="1"/>
            <a:r>
              <a:rPr lang="en-US" dirty="0">
                <a:solidFill>
                  <a:schemeClr val="tx1"/>
                </a:solidFill>
              </a:rPr>
              <a:t>This phase usually involves the technical/solution architect </a:t>
            </a:r>
          </a:p>
          <a:p>
            <a:pPr lvl="1"/>
            <a:endParaRPr lang="en-US" dirty="0">
              <a:solidFill>
                <a:schemeClr val="tx1"/>
              </a:solidFill>
            </a:endParaRPr>
          </a:p>
          <a:p>
            <a:r>
              <a:rPr lang="en-US" dirty="0">
                <a:solidFill>
                  <a:schemeClr val="tx1"/>
                </a:solidFill>
              </a:rPr>
              <a:t>Design </a:t>
            </a:r>
          </a:p>
          <a:p>
            <a:pPr lvl="1"/>
            <a:r>
              <a:rPr lang="en-US" dirty="0">
                <a:solidFill>
                  <a:schemeClr val="tx1"/>
                </a:solidFill>
              </a:rPr>
              <a:t>It is a process of  creating a detailed  specification for  a  software module .</a:t>
            </a:r>
          </a:p>
          <a:p>
            <a:pPr lvl="1"/>
            <a:r>
              <a:rPr lang="en-US" dirty="0">
                <a:solidFill>
                  <a:schemeClr val="tx1"/>
                </a:solidFill>
              </a:rPr>
              <a:t>It  involves algorithmic design and other implementation specific approaches for a s/w component such as modularity , control hierarchy, data structures </a:t>
            </a:r>
            <a:r>
              <a:rPr lang="en-US" dirty="0" err="1">
                <a:solidFill>
                  <a:schemeClr val="tx1"/>
                </a:solidFill>
              </a:rPr>
              <a:t>etc</a:t>
            </a:r>
            <a:r>
              <a:rPr lang="en-US" dirty="0">
                <a:solidFill>
                  <a:schemeClr val="tx1"/>
                </a:solidFill>
              </a:rPr>
              <a:t> </a:t>
            </a:r>
          </a:p>
          <a:p>
            <a:pPr lvl="1"/>
            <a:r>
              <a:rPr lang="en-US" dirty="0">
                <a:solidFill>
                  <a:schemeClr val="tx1"/>
                </a:solidFill>
              </a:rPr>
              <a:t>Designers  /Technical leads ,senior developers , architects are involved in this phase </a:t>
            </a:r>
          </a:p>
          <a:p>
            <a:pPr lvl="1"/>
            <a:endParaRPr lang="en-US" dirty="0">
              <a:solidFill>
                <a:schemeClr val="tx1"/>
              </a:solidFill>
            </a:endParaRPr>
          </a:p>
          <a:p>
            <a:pPr marL="447675" lvl="1" indent="0">
              <a:buNone/>
            </a:pPr>
            <a:r>
              <a:rPr lang="en-US" b="1" i="1" dirty="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r>
              <a:rPr lang="en-US" dirty="0">
                <a:solidFill>
                  <a:schemeClr val="tx1"/>
                </a:solidFill>
              </a:rPr>
              <a:t>To provide an overview of software engineering</a:t>
            </a:r>
          </a:p>
          <a:p>
            <a:pPr marL="447675" lvl="1" indent="0">
              <a:buNone/>
            </a:pPr>
            <a:endParaRPr lang="en-US" dirty="0">
              <a:solidFill>
                <a:schemeClr val="tx1"/>
              </a:solidFill>
            </a:endParaRPr>
          </a:p>
          <a:p>
            <a:r>
              <a:rPr lang="en-US" dirty="0">
                <a:solidFill>
                  <a:schemeClr val="tx1"/>
                </a:solidFill>
              </a:rPr>
              <a:t>Course Non Goals</a:t>
            </a:r>
          </a:p>
          <a:p>
            <a:pPr lvl="1"/>
            <a:r>
              <a:rPr lang="en-US" dirty="0">
                <a:solidFill>
                  <a:schemeClr val="tx1"/>
                </a:solidFill>
              </a:rPr>
              <a:t>This course is only an introductory course to Software engineering and does not intend to delve into details on  activities  involved in phases like requirements, high level design etc. </a:t>
            </a:r>
          </a:p>
        </p:txBody>
      </p:sp>
    </p:spTree>
    <p:extLst>
      <p:ext uri="{BB962C8B-B14F-4D97-AF65-F5344CB8AC3E}">
        <p14:creationId xmlns:p14="http://schemas.microsoft.com/office/powerpoint/2010/main" val="15005437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activities in Design phase</a:t>
            </a:r>
          </a:p>
        </p:txBody>
      </p:sp>
      <p:sp>
        <p:nvSpPr>
          <p:cNvPr id="3" name="Content Placeholder 2"/>
          <p:cNvSpPr>
            <a:spLocks noGrp="1"/>
          </p:cNvSpPr>
          <p:nvPr>
            <p:ph idx="1"/>
          </p:nvPr>
        </p:nvSpPr>
        <p:spPr/>
        <p:txBody>
          <a:bodyPr>
            <a:normAutofit/>
          </a:bodyPr>
          <a:lstStyle/>
          <a:p>
            <a:r>
              <a:rPr lang="en-US" dirty="0">
                <a:solidFill>
                  <a:schemeClr val="tx1"/>
                </a:solidFill>
              </a:rPr>
              <a:t>The design phase includes  following activities</a:t>
            </a:r>
          </a:p>
          <a:p>
            <a:pPr lvl="1"/>
            <a:r>
              <a:rPr lang="en-US" b="0" dirty="0">
                <a:solidFill>
                  <a:schemeClr val="tx1"/>
                </a:solidFill>
              </a:rPr>
              <a:t>Identify  solution which will meet the customers non functional requirements like performance , security etc.. </a:t>
            </a:r>
          </a:p>
          <a:p>
            <a:pPr lvl="1"/>
            <a:r>
              <a:rPr lang="en-US" dirty="0">
                <a:solidFill>
                  <a:schemeClr val="tx1"/>
                </a:solidFill>
              </a:rPr>
              <a:t>Identify technology stack </a:t>
            </a:r>
          </a:p>
          <a:p>
            <a:pPr lvl="1"/>
            <a:r>
              <a:rPr lang="en-US" dirty="0">
                <a:solidFill>
                  <a:schemeClr val="tx1"/>
                </a:solidFill>
              </a:rPr>
              <a:t>Identify framework and design pattern </a:t>
            </a:r>
            <a:endParaRPr lang="en-US" b="0" dirty="0">
              <a:solidFill>
                <a:schemeClr val="tx1"/>
              </a:solidFill>
            </a:endParaRPr>
          </a:p>
          <a:p>
            <a:pPr lvl="1"/>
            <a:r>
              <a:rPr lang="en-US" dirty="0">
                <a:solidFill>
                  <a:schemeClr val="tx1"/>
                </a:solidFill>
              </a:rPr>
              <a:t>Create software architectural overview document </a:t>
            </a:r>
          </a:p>
          <a:p>
            <a:pPr lvl="1"/>
            <a:r>
              <a:rPr lang="en-US" dirty="0">
                <a:solidFill>
                  <a:schemeClr val="tx1"/>
                </a:solidFill>
              </a:rPr>
              <a:t>Identify  major modules  and its interfacing with each other as well as external systems if any </a:t>
            </a:r>
          </a:p>
          <a:p>
            <a:pPr lvl="1"/>
            <a:r>
              <a:rPr lang="en-US" dirty="0">
                <a:solidFill>
                  <a:schemeClr val="tx1"/>
                </a:solidFill>
              </a:rPr>
              <a:t>Defining the logical and physical  database model </a:t>
            </a:r>
          </a:p>
          <a:p>
            <a:pPr lvl="1"/>
            <a:r>
              <a:rPr lang="en-US" dirty="0">
                <a:solidFill>
                  <a:schemeClr val="tx1"/>
                </a:solidFill>
              </a:rPr>
              <a:t>Create test design </a:t>
            </a:r>
          </a:p>
          <a:p>
            <a:pPr lvl="1"/>
            <a:r>
              <a:rPr lang="en-US" dirty="0">
                <a:solidFill>
                  <a:schemeClr val="tx1"/>
                </a:solidFill>
              </a:rPr>
              <a:t>Plan of  the unit  and integration test cases </a:t>
            </a:r>
          </a:p>
          <a:p>
            <a:pPr lvl="1"/>
            <a:r>
              <a:rPr lang="en-US" dirty="0">
                <a:solidFill>
                  <a:schemeClr val="tx1"/>
                </a:solidFill>
              </a:rPr>
              <a:t>Detailing the overall logic of the module  in pseudo code or flow charts </a:t>
            </a:r>
          </a:p>
          <a:p>
            <a:pPr lvl="1"/>
            <a:r>
              <a:rPr lang="en-US" dirty="0">
                <a:solidFill>
                  <a:schemeClr val="tx1"/>
                </a:solidFill>
              </a:rPr>
              <a:t>Detailed database design including constraints data types etc.. (Physical)</a:t>
            </a:r>
          </a:p>
          <a:p>
            <a:pPr lvl="1"/>
            <a:r>
              <a:rPr lang="en-US" dirty="0">
                <a:solidFill>
                  <a:schemeClr val="tx1"/>
                </a:solidFill>
              </a:rPr>
              <a:t>Detailed interfacing reference (with API and parameters</a:t>
            </a:r>
          </a:p>
          <a:p>
            <a:pPr lvl="1"/>
            <a:r>
              <a:rPr lang="en-US" dirty="0">
                <a:solidFill>
                  <a:schemeClr val="tx1"/>
                </a:solidFill>
              </a:rPr>
              <a:t>Prepare design documents </a:t>
            </a: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8090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phase key points </a:t>
            </a:r>
          </a:p>
        </p:txBody>
      </p:sp>
      <p:grpSp>
        <p:nvGrpSpPr>
          <p:cNvPr id="17" name="Group 2"/>
          <p:cNvGrpSpPr>
            <a:grpSpLocks/>
          </p:cNvGrpSpPr>
          <p:nvPr/>
        </p:nvGrpSpPr>
        <p:grpSpPr bwMode="auto">
          <a:xfrm>
            <a:off x="304800" y="1288473"/>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p>
            <a:p>
              <a:pPr eaLnBrk="1" hangingPunct="1">
                <a:buFontTx/>
                <a:buChar char="•"/>
              </a:pPr>
              <a:endParaRPr lang="en-US" sz="1400" b="0" dirty="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data migration 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Integration  Test plans and test 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Models – </a:t>
              </a:r>
              <a:r>
                <a:rPr lang="en-US" sz="1400" b="0" dirty="0" err="1">
                  <a:latin typeface="+mj-lt"/>
                  <a:cs typeface="Times New Roman" pitchFamily="18" charset="0"/>
                </a:rPr>
                <a:t>Db</a:t>
              </a:r>
              <a:r>
                <a:rPr lang="en-US" sz="1400" b="0" dirty="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plan</a:t>
              </a: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SAD</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HLD</a:t>
              </a:r>
            </a:p>
            <a:p>
              <a:pPr marL="0" indent="0" eaLnBrk="1" hangingPunct="1"/>
              <a:endParaRPr lang="en-US" sz="1400" b="0" dirty="0">
                <a:latin typeface="+mj-lt"/>
                <a:cs typeface="Times New Roman" pitchFamily="18" charset="0"/>
              </a:endParaRPr>
            </a:p>
            <a:p>
              <a:pPr eaLnBrk="1" hangingPunct="1">
                <a:buFontTx/>
                <a:buChar char="•"/>
              </a:pPr>
              <a:r>
                <a:rPr lang="en-US" sz="1400" dirty="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Construction  Phase </a:t>
            </a:r>
          </a:p>
        </p:txBody>
      </p:sp>
      <p:sp>
        <p:nvSpPr>
          <p:cNvPr id="2" name="Subtitle 1">
            <a:extLst>
              <a:ext uri="{FF2B5EF4-FFF2-40B4-BE49-F238E27FC236}">
                <a16:creationId xmlns:a16="http://schemas.microsoft.com/office/drawing/2014/main" id="{C428AF44-6FD5-484D-B6AB-C412E94A19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4296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normAutofit/>
          </a:bodyPr>
          <a:lstStyle/>
          <a:p>
            <a:r>
              <a:rPr lang="en-US" dirty="0">
                <a:solidFill>
                  <a:schemeClr val="tx1"/>
                </a:solidFill>
              </a:rPr>
              <a:t>Also known as implementation phase </a:t>
            </a:r>
          </a:p>
          <a:p>
            <a:pPr marL="0" indent="0">
              <a:buNone/>
            </a:pPr>
            <a:endParaRPr lang="en-US" dirty="0">
              <a:solidFill>
                <a:schemeClr val="tx1"/>
              </a:solidFill>
            </a:endParaRPr>
          </a:p>
          <a:p>
            <a:r>
              <a:rPr lang="en-US" dirty="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a:solidFill>
                  <a:schemeClr val="tx1"/>
                </a:solidFill>
              </a:rPr>
              <a:t>Each module in this phase is reviewed  and unit tested to determine correct working (White Box testing) </a:t>
            </a:r>
          </a:p>
          <a:p>
            <a:endParaRPr lang="en-US" dirty="0">
              <a:solidFill>
                <a:schemeClr val="tx1"/>
              </a:solidFill>
            </a:endParaRPr>
          </a:p>
          <a:p>
            <a:r>
              <a:rPr lang="en-US" dirty="0">
                <a:solidFill>
                  <a:schemeClr val="tx1"/>
                </a:solidFill>
              </a:rPr>
              <a:t>Unit tested code are then integrated  in a planned and a phased manner .</a:t>
            </a:r>
          </a:p>
          <a:p>
            <a:endParaRPr lang="en-US" dirty="0">
              <a:solidFill>
                <a:schemeClr val="tx1"/>
              </a:solidFill>
            </a:endParaRPr>
          </a:p>
          <a:p>
            <a:r>
              <a:rPr lang="en-US" dirty="0">
                <a:solidFill>
                  <a:schemeClr val="tx1"/>
                </a:solidFill>
              </a:rPr>
              <a:t>In each integration step the partially integrated system is tested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lstStyle/>
          <a:p>
            <a:r>
              <a:rPr lang="en-US" dirty="0">
                <a:solidFill>
                  <a:schemeClr val="tx1"/>
                </a:solidFill>
              </a:rPr>
              <a:t>In addition to the major activities the following activities are also carried out as well </a:t>
            </a:r>
          </a:p>
          <a:p>
            <a:pPr lvl="1"/>
            <a:r>
              <a:rPr lang="en-US" dirty="0">
                <a:solidFill>
                  <a:schemeClr val="tx1"/>
                </a:solidFill>
              </a:rPr>
              <a:t>Prepare unit test plan and test case</a:t>
            </a:r>
          </a:p>
          <a:p>
            <a:pPr lvl="1"/>
            <a:r>
              <a:rPr lang="en-US" dirty="0">
                <a:solidFill>
                  <a:schemeClr val="tx1"/>
                </a:solidFill>
              </a:rPr>
              <a:t>Prepare unit test data </a:t>
            </a:r>
          </a:p>
          <a:p>
            <a:pPr lvl="1"/>
            <a:r>
              <a:rPr lang="en-US" dirty="0">
                <a:solidFill>
                  <a:schemeClr val="tx1"/>
                </a:solidFill>
              </a:rPr>
              <a:t>Setup coding guidelines </a:t>
            </a:r>
          </a:p>
          <a:p>
            <a:pPr lvl="1"/>
            <a:r>
              <a:rPr lang="en-US" dirty="0">
                <a:solidFill>
                  <a:schemeClr val="tx1"/>
                </a:solidFill>
              </a:rPr>
              <a:t>Setup the environment for Configuration Management as per CM guidelines </a:t>
            </a:r>
          </a:p>
          <a:p>
            <a:pPr lvl="1"/>
            <a:r>
              <a:rPr lang="en-US" dirty="0">
                <a:solidFill>
                  <a:schemeClr val="tx1"/>
                </a:solidFill>
              </a:rPr>
              <a:t>Provide suitable environment for base lining code and  continuous integration </a:t>
            </a:r>
          </a:p>
          <a:p>
            <a:pPr lvl="1"/>
            <a:r>
              <a:rPr lang="en-US" dirty="0">
                <a:solidFill>
                  <a:schemeClr val="tx1"/>
                </a:solidFill>
              </a:rPr>
              <a:t>Defect reporting and fixing </a:t>
            </a:r>
          </a:p>
          <a:p>
            <a:endParaRPr lang="en-US" dirty="0">
              <a:solidFill>
                <a:schemeClr val="tx1"/>
              </a:solidFill>
            </a:endParaRPr>
          </a:p>
          <a:p>
            <a:r>
              <a:rPr lang="en-US" dirty="0">
                <a:solidFill>
                  <a:schemeClr val="tx1"/>
                </a:solidFill>
              </a:rPr>
              <a:t>The main role players in this phase are </a:t>
            </a:r>
          </a:p>
          <a:p>
            <a:pPr lvl="1"/>
            <a:r>
              <a:rPr lang="en-US" dirty="0">
                <a:solidFill>
                  <a:schemeClr val="tx1"/>
                </a:solidFill>
              </a:rPr>
              <a:t>Developers</a:t>
            </a:r>
          </a:p>
          <a:p>
            <a:pPr lvl="1"/>
            <a:r>
              <a:rPr lang="en-US" dirty="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Construction phase – key activities </a:t>
            </a:r>
            <a:br>
              <a:rPr lang="en-US" dirty="0"/>
            </a:br>
            <a:endParaRPr lang="en-US" dirty="0"/>
          </a:p>
        </p:txBody>
      </p:sp>
      <p:grpSp>
        <p:nvGrpSpPr>
          <p:cNvPr id="15" name="Group 2"/>
          <p:cNvGrpSpPr>
            <a:grpSpLocks/>
          </p:cNvGrpSpPr>
          <p:nvPr/>
        </p:nvGrpSpPr>
        <p:grpSpPr bwMode="auto">
          <a:xfrm>
            <a:off x="114300"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review</a:t>
              </a:r>
            </a:p>
            <a:p>
              <a:pPr eaLnBrk="1" hangingPunct="1">
                <a:buFontTx/>
                <a:buChar char="•"/>
              </a:pPr>
              <a:r>
                <a:rPr lang="en-US" sz="1400" b="0" dirty="0">
                  <a:latin typeface="+mj-lt"/>
                  <a:cs typeface="Times New Roman" pitchFamily="18" charset="0"/>
                </a:rPr>
                <a:t> </a:t>
              </a:r>
            </a:p>
            <a:p>
              <a:pPr eaLnBrk="1" hangingPunct="1">
                <a:buFontTx/>
                <a:buChar char="•"/>
              </a:pPr>
              <a:r>
                <a:rPr lang="en-US" sz="1400" b="0" dirty="0">
                  <a:latin typeface="+mj-lt"/>
                  <a:cs typeface="Times New Roman" pitchFamily="18" charset="0"/>
                </a:rPr>
                <a:t>Perform Unit 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System testing </a:t>
              </a: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a:latin typeface="+mj-lt"/>
                  <a:cs typeface="Times New Roman" pitchFamily="18" charset="0"/>
                </a:rPr>
                <a:t>Review checklists </a:t>
              </a: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Testing  Phase </a:t>
            </a:r>
          </a:p>
        </p:txBody>
      </p:sp>
      <p:sp>
        <p:nvSpPr>
          <p:cNvPr id="2" name="Subtitle 1">
            <a:extLst>
              <a:ext uri="{FF2B5EF4-FFF2-40B4-BE49-F238E27FC236}">
                <a16:creationId xmlns:a16="http://schemas.microsoft.com/office/drawing/2014/main" id="{EFCAF443-5F8F-49E7-8B8B-9F699C1EF0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7171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dirty="0">
                <a:solidFill>
                  <a:schemeClr val="tx1"/>
                </a:solidFill>
              </a:rPr>
              <a:t>System testing involves testing of all subsystems together </a:t>
            </a:r>
          </a:p>
          <a:p>
            <a:endParaRPr lang="en-US" dirty="0">
              <a:solidFill>
                <a:schemeClr val="tx1"/>
              </a:solidFill>
            </a:endParaRPr>
          </a:p>
          <a:p>
            <a:r>
              <a:rPr lang="en-US" dirty="0">
                <a:solidFill>
                  <a:schemeClr val="tx1"/>
                </a:solidFill>
              </a:rPr>
              <a:t>Also known as Black Box testing It is ideally done by the QA team </a:t>
            </a:r>
          </a:p>
          <a:p>
            <a:endParaRPr lang="en-US" dirty="0">
              <a:solidFill>
                <a:schemeClr val="tx1"/>
              </a:solidFill>
            </a:endParaRPr>
          </a:p>
          <a:p>
            <a:r>
              <a:rPr lang="en-US" dirty="0">
                <a:solidFill>
                  <a:schemeClr val="tx1"/>
                </a:solidFill>
              </a:rPr>
              <a:t>The following types of testing are done as part of system testing </a:t>
            </a:r>
          </a:p>
          <a:p>
            <a:pPr lvl="1"/>
            <a:r>
              <a:rPr lang="en-US" dirty="0">
                <a:solidFill>
                  <a:schemeClr val="tx1"/>
                </a:solidFill>
              </a:rPr>
              <a:t>Functional testing to validate functional requirements </a:t>
            </a:r>
          </a:p>
          <a:p>
            <a:pPr lvl="1"/>
            <a:r>
              <a:rPr lang="en-US" dirty="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Validate test plan with 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Perform  system testing</a:t>
              </a:r>
            </a:p>
            <a:p>
              <a:pPr eaLnBrk="1" hangingPunct="1">
                <a:buFontTx/>
                <a:buChar char="•"/>
              </a:pPr>
              <a:r>
                <a:rPr lang="en-US" sz="1400" b="1" dirty="0">
                  <a:latin typeface="+mj-lt"/>
                  <a:cs typeface="Times New Roman" pitchFamily="18" charset="0"/>
                </a:rPr>
                <a:t> </a:t>
              </a:r>
            </a:p>
            <a:p>
              <a:pPr eaLnBrk="1" hangingPunct="1">
                <a:buFontTx/>
                <a:buChar char="•"/>
              </a:pPr>
              <a:r>
                <a:rPr lang="en-US" sz="1400" b="1" dirty="0">
                  <a:latin typeface="+mj-lt"/>
                  <a:cs typeface="Times New Roman" pitchFamily="18" charset="0"/>
                </a:rPr>
                <a:t>Write additional  test cases if needed</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Log defects</a:t>
              </a:r>
            </a:p>
            <a:p>
              <a:pPr eaLnBrk="1" hangingPunct="1">
                <a:buFontTx/>
                <a:buChar char="•"/>
              </a:pPr>
              <a:r>
                <a:rPr lang="en-US" sz="1400" b="1" dirty="0">
                  <a:latin typeface="+mj-lt"/>
                  <a:cs typeface="Times New Roman" pitchFamily="18" charset="0"/>
                </a:rPr>
                <a:t>  </a:t>
              </a:r>
            </a:p>
            <a:p>
              <a:pPr eaLnBrk="1" hangingPunct="1">
                <a:buFontTx/>
                <a:buChar char="•"/>
              </a:pPr>
              <a:r>
                <a:rPr lang="en-US" sz="1400" b="1" dirty="0">
                  <a:latin typeface="+mj-lt"/>
                  <a:cs typeface="Times New Roman" pitchFamily="18" charset="0"/>
                </a:rPr>
                <a:t>Rework 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System   tests</a:t>
              </a: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 Integrated Application  </a:t>
              </a: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dirty="0"/>
              <a:t>System Testing Key Activities </a:t>
            </a:r>
          </a:p>
        </p:txBody>
      </p:sp>
    </p:spTree>
    <p:extLst>
      <p:ext uri="{BB962C8B-B14F-4D97-AF65-F5344CB8AC3E}">
        <p14:creationId xmlns:p14="http://schemas.microsoft.com/office/powerpoint/2010/main" val="39165117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 </a:t>
            </a:r>
          </a:p>
        </p:txBody>
      </p:sp>
      <p:sp>
        <p:nvSpPr>
          <p:cNvPr id="3" name="Content Placeholder 2"/>
          <p:cNvSpPr>
            <a:spLocks noGrp="1"/>
          </p:cNvSpPr>
          <p:nvPr>
            <p:ph idx="1"/>
          </p:nvPr>
        </p:nvSpPr>
        <p:spPr/>
        <p:txBody>
          <a:bodyPr>
            <a:normAutofit/>
          </a:bodyPr>
          <a:lstStyle/>
          <a:p>
            <a:r>
              <a:rPr lang="en-US" dirty="0">
                <a:solidFill>
                  <a:schemeClr val="tx1"/>
                </a:solidFill>
              </a:rPr>
              <a:t>Usually done at the client location by the client , after the findings of System testing is fixed </a:t>
            </a:r>
          </a:p>
          <a:p>
            <a:r>
              <a:rPr lang="en-US" dirty="0">
                <a:solidFill>
                  <a:schemeClr val="tx1"/>
                </a:solidFill>
              </a:rPr>
              <a:t>Focus of Acceptance test is  to evaluate the system’s compliance with the business requirements and assess readiness for delivery. </a:t>
            </a:r>
          </a:p>
          <a:p>
            <a:r>
              <a:rPr lang="en-US" dirty="0">
                <a:solidFill>
                  <a:schemeClr val="tx1"/>
                </a:solidFill>
              </a:rPr>
              <a:t>Acceptance Testing is done in two ways </a:t>
            </a:r>
          </a:p>
          <a:p>
            <a:pPr lvl="1"/>
            <a:r>
              <a:rPr lang="en-US" dirty="0">
                <a:solidFill>
                  <a:schemeClr val="tx1"/>
                </a:solidFill>
              </a:rPr>
              <a:t>Alpha Testing or Internal Acceptance Testing </a:t>
            </a:r>
          </a:p>
          <a:p>
            <a:pPr lvl="2"/>
            <a:r>
              <a:rPr lang="en-US" b="1" dirty="0">
                <a:solidFill>
                  <a:schemeClr val="tx1"/>
                </a:solidFill>
              </a:rPr>
              <a:t>done by s/w vendors </a:t>
            </a:r>
          </a:p>
          <a:p>
            <a:pPr lvl="1"/>
            <a:r>
              <a:rPr lang="en-US" dirty="0">
                <a:solidFill>
                  <a:schemeClr val="tx1"/>
                </a:solidFill>
              </a:rPr>
              <a:t>Beta Testing  or User Acceptance testing </a:t>
            </a:r>
          </a:p>
          <a:p>
            <a:pPr lvl="2"/>
            <a:r>
              <a:rPr lang="en-US" b="1" dirty="0">
                <a:solidFill>
                  <a:schemeClr val="tx1"/>
                </a:solidFill>
              </a:rPr>
              <a:t>Done by end users of customers or customer’s customer </a:t>
            </a:r>
          </a:p>
          <a:p>
            <a:r>
              <a:rPr lang="en-US" dirty="0">
                <a:solidFill>
                  <a:schemeClr val="tx1"/>
                </a:solidFill>
              </a:rPr>
              <a:t> Outcome of the acceptance testing will enable 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idx="1"/>
          </p:nvPr>
        </p:nvSpPr>
        <p:spPr/>
        <p:txBody>
          <a:bodyPr>
            <a:normAutofit/>
          </a:bodyPr>
          <a:lstStyle/>
          <a:p>
            <a:r>
              <a:rPr lang="en-US" dirty="0">
                <a:solidFill>
                  <a:schemeClr val="tx1"/>
                </a:solidFill>
              </a:rPr>
              <a:t>There are no pre-requisites for </a:t>
            </a:r>
            <a:r>
              <a:rPr lang="en-US">
                <a:solidFill>
                  <a:schemeClr val="tx1"/>
                </a:solidFill>
              </a:rPr>
              <a:t>this course    </a:t>
            </a:r>
            <a:endParaRPr lang="en-US" dirty="0">
              <a:solidFill>
                <a:schemeClr val="tx1"/>
              </a:solidFill>
            </a:endParaRPr>
          </a:p>
        </p:txBody>
      </p:sp>
    </p:spTree>
    <p:extLst>
      <p:ext uri="{BB962C8B-B14F-4D97-AF65-F5344CB8AC3E}">
        <p14:creationId xmlns:p14="http://schemas.microsoft.com/office/powerpoint/2010/main" val="41221361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Acceptance Testing - 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Support users / </a:t>
              </a:r>
              <a:r>
                <a:rPr lang="en-US" sz="1400" b="1">
                  <a:latin typeface="+mj-lt"/>
                  <a:cs typeface="Times New Roman" pitchFamily="18" charset="0"/>
                </a:rPr>
                <a:t>client team, </a:t>
              </a:r>
              <a:r>
                <a:rPr lang="en-US" sz="1400" b="1" dirty="0">
                  <a:latin typeface="+mj-lt"/>
                  <a:cs typeface="Times New Roman" pitchFamily="18" charset="0"/>
                </a:rPr>
                <a:t>in acceptance 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Acceptance phase </a:t>
            </a:r>
          </a:p>
        </p:txBody>
      </p:sp>
      <p:sp>
        <p:nvSpPr>
          <p:cNvPr id="3" name="Content Placeholder 2"/>
          <p:cNvSpPr>
            <a:spLocks noGrp="1"/>
          </p:cNvSpPr>
          <p:nvPr>
            <p:ph idx="1"/>
          </p:nvPr>
        </p:nvSpPr>
        <p:spPr/>
        <p:txBody>
          <a:bodyPr>
            <a:normAutofit/>
          </a:bodyPr>
          <a:lstStyle/>
          <a:p>
            <a:r>
              <a:rPr lang="en-US" dirty="0">
                <a:solidFill>
                  <a:schemeClr val="tx1"/>
                </a:solidFill>
              </a:rPr>
              <a:t>After successful acceptance testing plans are made  to move the application to the “live environment” </a:t>
            </a:r>
          </a:p>
          <a:p>
            <a:pPr marL="0" indent="0">
              <a:buNone/>
            </a:pPr>
            <a:endParaRPr lang="en-US" dirty="0">
              <a:solidFill>
                <a:schemeClr val="tx1"/>
              </a:solidFill>
            </a:endParaRPr>
          </a:p>
          <a:p>
            <a:r>
              <a:rPr lang="en-US" dirty="0">
                <a:solidFill>
                  <a:schemeClr val="tx1"/>
                </a:solidFill>
              </a:rPr>
              <a:t>Activities like knowledge transfer , end user training , project signoff are also done .</a:t>
            </a:r>
          </a:p>
          <a:p>
            <a:endParaRPr lang="en-US" dirty="0">
              <a:solidFill>
                <a:schemeClr val="tx1"/>
              </a:solidFill>
            </a:endParaRPr>
          </a:p>
          <a:p>
            <a:r>
              <a:rPr lang="en-US" dirty="0">
                <a:solidFill>
                  <a:schemeClr val="tx1"/>
                </a:solidFill>
              </a:rPr>
              <a:t> Once when the customers starts using the developed system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dirty="0"/>
              <a:t>Software Reviews </a:t>
            </a:r>
          </a:p>
        </p:txBody>
      </p:sp>
      <p:sp>
        <p:nvSpPr>
          <p:cNvPr id="2" name="Subtitle 1">
            <a:extLst>
              <a:ext uri="{FF2B5EF4-FFF2-40B4-BE49-F238E27FC236}">
                <a16:creationId xmlns:a16="http://schemas.microsoft.com/office/drawing/2014/main" id="{18589F96-EC19-49F3-A3D3-4EDFBD112F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5895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What </a:t>
            </a:r>
          </a:p>
        </p:txBody>
      </p:sp>
      <p:sp>
        <p:nvSpPr>
          <p:cNvPr id="3" name="Content Placeholder 2"/>
          <p:cNvSpPr>
            <a:spLocks noGrp="1"/>
          </p:cNvSpPr>
          <p:nvPr>
            <p:ph idx="1"/>
          </p:nvPr>
        </p:nvSpPr>
        <p:spPr/>
        <p:txBody>
          <a:bodyPr>
            <a:normAutofit/>
          </a:bodyPr>
          <a:lstStyle/>
          <a:p>
            <a:r>
              <a:rPr lang="en-US" dirty="0">
                <a:solidFill>
                  <a:schemeClr val="tx1"/>
                </a:solidFill>
              </a:rPr>
              <a:t>An 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early, effectively and before 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a:solidFill>
                <a:schemeClr val="tx1"/>
              </a:solidFill>
            </a:endParaRPr>
          </a:p>
          <a:p>
            <a:pPr lvl="1"/>
            <a:endParaRPr lang="en-US" sz="18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Why </a:t>
            </a:r>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p>
          <a:p>
            <a:pPr>
              <a:lnSpc>
                <a:spcPct val="90000"/>
              </a:lnSpc>
            </a:pPr>
            <a:endParaRPr lang="en-US" dirty="0">
              <a:solidFill>
                <a:schemeClr val="tx1"/>
              </a:solidFill>
            </a:endParaRPr>
          </a:p>
          <a:p>
            <a:pPr>
              <a:lnSpc>
                <a:spcPct val="90000"/>
              </a:lnSpc>
            </a:pPr>
            <a:r>
              <a:rPr lang="en-US" dirty="0">
                <a:solidFill>
                  <a:schemeClr val="tx1"/>
                </a:solidFill>
              </a:rPr>
              <a:t>Can find errors not possible through testing</a:t>
            </a:r>
          </a:p>
          <a:p>
            <a:pPr lvl="1">
              <a:lnSpc>
                <a:spcPct val="90000"/>
              </a:lnSpc>
            </a:pPr>
            <a:r>
              <a:rPr lang="en-US" dirty="0">
                <a:solidFill>
                  <a:schemeClr val="tx1"/>
                </a:solidFill>
              </a:rPr>
              <a:t>E.g., Maintainability: Comments, Consistency, Standards </a:t>
            </a: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a:solidFill>
                  <a:schemeClr val="tx1"/>
                </a:solidFill>
              </a:rPr>
              <a:t>  </a:t>
            </a:r>
            <a:r>
              <a:rPr lang="en-US" sz="1800" b="1" dirty="0">
                <a:solidFill>
                  <a:schemeClr val="tx1"/>
                </a:solidFill>
              </a:rPr>
              <a:t>Reduce Rework Effort and Improve Schedule adherence</a:t>
            </a:r>
          </a:p>
          <a:p>
            <a:pPr marL="0" lvl="1" indent="0">
              <a:lnSpc>
                <a:spcPct val="90000"/>
              </a:lnSpc>
              <a:buNone/>
            </a:pPr>
            <a:endParaRPr lang="en-US" sz="1800" dirty="0">
              <a:solidFill>
                <a:schemeClr val="tx1"/>
              </a:solidFill>
            </a:endParaRPr>
          </a:p>
          <a:p>
            <a:pPr>
              <a:lnSpc>
                <a:spcPct val="90000"/>
              </a:lnSpc>
            </a:pPr>
            <a:r>
              <a:rPr lang="en-US" dirty="0">
                <a:solidFill>
                  <a:schemeClr val="tx1"/>
                </a:solidFill>
              </a:rPr>
              <a:t>Enables 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Reviews – When , where </a:t>
            </a:r>
          </a:p>
        </p:txBody>
      </p:sp>
      <p:sp>
        <p:nvSpPr>
          <p:cNvPr id="3" name="Content Placeholder 2"/>
          <p:cNvSpPr>
            <a:spLocks noGrp="1"/>
          </p:cNvSpPr>
          <p:nvPr>
            <p:ph idx="1"/>
          </p:nvPr>
        </p:nvSpPr>
        <p:spPr/>
        <p:txBody>
          <a:bodyPr>
            <a:normAutofit/>
          </a:bodyPr>
          <a:lstStyle/>
          <a:p>
            <a:r>
              <a:rPr lang="en-US" dirty="0">
                <a:solidFill>
                  <a:schemeClr val="tx1"/>
                </a:solidFill>
              </a:rPr>
              <a:t>Can happen in all phases of SDLC </a:t>
            </a:r>
          </a:p>
          <a:p>
            <a:r>
              <a:rPr lang="en-US" dirty="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a:solidFill>
                  <a:schemeClr val="tx1"/>
                </a:solidFill>
              </a:rPr>
              <a:t>Deliverable 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Review </a:t>
            </a:r>
          </a:p>
        </p:txBody>
      </p:sp>
      <p:sp>
        <p:nvSpPr>
          <p:cNvPr id="3" name="Content Placeholder 2"/>
          <p:cNvSpPr>
            <a:spLocks noGrp="1"/>
          </p:cNvSpPr>
          <p:nvPr>
            <p:ph idx="1"/>
          </p:nvPr>
        </p:nvSpPr>
        <p:spPr/>
        <p:txBody>
          <a:bodyPr/>
          <a:lstStyle/>
          <a:p>
            <a:r>
              <a:rPr lang="en-US" dirty="0">
                <a:solidFill>
                  <a:schemeClr val="tx1"/>
                </a:solidFill>
              </a:rPr>
              <a:t>Self  Review </a:t>
            </a:r>
          </a:p>
          <a:p>
            <a:pPr lvl="1"/>
            <a:r>
              <a:rPr lang="en-US" dirty="0">
                <a:solidFill>
                  <a:schemeClr val="tx1"/>
                </a:solidFill>
              </a:rPr>
              <a:t>Done by the author himself  with the aid of tools like checklists , review guidelines , rules etc..</a:t>
            </a:r>
          </a:p>
          <a:p>
            <a:r>
              <a:rPr lang="en-US" dirty="0">
                <a:solidFill>
                  <a:schemeClr val="tx1"/>
                </a:solidFill>
              </a:rPr>
              <a:t>Peer Review </a:t>
            </a:r>
          </a:p>
          <a:p>
            <a:pPr lvl="1"/>
            <a:r>
              <a:rPr lang="en-US" dirty="0">
                <a:solidFill>
                  <a:schemeClr val="tx1"/>
                </a:solidFill>
              </a:rPr>
              <a:t>Done by “peer” or colleague formally or informally  using various approaches </a:t>
            </a:r>
          </a:p>
          <a:p>
            <a:pPr lvl="2"/>
            <a:r>
              <a:rPr lang="en-US" dirty="0">
                <a:solidFill>
                  <a:schemeClr val="tx1"/>
                </a:solidFill>
              </a:rPr>
              <a:t>Inspection </a:t>
            </a:r>
          </a:p>
          <a:p>
            <a:pPr lvl="2"/>
            <a:r>
              <a:rPr lang="en-US" dirty="0">
                <a:solidFill>
                  <a:schemeClr val="tx1"/>
                </a:solidFill>
              </a:rPr>
              <a:t>Walk through</a:t>
            </a:r>
          </a:p>
          <a:p>
            <a:pPr lvl="2"/>
            <a:r>
              <a:rPr lang="en-US" dirty="0">
                <a:solidFill>
                  <a:schemeClr val="tx1"/>
                </a:solidFill>
              </a:rPr>
              <a:t>Pair Programming </a:t>
            </a:r>
          </a:p>
          <a:p>
            <a:pPr lvl="2"/>
            <a:endParaRPr lang="en-US" b="1" dirty="0">
              <a:solidFill>
                <a:schemeClr val="tx1"/>
              </a:solidFill>
            </a:endParaRPr>
          </a:p>
          <a:p>
            <a:pPr lvl="2"/>
            <a:endParaRPr lang="en-US" b="1" dirty="0">
              <a:solidFill>
                <a:schemeClr val="tx1"/>
              </a:solidFill>
            </a:endParaRPr>
          </a:p>
          <a:p>
            <a:pPr lvl="2"/>
            <a:endParaRPr lang="en-US" dirty="0">
              <a:solidFill>
                <a:schemeClr val="tx1"/>
              </a:solidFill>
            </a:endParaRPr>
          </a:p>
          <a:p>
            <a:pPr lvl="1"/>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460106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Process </a:t>
            </a:r>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Configuration Management Process</a:t>
            </a:r>
          </a:p>
        </p:txBody>
      </p:sp>
      <p:sp>
        <p:nvSpPr>
          <p:cNvPr id="2" name="Subtitle 1">
            <a:extLst>
              <a:ext uri="{FF2B5EF4-FFF2-40B4-BE49-F238E27FC236}">
                <a16:creationId xmlns:a16="http://schemas.microsoft.com/office/drawing/2014/main" id="{3D27C7FF-6218-486B-893B-F34065B5D6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4288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a:solidFill>
                  <a:schemeClr val="tx1"/>
                </a:solidFill>
              </a:rPr>
              <a:t>Change Management</a:t>
            </a:r>
          </a:p>
          <a:p>
            <a:r>
              <a:rPr lang="en-GB" dirty="0">
                <a:solidFill>
                  <a:schemeClr val="tx1"/>
                </a:solidFill>
              </a:rPr>
              <a:t>Information on SCM tools</a:t>
            </a:r>
          </a:p>
          <a:p>
            <a:endParaRPr lang="en-US" dirty="0">
              <a:solidFill>
                <a:schemeClr val="tx1"/>
              </a:solidFill>
            </a:endParaRPr>
          </a:p>
        </p:txBody>
      </p:sp>
    </p:spTree>
    <p:extLst>
      <p:ext uri="{BB962C8B-B14F-4D97-AF65-F5344CB8AC3E}">
        <p14:creationId xmlns:p14="http://schemas.microsoft.com/office/powerpoint/2010/main" val="335264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p:txBody>
          <a:bodyPr>
            <a:normAutofit/>
          </a:bodyPr>
          <a:lstStyle/>
          <a:p>
            <a:pPr>
              <a:buFont typeface="Wingdings" panose="05000000000000000000" pitchFamily="2" charset="2"/>
              <a:buChar char="§"/>
            </a:pPr>
            <a:r>
              <a:rPr lang="en-US" dirty="0">
                <a:solidFill>
                  <a:schemeClr val="tx1"/>
                </a:solidFill>
              </a:rPr>
              <a:t> New entrants to the organization (Fresher’s  batches)</a:t>
            </a:r>
          </a:p>
        </p:txBody>
      </p:sp>
    </p:spTree>
    <p:extLst>
      <p:ext uri="{BB962C8B-B14F-4D97-AF65-F5344CB8AC3E}">
        <p14:creationId xmlns:p14="http://schemas.microsoft.com/office/powerpoint/2010/main" val="4570493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pPr eaLnBrk="1" hangingPunct="1"/>
            <a:r>
              <a:rPr lang="en-US" dirty="0"/>
              <a:t>What 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pPr eaLnBrk="1" hangingPunct="1"/>
            <a:r>
              <a:rPr lang="en-US" dirty="0"/>
              <a:t>What is Software Configuration Management?</a:t>
            </a: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a:t> This includes managing , tracking, organizing, communicating, controlling  modifications made in project including release plan </a:t>
            </a:r>
          </a:p>
          <a:p>
            <a:r>
              <a:rPr lang="en-US" dirty="0"/>
              <a:t> Also includes the ability to control and manage change in a software project</a:t>
            </a:r>
          </a:p>
          <a:p>
            <a:r>
              <a:rPr lang="en-US" dirty="0"/>
              <a:t>Configuration Managers  Are responsible for planning the CM activities of their project </a:t>
            </a:r>
          </a:p>
          <a:p>
            <a:r>
              <a:rPr lang="en-US" dirty="0"/>
              <a:t>The configuration details of  the project are  documented in the CMP (Configuration management Plan) </a:t>
            </a:r>
          </a:p>
          <a:p>
            <a:endParaRPr lang="en-US" dirty="0"/>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1615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pPr eaLnBrk="1" hangingPunct="1"/>
            <a:r>
              <a:rPr lang="en-US" dirty="0"/>
              <a:t>Why do we need SCM?</a:t>
            </a: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82408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rIns="0"/>
          <a:lstStyle/>
          <a:p>
            <a:pPr eaLnBrk="1" hangingPunct="1"/>
            <a:r>
              <a:rPr lang="en-US" dirty="0"/>
              <a:t>Elements of SCM</a:t>
            </a:r>
          </a:p>
        </p:txBody>
      </p:sp>
      <p:sp>
        <p:nvSpPr>
          <p:cNvPr id="10243" name="Rectangle 4"/>
          <p:cNvSpPr>
            <a:spLocks noGrp="1"/>
          </p:cNvSpPr>
          <p:nvPr>
            <p:ph idx="1"/>
          </p:nvPr>
        </p:nvSpPr>
        <p:spPr/>
        <p:txBody>
          <a:bodyPr>
            <a:normAutofit/>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35928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a:t>Elements 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which 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document, project plan etc..</a:t>
            </a: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tracked) 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lIns="94788" tIns="46562" rIns="94788" bIns="46562"/>
          <a:lstStyle/>
          <a:p>
            <a:pPr eaLnBrk="1" hangingPunct="1"/>
            <a:r>
              <a:rPr lang="en-US" dirty="0"/>
              <a:t>Library Structure</a:t>
            </a:r>
          </a:p>
        </p:txBody>
      </p:sp>
      <p:sp>
        <p:nvSpPr>
          <p:cNvPr id="3" name="Content Placeholder 2"/>
          <p:cNvSpPr>
            <a:spLocks noGrp="1"/>
          </p:cNvSpPr>
          <p:nvPr>
            <p:ph idx="1"/>
          </p:nvPr>
        </p:nvSpPr>
        <p:spPr/>
        <p:txBody>
          <a:bodyPr/>
          <a:lstStyle/>
          <a:p>
            <a:r>
              <a:rPr lang="en-US" dirty="0"/>
              <a:t>Controlled collection of software and related documentation designed to aid in</a:t>
            </a:r>
          </a:p>
          <a:p>
            <a:pPr lvl="1"/>
            <a:r>
              <a:rPr lang="en-US" dirty="0"/>
              <a:t>software development</a:t>
            </a:r>
          </a:p>
          <a:p>
            <a:pPr lvl="1"/>
            <a:r>
              <a:rPr lang="en-US" dirty="0"/>
              <a:t>use</a:t>
            </a:r>
          </a:p>
          <a:p>
            <a:pPr lvl="1"/>
            <a:r>
              <a:rPr lang="en-US" dirty="0"/>
              <a:t>Maintenance</a:t>
            </a:r>
          </a:p>
          <a:p>
            <a:endParaRPr lang="en-US" dirty="0"/>
          </a:p>
          <a:p>
            <a:endParaRPr lang="en-US" dirty="0"/>
          </a:p>
          <a:p>
            <a:endParaRPr lang="en-US" dirty="0"/>
          </a:p>
          <a:p>
            <a:endParaRPr lang="en-US" dirty="0"/>
          </a:p>
          <a:p>
            <a:r>
              <a:rPr lang="en-US" dirty="0"/>
              <a:t>The folder structure is indicated in the CMP </a:t>
            </a:r>
          </a:p>
          <a:p>
            <a:endParaRPr lang="en-US" dirty="0"/>
          </a:p>
        </p:txBody>
      </p:sp>
      <p:grpSp>
        <p:nvGrpSpPr>
          <p:cNvPr id="2" name="Group 4"/>
          <p:cNvGrpSpPr>
            <a:grpSpLocks/>
          </p:cNvGrpSpPr>
          <p:nvPr/>
        </p:nvGrpSpPr>
        <p:grpSpPr bwMode="auto">
          <a:xfrm>
            <a:off x="4848679" y="2830286"/>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Tree>
    <p:extLst>
      <p:ext uri="{BB962C8B-B14F-4D97-AF65-F5344CB8AC3E}">
        <p14:creationId xmlns:p14="http://schemas.microsoft.com/office/powerpoint/2010/main" val="3032994598"/>
      </p:ext>
    </p:extLst>
  </p:cSld>
  <p:clrMapOvr>
    <a:masterClrMapping/>
  </p:clrMapOvr>
  <p:transition spd="med">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Example of Libraries Structure</a:t>
            </a:r>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pPr eaLnBrk="1" hangingPunct="1"/>
            <a:r>
              <a:rPr lang="en-US" dirty="0"/>
              <a:t> Usage 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scenario </a:t>
            </a:r>
          </a:p>
          <a:p>
            <a:pPr marL="625475" lvl="2" indent="-285750">
              <a:buClr>
                <a:srgbClr val="00B0F0"/>
              </a:buClr>
              <a:buFont typeface="Candara" panose="020E0502030303020204" pitchFamily="34" charset="0"/>
              <a:buChar char="–"/>
            </a:pPr>
            <a:r>
              <a:rPr lang="en-US" sz="1600" dirty="0">
                <a:solidFill>
                  <a:schemeClr val="tx1"/>
                </a:solidFill>
              </a:rPr>
              <a:t>Development done in Development library by development team who have access to development folder </a:t>
            </a:r>
          </a:p>
          <a:p>
            <a:pPr marL="625475" lvl="2" indent="-285750">
              <a:buClr>
                <a:srgbClr val="00B0F0"/>
              </a:buClr>
              <a:buFont typeface="Candara" panose="020E0502030303020204" pitchFamily="34" charset="0"/>
              <a:buChar char="–"/>
            </a:pPr>
            <a:r>
              <a:rPr lang="en-US" sz="1600" dirty="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a:solidFill>
                  <a:schemeClr val="tx1"/>
                </a:solidFill>
              </a:rPr>
              <a:t>As per CM policy QA team wont have permission on Development folder , </a:t>
            </a:r>
          </a:p>
          <a:p>
            <a:pPr marL="631825" lvl="3" indent="-285750">
              <a:buClr>
                <a:srgbClr val="00B0F0"/>
              </a:buClr>
              <a:buFont typeface="Candara" panose="020E0502030303020204" pitchFamily="34" charset="0"/>
              <a:buChar char="–"/>
            </a:pPr>
            <a:r>
              <a:rPr lang="en-US" dirty="0">
                <a:solidFill>
                  <a:schemeClr val="tx1"/>
                </a:solidFill>
              </a:rPr>
              <a:t>The code is </a:t>
            </a:r>
            <a:r>
              <a:rPr lang="en-US" b="1" u="sng" dirty="0">
                <a:solidFill>
                  <a:schemeClr val="tx1"/>
                </a:solidFill>
              </a:rPr>
              <a:t>moved</a:t>
            </a:r>
            <a:r>
              <a:rPr lang="en-US" dirty="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a:solidFill>
                  <a:schemeClr val="tx1"/>
                </a:solidFill>
              </a:rPr>
              <a:t>The code </a:t>
            </a:r>
            <a:r>
              <a:rPr lang="en-US" b="1" u="sng" dirty="0">
                <a:solidFill>
                  <a:schemeClr val="tx1"/>
                </a:solidFill>
              </a:rPr>
              <a:t>is moved back </a:t>
            </a:r>
            <a:r>
              <a:rPr lang="en-US" dirty="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a:solidFill>
                  <a:schemeClr val="tx1"/>
                </a:solidFill>
              </a:rPr>
              <a:t>The Re-testing  happens in Testing library following the above steps </a:t>
            </a:r>
          </a:p>
          <a:p>
            <a:pPr marL="625475" lvl="2" indent="-285750">
              <a:buClr>
                <a:srgbClr val="00B0F0"/>
              </a:buClr>
              <a:buFont typeface="Candara" panose="020E0502030303020204" pitchFamily="34" charset="0"/>
              <a:buChar char="–"/>
            </a:pPr>
            <a:r>
              <a:rPr lang="en-US" sz="1600" dirty="0">
                <a:solidFill>
                  <a:schemeClr val="tx1"/>
                </a:solidFill>
              </a:rPr>
              <a:t>Once all the bugs are fixed , the code is moved to release folder .</a:t>
            </a:r>
          </a:p>
        </p:txBody>
      </p:sp>
    </p:spTree>
    <p:extLst>
      <p:ext uri="{BB962C8B-B14F-4D97-AF65-F5344CB8AC3E}">
        <p14:creationId xmlns:p14="http://schemas.microsoft.com/office/powerpoint/2010/main" val="3190775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Version Numbering</a:t>
            </a:r>
          </a:p>
        </p:txBody>
      </p:sp>
      <p:sp>
        <p:nvSpPr>
          <p:cNvPr id="34820" name="Rectangle 2"/>
          <p:cNvSpPr>
            <a:spLocks noGrp="1" noChangeArrowheads="1"/>
          </p:cNvSpPr>
          <p:nvPr>
            <p:ph idx="1"/>
          </p:nvPr>
        </p:nvSpPr>
        <p:spPr/>
        <p:txBody>
          <a:bodyPr>
            <a:normAutofit/>
          </a:bodyPr>
          <a:lstStyle/>
          <a:p>
            <a:pPr>
              <a:lnSpc>
                <a:spcPct val="120000"/>
              </a:lnSpc>
            </a:pPr>
            <a:r>
              <a:rPr lang="en-US" dirty="0">
                <a:solidFill>
                  <a:schemeClr val="tx1"/>
                </a:solidFill>
              </a:rPr>
              <a:t> A version number is a unique number or set of numbers assigned to a specific release of a 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points</a:t>
            </a:r>
          </a:p>
          <a:p>
            <a:pPr>
              <a:lnSpc>
                <a:spcPct val="120000"/>
              </a:lnSpc>
            </a:pPr>
            <a:r>
              <a:rPr lang="en-US" dirty="0">
                <a:solidFill>
                  <a:schemeClr val="tx1"/>
                </a:solidFill>
              </a:rPr>
              <a:t>Draft version has  X as 0 </a:t>
            </a: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Change</a:t>
            </a: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minimally </a:t>
            </a: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Naming Conventions</a:t>
            </a:r>
          </a:p>
        </p:txBody>
      </p:sp>
      <p:sp>
        <p:nvSpPr>
          <p:cNvPr id="35844" name="Rectangle 2"/>
          <p:cNvSpPr>
            <a:spLocks noGrp="1" noChangeArrowheads="1"/>
          </p:cNvSpPr>
          <p:nvPr>
            <p:ph idx="1"/>
          </p:nvPr>
        </p:nvSpPr>
        <p:spPr>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a:solidFill>
                <a:schemeClr val="tx1"/>
              </a:solidFill>
            </a:endParaRPr>
          </a:p>
          <a:p>
            <a:pPr eaLnBrk="1" hangingPunct="1">
              <a:lnSpc>
                <a:spcPct val="120000"/>
              </a:lnSpc>
            </a:pPr>
            <a:endParaRPr lang="en-US" sz="1600" b="0" dirty="0">
              <a:solidFill>
                <a:schemeClr val="tx1"/>
              </a:solidFill>
            </a:endParaRPr>
          </a:p>
          <a:p>
            <a:pPr eaLnBrk="1" hangingPunct="1">
              <a:lnSpc>
                <a:spcPct val="120000"/>
              </a:lnSpc>
            </a:pPr>
            <a:endParaRPr lang="en-US" sz="1600" b="0" dirty="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4266500307"/>
              </p:ext>
            </p:extLst>
          </p:nvPr>
        </p:nvGraphicFramePr>
        <p:xfrm>
          <a:off x="648181" y="3940628"/>
          <a:ext cx="7998107" cy="2490613"/>
        </p:xfrm>
        <a:graphic>
          <a:graphicData uri="http://schemas.openxmlformats.org/drawingml/2006/table">
            <a:tbl>
              <a:tblPr firstRow="1" bandRow="1">
                <a:tableStyleId>{284E427A-3D55-4303-BF80-6455036E1DE7}</a:tableStyleId>
              </a:tblPr>
              <a:tblGrid>
                <a:gridCol w="1527860">
                  <a:extLst>
                    <a:ext uri="{9D8B030D-6E8A-4147-A177-3AD203B41FA5}">
                      <a16:colId xmlns:a16="http://schemas.microsoft.com/office/drawing/2014/main" val="20000"/>
                    </a:ext>
                  </a:extLst>
                </a:gridCol>
                <a:gridCol w="6470247">
                  <a:extLst>
                    <a:ext uri="{9D8B030D-6E8A-4147-A177-3AD203B41FA5}">
                      <a16:colId xmlns:a16="http://schemas.microsoft.com/office/drawing/2014/main" val="20001"/>
                    </a:ext>
                  </a:extLst>
                </a:gridCol>
              </a:tblGrid>
              <a:tr h="501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Sample Document</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Sample Naming conventions</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501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a:ln>
                            <a:noFill/>
                          </a:ln>
                          <a:effectLst/>
                        </a:rPr>
                        <a:t>Management documents</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a:ln>
                            <a:noFill/>
                          </a:ln>
                          <a:effectLst/>
                        </a:rPr>
                        <a:t>Est_&lt;Project name&gt;_dd_mm_yy_&lt;ver_ x.y&gt;.doc, </a:t>
                      </a:r>
                      <a:r>
                        <a:rPr kumimoji="0" lang="en-US" sz="1400" u="none" strike="noStrike" cap="none" normalizeH="0" baseline="0">
                          <a:ln>
                            <a:noFill/>
                          </a:ln>
                          <a:effectLst/>
                        </a:rPr>
                        <a:t>PP_&lt;Project name&gt;_&lt;ver_x.y&gt;.doc, SCH_&lt;Project Name&gt;_&lt;ver_x.y&gt;.xls/mpp</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501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a:ln>
                            <a:noFill/>
                          </a:ln>
                          <a:effectLst/>
                        </a:rPr>
                        <a:t>Source code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a:ln>
                            <a:noFill/>
                          </a:ln>
                          <a:effectLst/>
                        </a:rPr>
                        <a:t>&lt;Component </a:t>
                      </a:r>
                      <a:r>
                        <a:rPr kumimoji="0" lang="fr-FR" sz="1400" u="none" strike="noStrike" cap="none" normalizeH="0" baseline="0" dirty="0" err="1">
                          <a:ln>
                            <a:noFill/>
                          </a:ln>
                          <a:effectLst/>
                        </a:rPr>
                        <a:t>name</a:t>
                      </a:r>
                      <a:r>
                        <a:rPr kumimoji="0" lang="fr-FR" sz="1400" u="none" strike="noStrike" cap="none" normalizeH="0" baseline="0" dirty="0">
                          <a:ln>
                            <a:noFill/>
                          </a:ln>
                          <a:effectLst/>
                        </a:rPr>
                        <a:t>&gt;_&lt;</a:t>
                      </a:r>
                      <a:r>
                        <a:rPr kumimoji="0" lang="fr-FR" sz="1400" u="none" strike="noStrike" cap="none" normalizeH="0" baseline="0" dirty="0" err="1">
                          <a:ln>
                            <a:noFill/>
                          </a:ln>
                          <a:effectLst/>
                        </a:rPr>
                        <a:t>ver_</a:t>
                      </a:r>
                      <a:r>
                        <a:rPr kumimoji="0" lang="fr-FR" sz="1400" u="none" strike="noStrike" cap="none" normalizeH="0" baseline="0" dirty="0">
                          <a:ln>
                            <a:noFill/>
                          </a:ln>
                          <a:effectLst/>
                        </a:rPr>
                        <a:t> </a:t>
                      </a:r>
                      <a:r>
                        <a:rPr kumimoji="0" lang="fr-FR" sz="1400" u="none" strike="noStrike" cap="none" normalizeH="0" baseline="0" dirty="0" err="1">
                          <a:ln>
                            <a:noFill/>
                          </a:ln>
                          <a:effectLst/>
                        </a:rPr>
                        <a:t>x.y</a:t>
                      </a:r>
                      <a:r>
                        <a:rPr kumimoji="0" lang="fr-FR" sz="1400" u="none" strike="noStrike" cap="none" normalizeH="0" baseline="0" dirty="0">
                          <a:ln>
                            <a:noFill/>
                          </a:ln>
                          <a:effectLst/>
                        </a:rPr>
                        <a:t>&gt;.java, </a:t>
                      </a:r>
                      <a:r>
                        <a:rPr kumimoji="0" lang="en-US" sz="1400" u="none" strike="noStrike" cap="none" normalizeH="0" baseline="0" dirty="0">
                          <a:ln>
                            <a:noFill/>
                          </a:ln>
                          <a:effectLst/>
                        </a:rPr>
                        <a:t>&lt;Module name&gt;_&lt;component name&gt;_&lt;</a:t>
                      </a:r>
                      <a:r>
                        <a:rPr kumimoji="0" lang="en-US" sz="1400" u="none" strike="noStrike" cap="none" normalizeH="0" baseline="0" dirty="0" err="1">
                          <a:ln>
                            <a:noFill/>
                          </a:ln>
                          <a:effectLst/>
                        </a:rPr>
                        <a:t>ver</a:t>
                      </a:r>
                      <a:r>
                        <a:rPr kumimoji="0" lang="en-US" sz="1400" u="none" strike="noStrike" cap="none" normalizeH="0" baseline="0" dirty="0">
                          <a:ln>
                            <a:noFill/>
                          </a:ln>
                          <a:effectLst/>
                        </a:rPr>
                        <a:t>_ </a:t>
                      </a:r>
                      <a:r>
                        <a:rPr kumimoji="0" lang="en-US" sz="1400" u="none" strike="noStrike" cap="none" normalizeH="0" baseline="0" dirty="0" err="1">
                          <a:ln>
                            <a:noFill/>
                          </a:ln>
                          <a:effectLst/>
                        </a:rPr>
                        <a:t>x.y</a:t>
                      </a:r>
                      <a:r>
                        <a:rPr kumimoji="0" lang="en-US" sz="1400" u="none" strike="noStrike" cap="none" normalizeH="0" baseline="0" dirty="0">
                          <a:ln>
                            <a:noFill/>
                          </a:ln>
                          <a:effectLst/>
                        </a:rPr>
                        <a:t>&gt;.java</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417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a:ln>
                            <a:noFill/>
                          </a:ln>
                          <a:effectLst/>
                        </a:rPr>
                        <a:t>Unit Test Plan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a:ln>
                            <a:noFill/>
                          </a:ln>
                          <a:effectLst/>
                        </a:rPr>
                        <a:t>UTP_&lt;Component name&gt;_&lt;ver_ x.y&gt;.doc</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501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a:ln>
                            <a:noFill/>
                          </a:ln>
                          <a:effectLst/>
                        </a:rPr>
                        <a:t>Quality Records</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C-rev_&lt;component name&gt;_&lt;</a:t>
                      </a:r>
                      <a:r>
                        <a:rPr kumimoji="0" lang="en-US" sz="1400" u="none" strike="noStrike" cap="none" normalizeH="0" baseline="0" dirty="0" err="1">
                          <a:ln>
                            <a:noFill/>
                          </a:ln>
                          <a:effectLst/>
                        </a:rPr>
                        <a:t>ver</a:t>
                      </a:r>
                      <a:r>
                        <a:rPr kumimoji="0" lang="en-US" sz="1400" u="none" strike="noStrike" cap="none" normalizeH="0" baseline="0" dirty="0">
                          <a:ln>
                            <a:noFill/>
                          </a:ln>
                          <a:effectLst/>
                        </a:rPr>
                        <a:t>_ </a:t>
                      </a:r>
                      <a:r>
                        <a:rPr kumimoji="0" lang="en-US" sz="1400" u="none" strike="noStrike" cap="none" normalizeH="0" baseline="0" dirty="0" err="1">
                          <a:ln>
                            <a:noFill/>
                          </a:ln>
                          <a:effectLst/>
                        </a:rPr>
                        <a:t>x.y</a:t>
                      </a:r>
                      <a:r>
                        <a:rPr kumimoji="0" lang="en-US" sz="1400" u="none" strike="noStrike" cap="none" normalizeH="0" baseline="0" dirty="0">
                          <a:ln>
                            <a:noFill/>
                          </a:ln>
                          <a:effectLst/>
                        </a:rPr>
                        <a:t>&gt;**.</a:t>
                      </a:r>
                      <a:r>
                        <a:rPr kumimoji="0" lang="en-US" sz="1400" u="none" strike="noStrike" cap="none" normalizeH="0" baseline="0" dirty="0" err="1">
                          <a:ln>
                            <a:noFill/>
                          </a:ln>
                          <a:effectLst/>
                        </a:rPr>
                        <a:t>xls</a:t>
                      </a:r>
                      <a:r>
                        <a:rPr kumimoji="0" lang="en-US" sz="1400" u="none" strike="noStrike" cap="none" normalizeH="0" baseline="0" dirty="0">
                          <a:ln>
                            <a:noFill/>
                          </a:ln>
                          <a:effectLst/>
                        </a:rPr>
                        <a:t>, C-rev_&lt;Module name&gt;_&lt;component name&gt;_&lt;</a:t>
                      </a:r>
                      <a:r>
                        <a:rPr kumimoji="0" lang="en-US" sz="1400" u="none" strike="noStrike" cap="none" normalizeH="0" baseline="0" dirty="0" err="1">
                          <a:ln>
                            <a:noFill/>
                          </a:ln>
                          <a:effectLst/>
                        </a:rPr>
                        <a:t>ver</a:t>
                      </a:r>
                      <a:r>
                        <a:rPr kumimoji="0" lang="en-US" sz="1400" u="none" strike="noStrike" cap="none" normalizeH="0" baseline="0" dirty="0">
                          <a:ln>
                            <a:noFill/>
                          </a:ln>
                          <a:effectLst/>
                        </a:rPr>
                        <a:t>_ </a:t>
                      </a:r>
                      <a:r>
                        <a:rPr kumimoji="0" lang="en-US" sz="1400" u="none" strike="noStrike" cap="none" normalizeH="0" baseline="0" dirty="0" err="1">
                          <a:ln>
                            <a:noFill/>
                          </a:ln>
                          <a:effectLst/>
                        </a:rPr>
                        <a:t>x.y</a:t>
                      </a:r>
                      <a:r>
                        <a:rPr kumimoji="0" lang="en-US" sz="1400" u="none" strike="noStrike" cap="none" normalizeH="0" baseline="0" dirty="0">
                          <a:ln>
                            <a:noFill/>
                          </a:ln>
                          <a:effectLst/>
                        </a:rPr>
                        <a:t>&gt;**.</a:t>
                      </a:r>
                      <a:r>
                        <a:rPr kumimoji="0" lang="en-US" sz="1400" u="none" strike="noStrike" cap="none" normalizeH="0" baseline="0" dirty="0" err="1">
                          <a:ln>
                            <a:noFill/>
                          </a:ln>
                          <a:effectLst/>
                        </a:rPr>
                        <a:t>xls</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503552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a:solidFill>
                  <a:schemeClr val="tx1"/>
                </a:solidFill>
              </a:rPr>
              <a:t> Phases in SE </a:t>
            </a:r>
          </a:p>
          <a:p>
            <a:pPr lvl="1"/>
            <a:r>
              <a:rPr lang="en-US" dirty="0">
                <a:solidFill>
                  <a:schemeClr val="tx1"/>
                </a:solidFill>
              </a:rPr>
              <a:t> Familiarizing  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2800" dirty="0"/>
              <a:t>Baselines</a:t>
            </a:r>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p>
          <a:p>
            <a:pPr marL="625475" lvl="2" indent="-285750">
              <a:lnSpc>
                <a:spcPct val="120000"/>
              </a:lnSpc>
              <a:buFont typeface="Candara" panose="020E0502030303020204" pitchFamily="34" charset="0"/>
              <a:buChar char="–"/>
            </a:pPr>
            <a:r>
              <a:rPr lang="en-US" sz="1600" dirty="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a:solidFill>
                  <a:schemeClr val="tx1"/>
                </a:solidFill>
              </a:rPr>
              <a:t>Baselining can be of many types – Input baseline , design baseline , code baseline </a:t>
            </a:r>
            <a:r>
              <a:rPr lang="en-US" sz="1600" dirty="0" err="1">
                <a:solidFill>
                  <a:schemeClr val="tx1"/>
                </a:solidFill>
              </a:rPr>
              <a:t>etc</a:t>
            </a:r>
            <a:r>
              <a:rPr lang="en-US" sz="1600" dirty="0">
                <a:solidFill>
                  <a:schemeClr val="tx1"/>
                </a:solidFill>
              </a:rPr>
              <a:t> </a:t>
            </a: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dirty="0"/>
              <a:t>Illustration of a Baseline</a:t>
            </a:r>
          </a:p>
        </p:txBody>
      </p:sp>
    </p:spTree>
    <p:extLst>
      <p:ext uri="{BB962C8B-B14F-4D97-AF65-F5344CB8AC3E}">
        <p14:creationId xmlns:p14="http://schemas.microsoft.com/office/powerpoint/2010/main" val="4257569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p:txBody>
          <a:bodyPr/>
          <a:lstStyle/>
          <a:p>
            <a:r>
              <a:rPr lang="en-US" dirty="0"/>
              <a:t>Branching, Merging and Labeling</a:t>
            </a:r>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a:solidFill>
                  <a:srgbClr val="000000"/>
                </a:solidFill>
                <a:latin typeface="Candara"/>
              </a:rPr>
              <a:t>Branching and Merging </a:t>
            </a:r>
            <a:r>
              <a:rPr lang="en-US" sz="1600" b="0" dirty="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a:solidFill>
                  <a:srgbClr val="000000"/>
                </a:solidFill>
                <a:latin typeface="Candara"/>
              </a:rPr>
              <a:t>Label</a:t>
            </a:r>
            <a:r>
              <a:rPr lang="en-US" sz="1600" b="0" dirty="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a:solidFill>
                  <a:srgbClr val="C00000"/>
                </a:solidFill>
                <a:latin typeface="Candara"/>
              </a:rPr>
              <a:t>Label</a:t>
            </a: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a:solidFill>
                  <a:srgbClr val="C00000"/>
                </a:solidFill>
                <a:latin typeface="Candara"/>
              </a:rPr>
              <a:t>Label</a:t>
            </a:r>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Different Ways of Branching</a:t>
            </a:r>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a:solidFill>
                  <a:srgbClr val="000000"/>
                </a:solidFill>
                <a:latin typeface="+mj-lt"/>
              </a:rPr>
              <a:t>Branch per Release</a:t>
            </a: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a:solidFill>
                  <a:srgbClr val="000000"/>
                </a:solidFill>
                <a:latin typeface="+mj-lt"/>
              </a:rPr>
              <a:t>Branch per Promotion</a:t>
            </a: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a:solidFill>
                  <a:srgbClr val="000000"/>
                </a:solidFill>
                <a:latin typeface="+mj-lt"/>
              </a:rPr>
              <a:t>Branch per Component</a:t>
            </a: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a:solidFill>
                  <a:srgbClr val="000000"/>
                </a:solidFill>
                <a:latin typeface="+mj-lt"/>
              </a:rPr>
              <a:t>Branch per Technology</a:t>
            </a:r>
          </a:p>
        </p:txBody>
      </p:sp>
    </p:spTree>
    <p:extLst>
      <p:ext uri="{BB962C8B-B14F-4D97-AF65-F5344CB8AC3E}">
        <p14:creationId xmlns:p14="http://schemas.microsoft.com/office/powerpoint/2010/main" val="3174983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Tools </a:t>
            </a:r>
          </a:p>
        </p:txBody>
      </p:sp>
      <p:sp>
        <p:nvSpPr>
          <p:cNvPr id="3" name="Content Placeholder 2"/>
          <p:cNvSpPr>
            <a:spLocks noGrp="1"/>
          </p:cNvSpPr>
          <p:nvPr>
            <p:ph idx="1"/>
          </p:nvPr>
        </p:nvSpPr>
        <p:spPr/>
        <p:txBody>
          <a:bodyPr>
            <a:noAutofit/>
          </a:bodyPr>
          <a:lstStyle/>
          <a:p>
            <a:r>
              <a:rPr lang="en-US" dirty="0">
                <a:solidFill>
                  <a:schemeClr val="tx1"/>
                </a:solidFill>
              </a:rPr>
              <a:t>Tools help in managing projects better as it reduces a lot of manual effort </a:t>
            </a:r>
          </a:p>
          <a:p>
            <a:pPr marL="0" indent="0">
              <a:buNone/>
            </a:pPr>
            <a:endParaRPr lang="en-US" dirty="0">
              <a:solidFill>
                <a:schemeClr val="tx1"/>
              </a:solidFill>
            </a:endParaRPr>
          </a:p>
          <a:p>
            <a:r>
              <a:rPr lang="en-US" dirty="0">
                <a:solidFill>
                  <a:schemeClr val="tx1"/>
                </a:solidFill>
              </a:rPr>
              <a:t>Early SCM tools had facilities for controlling and managing  CI , but now it comes with a lot of features like</a:t>
            </a:r>
          </a:p>
          <a:p>
            <a:pPr lvl="1"/>
            <a:r>
              <a:rPr lang="en-US" dirty="0">
                <a:solidFill>
                  <a:schemeClr val="tx1"/>
                </a:solidFill>
              </a:rPr>
              <a:t>Build and Release management </a:t>
            </a:r>
          </a:p>
          <a:p>
            <a:pPr lvl="1"/>
            <a:r>
              <a:rPr lang="en-US" dirty="0">
                <a:solidFill>
                  <a:schemeClr val="tx1"/>
                </a:solidFill>
              </a:rPr>
              <a:t>Defect  Management and tracking </a:t>
            </a:r>
          </a:p>
          <a:p>
            <a:pPr lvl="1"/>
            <a:r>
              <a:rPr lang="en-US" dirty="0">
                <a:solidFill>
                  <a:schemeClr val="tx1"/>
                </a:solidFill>
              </a:rPr>
              <a:t>Packaging control  </a:t>
            </a:r>
            <a:r>
              <a:rPr lang="en-US" dirty="0" err="1">
                <a:solidFill>
                  <a:schemeClr val="tx1"/>
                </a:solidFill>
              </a:rPr>
              <a:t>etc</a:t>
            </a:r>
            <a:r>
              <a:rPr lang="en-US" dirty="0">
                <a:solidFill>
                  <a:schemeClr val="tx1"/>
                </a:solidFill>
              </a:rPr>
              <a:t> ..</a:t>
            </a:r>
          </a:p>
          <a:p>
            <a:r>
              <a:rPr lang="en-US" dirty="0">
                <a:solidFill>
                  <a:schemeClr val="tx1"/>
                </a:solidFill>
              </a:rPr>
              <a:t>Major advantages of SCM tools are</a:t>
            </a:r>
          </a:p>
          <a:p>
            <a:pPr lvl="1"/>
            <a:r>
              <a:rPr lang="en-US" sz="1800" dirty="0">
                <a:solidFill>
                  <a:schemeClr val="tx1"/>
                </a:solidFill>
              </a:rPr>
              <a:t>S</a:t>
            </a:r>
            <a:r>
              <a:rPr lang="en-US" dirty="0">
                <a:solidFill>
                  <a:schemeClr val="tx1"/>
                </a:solidFill>
              </a:rPr>
              <a:t>haring of project information   across teams with accurate and reliable information, </a:t>
            </a:r>
          </a:p>
          <a:p>
            <a:pPr lvl="1"/>
            <a:r>
              <a:rPr lang="en-US" dirty="0">
                <a:solidFill>
                  <a:schemeClr val="tx1"/>
                </a:solidFill>
              </a:rPr>
              <a:t>Flexible in supporting parallel development </a:t>
            </a:r>
          </a:p>
          <a:p>
            <a:pPr lvl="1"/>
            <a:r>
              <a:rPr lang="en-US" dirty="0">
                <a:solidFill>
                  <a:schemeClr val="tx1"/>
                </a:solidFill>
              </a:rPr>
              <a:t>Provide better decision-making capability by managing and tracking </a:t>
            </a:r>
          </a:p>
        </p:txBody>
      </p:sp>
    </p:spTree>
    <p:extLst>
      <p:ext uri="{BB962C8B-B14F-4D97-AF65-F5344CB8AC3E}">
        <p14:creationId xmlns:p14="http://schemas.microsoft.com/office/powerpoint/2010/main" val="2969340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normAutofit fontScale="90000"/>
          </a:bodyPr>
          <a:lstStyle/>
          <a:p>
            <a:pPr eaLnBrk="1" hangingPunct="1"/>
            <a:r>
              <a:rPr lang="en-US" dirty="0"/>
              <a:t>Different 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All access to all project folders </a:t>
            </a:r>
          </a:p>
          <a:p>
            <a:pPr lvl="1" eaLnBrk="1" hangingPunct="1"/>
            <a:r>
              <a:rPr lang="en-US" dirty="0">
                <a:solidFill>
                  <a:schemeClr val="tx1"/>
                </a:solidFill>
              </a:rPr>
              <a:t>Can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Greater access than all team-members.</a:t>
            </a:r>
          </a:p>
          <a:p>
            <a:pPr lvl="1" eaLnBrk="1" hangingPunct="1"/>
            <a:r>
              <a:rPr lang="en-US" dirty="0">
                <a:solidFill>
                  <a:schemeClr val="tx1"/>
                </a:solidFill>
              </a:rPr>
              <a:t>Creates the basic environment for his projects configuration management</a:t>
            </a:r>
          </a:p>
          <a:p>
            <a:pPr lvl="1" eaLnBrk="1" hangingPunct="1"/>
            <a:r>
              <a:rPr lang="en-US" dirty="0">
                <a:solidFill>
                  <a:schemeClr val="tx1"/>
                </a:solidFill>
              </a:rPr>
              <a:t>Responsible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695013" y="851487"/>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dirty="0"/>
              <a:t>Check –in and Check -Out</a:t>
            </a:r>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 </a:t>
            </a:r>
          </a:p>
        </p:txBody>
      </p:sp>
      <p:sp>
        <p:nvSpPr>
          <p:cNvPr id="4" name="Content Placeholder 3"/>
          <p:cNvSpPr>
            <a:spLocks noGrp="1"/>
          </p:cNvSpPr>
          <p:nvPr>
            <p:ph idx="1"/>
          </p:nvPr>
        </p:nvSpPr>
        <p:spPr/>
        <p:txBody>
          <a:bodyPr>
            <a:normAutofit/>
          </a:bodyPr>
          <a:lstStyle/>
          <a:p>
            <a:r>
              <a:rPr lang="en-US" dirty="0">
                <a:solidFill>
                  <a:schemeClr val="tx1"/>
                </a:solidFill>
              </a:rPr>
              <a:t>SRS  (System Requirement Specification)  are prepared in which phase ?</a:t>
            </a:r>
          </a:p>
          <a:p>
            <a:endParaRPr lang="en-US" dirty="0">
              <a:solidFill>
                <a:schemeClr val="tx1"/>
              </a:solidFill>
            </a:endParaRPr>
          </a:p>
          <a:p>
            <a:r>
              <a:rPr lang="en-US" dirty="0">
                <a:solidFill>
                  <a:schemeClr val="tx1"/>
                </a:solidFill>
              </a:rPr>
              <a:t>A software can be built using more than 1 life cycle model . (T/F)</a:t>
            </a:r>
          </a:p>
          <a:p>
            <a:endParaRPr lang="en-US" dirty="0">
              <a:solidFill>
                <a:schemeClr val="tx1"/>
              </a:solidFill>
            </a:endParaRPr>
          </a:p>
          <a:p>
            <a:r>
              <a:rPr lang="en-US" dirty="0">
                <a:solidFill>
                  <a:schemeClr val="tx1"/>
                </a:solidFill>
              </a:rPr>
              <a:t>Name some non functional requirements</a:t>
            </a:r>
          </a:p>
          <a:p>
            <a:endParaRPr lang="en-US" dirty="0">
              <a:solidFill>
                <a:schemeClr val="tx1"/>
              </a:solidFill>
            </a:endParaRPr>
          </a:p>
          <a:p>
            <a:r>
              <a:rPr lang="en-US" dirty="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241345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3" name="Content Placeholder 2"/>
          <p:cNvSpPr>
            <a:spLocks noGrp="1"/>
          </p:cNvSpPr>
          <p:nvPr>
            <p:ph idx="1"/>
          </p:nvPr>
        </p:nvSpPr>
        <p:spPr/>
        <p:txBody>
          <a:bodyPr>
            <a:normAutofit/>
          </a:bodyPr>
          <a:lstStyle/>
          <a:p>
            <a:r>
              <a:rPr lang="en-US" dirty="0">
                <a:solidFill>
                  <a:schemeClr val="tx1"/>
                </a:solidFill>
              </a:rPr>
              <a:t>In which phase UNIT Test Plan is  written ?</a:t>
            </a:r>
          </a:p>
          <a:p>
            <a:endParaRPr lang="en-US" dirty="0">
              <a:solidFill>
                <a:schemeClr val="tx1"/>
              </a:solidFill>
            </a:endParaRPr>
          </a:p>
          <a:p>
            <a:r>
              <a:rPr lang="en-US" dirty="0">
                <a:solidFill>
                  <a:schemeClr val="tx1"/>
                </a:solidFill>
              </a:rPr>
              <a:t>White box testing includes </a:t>
            </a:r>
          </a:p>
          <a:p>
            <a:pPr lvl="1"/>
            <a:r>
              <a:rPr lang="en-US" dirty="0">
                <a:solidFill>
                  <a:schemeClr val="tx1"/>
                </a:solidFill>
              </a:rPr>
              <a:t>Unit Testing  </a:t>
            </a:r>
          </a:p>
          <a:p>
            <a:pPr lvl="1"/>
            <a:r>
              <a:rPr lang="en-US" dirty="0">
                <a:solidFill>
                  <a:schemeClr val="tx1"/>
                </a:solidFill>
              </a:rPr>
              <a:t>System Testing   </a:t>
            </a:r>
          </a:p>
          <a:p>
            <a:pPr lvl="1"/>
            <a:r>
              <a:rPr lang="en-US" dirty="0">
                <a:solidFill>
                  <a:schemeClr val="tx1"/>
                </a:solidFill>
              </a:rPr>
              <a:t>Operations Acceptance Testing </a:t>
            </a:r>
          </a:p>
          <a:p>
            <a:pPr lvl="1"/>
            <a:r>
              <a:rPr lang="en-US" dirty="0">
                <a:solidFill>
                  <a:schemeClr val="tx1"/>
                </a:solidFill>
              </a:rPr>
              <a:t>Integration testing </a:t>
            </a:r>
          </a:p>
          <a:p>
            <a:pPr lvl="1"/>
            <a:endParaRPr lang="en-US" dirty="0">
              <a:solidFill>
                <a:schemeClr val="tx1"/>
              </a:solidFill>
            </a:endParaRPr>
          </a:p>
          <a:p>
            <a:r>
              <a:rPr lang="en-US" dirty="0">
                <a:solidFill>
                  <a:schemeClr val="tx1"/>
                </a:solidFill>
              </a:rPr>
              <a:t>A single baseline may contain many files.(T/F)</a:t>
            </a:r>
          </a:p>
          <a:p>
            <a:r>
              <a:rPr lang="en-US" dirty="0">
                <a:solidFill>
                  <a:schemeClr val="tx1"/>
                </a:solidFill>
              </a:rPr>
              <a:t>A Tester can test in the development library.(T/F)</a:t>
            </a:r>
          </a:p>
          <a:p>
            <a:pPr marL="0" indent="0">
              <a:buNone/>
            </a:pPr>
            <a:endParaRPr lang="en-US" sz="2400" b="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r>
              <a:rPr lang="en-US" dirty="0"/>
              <a:t>Introduction to Software Engineering </a:t>
            </a:r>
          </a:p>
        </p:txBody>
      </p:sp>
      <p:sp>
        <p:nvSpPr>
          <p:cNvPr id="3" name="Subtitle 2">
            <a:extLst>
              <a:ext uri="{FF2B5EF4-FFF2-40B4-BE49-F238E27FC236}">
                <a16:creationId xmlns:a16="http://schemas.microsoft.com/office/drawing/2014/main" id="{CAF4111B-59F3-4805-A2C9-1452461148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531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2" name="Content Placeholder 1"/>
          <p:cNvSpPr>
            <a:spLocks noGrp="1"/>
          </p:cNvSpPr>
          <p:nvPr>
            <p:ph idx="1"/>
          </p:nvPr>
        </p:nvSpPr>
        <p:spPr/>
        <p:txBody>
          <a:bodyPr/>
          <a:lstStyle/>
          <a:p>
            <a:r>
              <a:rPr lang="en-US" dirty="0"/>
              <a:t>What is Software Engineering?</a:t>
            </a:r>
          </a:p>
          <a:p>
            <a:r>
              <a:rPr lang="en-US" dirty="0"/>
              <a:t>Software Development Life Cycle</a:t>
            </a:r>
          </a:p>
          <a:p>
            <a:r>
              <a:rPr lang="en-US" dirty="0"/>
              <a:t>Software development Models</a:t>
            </a:r>
          </a:p>
          <a:p>
            <a:r>
              <a:rPr lang="en-US" dirty="0"/>
              <a:t>Life cycle selection</a:t>
            </a:r>
          </a:p>
          <a:p>
            <a:endParaRPr lang="en-US" dirty="0"/>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Tree>
    <p:extLst>
      <p:ext uri="{BB962C8B-B14F-4D97-AF65-F5344CB8AC3E}">
        <p14:creationId xmlns:p14="http://schemas.microsoft.com/office/powerpoint/2010/main" val="166234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 What </a:t>
            </a:r>
          </a:p>
        </p:txBody>
      </p:sp>
      <p:sp>
        <p:nvSpPr>
          <p:cNvPr id="3" name="Content Placeholder 2"/>
          <p:cNvSpPr>
            <a:spLocks noGrp="1"/>
          </p:cNvSpPr>
          <p:nvPr>
            <p:ph idx="1"/>
          </p:nvPr>
        </p:nvSpPr>
        <p:spPr/>
        <p:txBody>
          <a:bodyPr/>
          <a:lstStyle/>
          <a:p>
            <a:r>
              <a:rPr lang="en-US">
                <a:solidFill>
                  <a:schemeClr val="tx1"/>
                </a:solidFill>
              </a:rPr>
              <a:t>A systematic, </a:t>
            </a:r>
            <a:r>
              <a:rPr lang="en-US" dirty="0">
                <a:solidFill>
                  <a:schemeClr val="tx1"/>
                </a:solidFill>
              </a:rPr>
              <a:t>disciplined and measurable approach towards development, operation and maintenance of a software </a:t>
            </a:r>
          </a:p>
          <a:p>
            <a:endParaRPr lang="en-US" dirty="0">
              <a:solidFill>
                <a:schemeClr val="tx1"/>
              </a:solidFill>
            </a:endParaRPr>
          </a:p>
          <a:p>
            <a:r>
              <a:rPr lang="en-US" dirty="0">
                <a:solidFill>
                  <a:schemeClr val="tx1"/>
                </a:solidFill>
              </a:rPr>
              <a:t>Concerned with creating and maintaining software applications by applying technologies and practices from</a:t>
            </a:r>
          </a:p>
          <a:p>
            <a:pPr lvl="1"/>
            <a:r>
              <a:rPr lang="en-US" dirty="0">
                <a:solidFill>
                  <a:schemeClr val="tx1"/>
                </a:solidFill>
              </a:rPr>
              <a:t>Computer science, </a:t>
            </a:r>
          </a:p>
          <a:p>
            <a:pPr lvl="1"/>
            <a:r>
              <a:rPr lang="en-US" dirty="0">
                <a:solidFill>
                  <a:schemeClr val="tx1"/>
                </a:solidFill>
              </a:rPr>
              <a:t>Project management,</a:t>
            </a:r>
          </a:p>
          <a:p>
            <a:pPr lvl="1"/>
            <a:r>
              <a:rPr lang="en-US" dirty="0">
                <a:solidFill>
                  <a:schemeClr val="tx1"/>
                </a:solidFill>
              </a:rPr>
              <a:t>Engineering, </a:t>
            </a:r>
          </a:p>
          <a:p>
            <a:pPr lvl="1"/>
            <a:r>
              <a:rPr lang="en-US" dirty="0">
                <a:solidFill>
                  <a:schemeClr val="tx1"/>
                </a:solidFill>
              </a:rPr>
              <a:t>Application domains etc..</a:t>
            </a:r>
          </a:p>
          <a:p>
            <a:pPr marL="809625" lvl="2" indent="0">
              <a:buNone/>
            </a:pPr>
            <a:endParaRPr lang="en-US" sz="1800" dirty="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etc..</a:t>
            </a: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67771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0d8c4aea-b462-4687-8b40-bd2f5a85267d"/>
    <ds:schemaRef ds:uri="http://www.w3.org/XML/1998/namespace"/>
    <ds:schemaRef ds:uri="http://purl.org/dc/elements/1.1/"/>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DDA18DC-4616-4C3D-861B-D8EB1400C4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2886</TotalTime>
  <Words>6963</Words>
  <Application>Microsoft Office PowerPoint</Application>
  <PresentationFormat>On-screen Show (4:3)</PresentationFormat>
  <Paragraphs>969</Paragraphs>
  <Slides>68</Slides>
  <Notes>68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Arial</vt:lpstr>
      <vt:lpstr>Calibri</vt:lpstr>
      <vt:lpstr>Lucida Sans</vt:lpstr>
      <vt:lpstr>Verdana</vt:lpstr>
      <vt:lpstr>ヒラギノ角ゴ Pro W3</vt:lpstr>
      <vt:lpstr>Candara</vt:lpstr>
      <vt:lpstr>Times New Roman</vt:lpstr>
      <vt:lpstr>ＭＳ Ｐゴシック</vt:lpstr>
      <vt:lpstr>Wingdings</vt:lpstr>
      <vt:lpstr>Capgemini 2017_Cover slides</vt:lpstr>
      <vt:lpstr>think-cell Slide</vt:lpstr>
      <vt:lpstr>An Introduction to Software Engineering</vt:lpstr>
      <vt:lpstr>Document History</vt:lpstr>
      <vt:lpstr>Course Goals and Non Goals</vt:lpstr>
      <vt:lpstr>Pre-requisites</vt:lpstr>
      <vt:lpstr>Intended Audience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Requirement phase key points </vt:lpstr>
      <vt:lpstr>Introduction to Design Phase </vt:lpstr>
      <vt:lpstr>Architecture and Design </vt:lpstr>
      <vt:lpstr>Key activities in Design phase</vt:lpstr>
      <vt:lpstr>Design phase key points </vt:lpstr>
      <vt:lpstr>Introduction to Construction  Phase </vt:lpstr>
      <vt:lpstr>Construction phase </vt:lpstr>
      <vt:lpstr>Construction phase </vt:lpstr>
      <vt:lpstr>Construction phase – key activities  </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Patil, Shital</cp:lastModifiedBy>
  <cp:revision>169</cp:revision>
  <dcterms:created xsi:type="dcterms:W3CDTF">2012-05-18T02:59:15Z</dcterms:created>
  <dcterms:modified xsi:type="dcterms:W3CDTF">2018-06-08T12:21:35Z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ies>
</file>