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8"/>
  </p:notesMasterIdLst>
  <p:handoutMasterIdLst>
    <p:handoutMasterId r:id="rId49"/>
  </p:handoutMasterIdLst>
  <p:sldIdLst>
    <p:sldId id="256" r:id="rId2"/>
    <p:sldId id="257" r:id="rId3"/>
    <p:sldId id="258" r:id="rId4"/>
    <p:sldId id="270" r:id="rId5"/>
    <p:sldId id="276" r:id="rId6"/>
    <p:sldId id="315" r:id="rId7"/>
    <p:sldId id="279" r:id="rId8"/>
    <p:sldId id="314" r:id="rId9"/>
    <p:sldId id="320" r:id="rId10"/>
    <p:sldId id="321" r:id="rId11"/>
    <p:sldId id="322" r:id="rId12"/>
    <p:sldId id="323" r:id="rId13"/>
    <p:sldId id="281" r:id="rId14"/>
    <p:sldId id="263" r:id="rId15"/>
    <p:sldId id="296" r:id="rId16"/>
    <p:sldId id="300" r:id="rId17"/>
    <p:sldId id="302" r:id="rId18"/>
    <p:sldId id="327" r:id="rId19"/>
    <p:sldId id="304" r:id="rId20"/>
    <p:sldId id="324" r:id="rId21"/>
    <p:sldId id="305" r:id="rId22"/>
    <p:sldId id="328" r:id="rId23"/>
    <p:sldId id="307" r:id="rId24"/>
    <p:sldId id="308" r:id="rId25"/>
    <p:sldId id="309" r:id="rId26"/>
    <p:sldId id="310" r:id="rId27"/>
    <p:sldId id="333" r:id="rId28"/>
    <p:sldId id="326" r:id="rId29"/>
    <p:sldId id="265" r:id="rId30"/>
    <p:sldId id="284" r:id="rId31"/>
    <p:sldId id="294" r:id="rId32"/>
    <p:sldId id="325" r:id="rId33"/>
    <p:sldId id="329" r:id="rId34"/>
    <p:sldId id="330" r:id="rId35"/>
    <p:sldId id="331" r:id="rId36"/>
    <p:sldId id="288" r:id="rId37"/>
    <p:sldId id="286" r:id="rId38"/>
    <p:sldId id="287" r:id="rId39"/>
    <p:sldId id="311" r:id="rId40"/>
    <p:sldId id="295" r:id="rId41"/>
    <p:sldId id="312" r:id="rId42"/>
    <p:sldId id="332" r:id="rId43"/>
    <p:sldId id="293" r:id="rId44"/>
    <p:sldId id="260" r:id="rId45"/>
    <p:sldId id="261" r:id="rId46"/>
    <p:sldId id="26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70"/>
            <p14:sldId id="276"/>
            <p14:sldId id="315"/>
            <p14:sldId id="279"/>
            <p14:sldId id="314"/>
            <p14:sldId id="320"/>
            <p14:sldId id="321"/>
            <p14:sldId id="322"/>
            <p14:sldId id="323"/>
            <p14:sldId id="281"/>
          </p14:sldIdLst>
        </p14:section>
        <p14:section name="Create" id="{E8DD4115-BC9D-4393-9B37-177453C2C8DF}">
          <p14:sldIdLst>
            <p14:sldId id="263"/>
            <p14:sldId id="296"/>
            <p14:sldId id="300"/>
            <p14:sldId id="302"/>
            <p14:sldId id="327"/>
            <p14:sldId id="304"/>
            <p14:sldId id="324"/>
            <p14:sldId id="305"/>
            <p14:sldId id="328"/>
            <p14:sldId id="307"/>
            <p14:sldId id="308"/>
            <p14:sldId id="309"/>
            <p14:sldId id="310"/>
            <p14:sldId id="333"/>
            <p14:sldId id="326"/>
          </p14:sldIdLst>
        </p14:section>
        <p14:section name="Reference" id="{38CDB69D-9FB8-4DD3-B822-691A3AED3714}">
          <p14:sldIdLst>
            <p14:sldId id="265"/>
            <p14:sldId id="284"/>
            <p14:sldId id="294"/>
            <p14:sldId id="325"/>
            <p14:sldId id="329"/>
            <p14:sldId id="330"/>
            <p14:sldId id="331"/>
            <p14:sldId id="288"/>
            <p14:sldId id="286"/>
            <p14:sldId id="287"/>
            <p14:sldId id="311"/>
            <p14:sldId id="295"/>
            <p14:sldId id="312"/>
            <p14:sldId id="332"/>
            <p14:sldId id="293"/>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os="2688">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 id="1" name="Guidewire Education" initials="sluersen"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4A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65107" autoAdjust="0"/>
  </p:normalViewPr>
  <p:slideViewPr>
    <p:cSldViewPr showGuides="1">
      <p:cViewPr varScale="1">
        <p:scale>
          <a:sx n="73" d="100"/>
          <a:sy n="73" d="100"/>
        </p:scale>
        <p:origin x="2424" y="66"/>
      </p:cViewPr>
      <p:guideLst>
        <p:guide orient="horz" pos="2688"/>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61" d="100"/>
          <a:sy n="61" d="100"/>
        </p:scale>
        <p:origin x="3474" y="72"/>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2001-2016.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 container such as a list view</a:t>
            </a:r>
            <a:r>
              <a:rPr lang="en-US" baseline="0" dirty="0" smtClean="0"/>
              <a:t> panel is a </a:t>
            </a:r>
            <a:r>
              <a:rPr lang="en-US" dirty="0" smtClean="0"/>
              <a:t>top-level container, it is reusable. A top-level container is a PCF file. If the container is likely to be needed in multiple places, create a PCF file for the container. A List View Panel is PCF file that is ideal for multiple references. Other PCF files can reference the reusable container using a reference widget. In TrainingApp, the </a:t>
            </a:r>
            <a:r>
              <a:rPr lang="en-US" dirty="0" err="1" smtClean="0"/>
              <a:t>ABContactHistoryPage</a:t>
            </a:r>
            <a:r>
              <a:rPr lang="en-US" dirty="0" smtClean="0"/>
              <a:t> contains</a:t>
            </a:r>
            <a:r>
              <a:rPr lang="en-US" baseline="0" dirty="0" smtClean="0"/>
              <a:t> a Screen with a Panel Ref </a:t>
            </a:r>
            <a:r>
              <a:rPr lang="en-US" dirty="0" smtClean="0"/>
              <a:t>that references </a:t>
            </a:r>
            <a:r>
              <a:rPr lang="en-US" dirty="0" err="1" smtClean="0"/>
              <a:t>ABContactHistoryLV</a:t>
            </a:r>
            <a:r>
              <a:rPr lang="en-US" dirty="0" smtClean="0"/>
              <a:t>.</a:t>
            </a:r>
            <a:r>
              <a:rPr lang="en-US" baseline="0" dirty="0" smtClean="0"/>
              <a:t> </a:t>
            </a:r>
            <a:r>
              <a:rPr lang="en-US" dirty="0" smtClean="0"/>
              <a:t>PanelRef widgets are discussed later in this lesson.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 container</a:t>
            </a:r>
            <a:r>
              <a:rPr lang="en-US" baseline="0" dirty="0" smtClean="0"/>
              <a:t> </a:t>
            </a:r>
            <a:r>
              <a:rPr lang="en-US" dirty="0" smtClean="0"/>
              <a:t>such as list view</a:t>
            </a:r>
            <a:r>
              <a:rPr lang="en-US" baseline="0" dirty="0" smtClean="0"/>
              <a:t> panel </a:t>
            </a:r>
            <a:r>
              <a:rPr lang="en-US" dirty="0" smtClean="0"/>
              <a:t>is declared as an</a:t>
            </a:r>
            <a:r>
              <a:rPr lang="en-US" baseline="0" dirty="0" smtClean="0"/>
              <a:t> inline </a:t>
            </a:r>
            <a:r>
              <a:rPr lang="en-US" dirty="0" smtClean="0"/>
              <a:t>child container, it is not reusable. Other containers cannot reference an inline container.  A ListViewPanel</a:t>
            </a:r>
            <a:r>
              <a:rPr lang="en-US" baseline="0" dirty="0" smtClean="0"/>
              <a:t> w</a:t>
            </a:r>
            <a:r>
              <a:rPr lang="en-US" dirty="0" smtClean="0"/>
              <a:t>idget is defined in a Screen, Card View Panel, or a List Detail Panel.  It is possible</a:t>
            </a:r>
            <a:r>
              <a:rPr lang="en-US" baseline="0" dirty="0" smtClean="0"/>
              <a:t> to define a variable object for an ListViewPanel widget, but this is uncommon. A ListViewPanel widget inherits the root object associated with its parent. </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193034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208934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Inline</a:t>
            </a:r>
            <a:r>
              <a:rPr lang="en-US" b="1" baseline="0" dirty="0" smtClean="0"/>
              <a:t> list view panel</a:t>
            </a:r>
          </a:p>
          <a:p>
            <a:r>
              <a:rPr lang="en-US" dirty="0" smtClean="0"/>
              <a:t>1. Add the ListViewPanel widget to the parent container</a:t>
            </a:r>
          </a:p>
          <a:p>
            <a:r>
              <a:rPr lang="en-US" dirty="0" smtClean="0"/>
              <a:t>2. Optionally specify additional properties</a:t>
            </a:r>
          </a:p>
          <a:p>
            <a:r>
              <a:rPr lang="en-US" dirty="0" smtClean="0"/>
              <a:t>4. Add a row iterator widget</a:t>
            </a:r>
          </a:p>
          <a:p>
            <a:r>
              <a:rPr lang="en-US" dirty="0" smtClean="0"/>
              <a:t>5. Add a row widget</a:t>
            </a:r>
          </a:p>
          <a:p>
            <a:r>
              <a:rPr lang="en-US" dirty="0" smtClean="0"/>
              <a:t>6. Add cell widgets</a:t>
            </a:r>
          </a:p>
          <a:p>
            <a:r>
              <a:rPr lang="en-US" dirty="0" smtClean="0"/>
              <a:t>7. Deploy PCFs</a:t>
            </a:r>
          </a:p>
          <a:p>
            <a:endParaRPr lang="en-US" b="1"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724245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initial list view panel always displays an error because every list view panel needs a row element.</a:t>
            </a:r>
            <a:r>
              <a:rPr lang="en-US" baseline="0" dirty="0" smtClean="0"/>
              <a:t> A</a:t>
            </a:r>
            <a:r>
              <a:rPr lang="en-US" dirty="0" smtClean="0"/>
              <a:t> newly created list view panel is empty. </a:t>
            </a:r>
            <a:endParaRPr lang="en-US" b="1" dirty="0" smtClean="0"/>
          </a:p>
          <a:p>
            <a:endParaRPr lang="en-US" b="1" dirty="0" smtClean="0"/>
          </a:p>
          <a:p>
            <a:r>
              <a:rPr lang="en-US" b="1" dirty="0" smtClean="0"/>
              <a:t>Inline list view panels</a:t>
            </a:r>
          </a:p>
          <a:p>
            <a:r>
              <a:rPr lang="en-US" dirty="0" smtClean="0"/>
              <a:t>To create an inline list view panel, find the ListViewPanel widget</a:t>
            </a:r>
            <a:r>
              <a:rPr lang="en-US" baseline="0" dirty="0" smtClean="0"/>
              <a:t> </a:t>
            </a:r>
            <a:r>
              <a:rPr lang="en-US" dirty="0" smtClean="0"/>
              <a:t>in the PCF Editor toolbox. Drag the ListViewPanel widget onto an existing screen, list detail panel, or card view</a:t>
            </a:r>
            <a:r>
              <a:rPr lang="en-US" baseline="0" dirty="0" smtClean="0"/>
              <a:t> panel.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  Root objects must be specified on the list view panel's Required Variables tab.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initial list view panel always displays an error because every list view panel needs a row element.</a:t>
            </a:r>
            <a:r>
              <a:rPr lang="en-US" baseline="0" dirty="0" smtClean="0"/>
              <a:t> A</a:t>
            </a:r>
            <a:r>
              <a:rPr lang="en-US" dirty="0" smtClean="0"/>
              <a:t> newly created list view panel is empty. In the slide example, the screenshot</a:t>
            </a:r>
            <a:r>
              <a:rPr lang="en-US" baseline="0" dirty="0" smtClean="0"/>
              <a:t> has been modified to not show the error.</a:t>
            </a:r>
            <a:endParaRPr lang="en-US" dirty="0" smtClean="0"/>
          </a:p>
          <a:p>
            <a:r>
              <a:rPr lang="en-US" dirty="0" smtClean="0"/>
              <a:t/>
            </a:r>
            <a:br>
              <a:rPr lang="en-US" dirty="0" smtClean="0"/>
            </a:br>
            <a:r>
              <a:rPr lang="en-US" dirty="0" smtClean="0"/>
              <a:t/>
            </a:r>
            <a:br>
              <a:rPr lang="en-US" dirty="0" smtClean="0"/>
            </a:br>
            <a:r>
              <a:rPr lang="en-US" b="1" dirty="0" smtClean="0"/>
              <a:t>Inline list view panels</a:t>
            </a:r>
          </a:p>
          <a:p>
            <a:r>
              <a:rPr lang="en-US" dirty="0" smtClean="0"/>
              <a:t>You do not need to specify root objects for inline list view</a:t>
            </a:r>
            <a:r>
              <a:rPr lang="en-US" baseline="0" dirty="0" smtClean="0"/>
              <a:t> panel</a:t>
            </a:r>
            <a:r>
              <a:rPr lang="en-US" dirty="0" smtClean="0"/>
              <a:t>. Because an inline list view panel can have only one parent container, it automatically inherits the root objects of its parent.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There are two states that a list view panel can be in: edit mode and read-only mode. If the editable property for a list view panel is true (or blank, which defaults to true), then the list view panel can be put into either read-only mode or edit mode. If the editable property for a list view panel is false, then the list view panel cannot be put into edit mode. It is always in read-only mode.</a:t>
            </a:r>
            <a:endParaRPr lang="en-US" b="1" dirty="0" smtClean="0"/>
          </a:p>
          <a:p>
            <a:pPr eaLnBrk="1" hangingPunct="1"/>
            <a:endParaRPr lang="en-US" b="0" dirty="0" smtClean="0"/>
          </a:p>
          <a:p>
            <a:pPr eaLnBrk="1" hangingPunct="1"/>
            <a:r>
              <a:rPr lang="en-US" b="1" dirty="0" smtClean="0"/>
              <a:t>Inline list view panels</a:t>
            </a:r>
          </a:p>
          <a:p>
            <a:pPr eaLnBrk="1" hangingPunct="1"/>
            <a:r>
              <a:rPr lang="en-US" dirty="0" smtClean="0"/>
              <a:t>This step is the same for standalone and inline list view panels.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2181553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the</a:t>
            </a:r>
            <a:r>
              <a:rPr lang="en-US" baseline="0" dirty="0" smtClean="0"/>
              <a:t> slide example, the </a:t>
            </a:r>
            <a:r>
              <a:rPr lang="en-US" baseline="0" dirty="0" err="1" smtClean="0"/>
              <a:t>RowIterator</a:t>
            </a:r>
            <a:r>
              <a:rPr lang="en-US" baseline="0" dirty="0" smtClean="0"/>
              <a:t> has already been placed in the ListViewPanel in the PCF editor canvas. The Properties window shows the Properties tab. Some attributes in the Basic properties have been removed. An asterisk denotes a required property.  </a:t>
            </a:r>
            <a:r>
              <a:rPr lang="en-US" baseline="0" dirty="0" err="1" smtClean="0"/>
              <a:t>RowIterator</a:t>
            </a:r>
            <a:r>
              <a:rPr lang="en-US" baseline="0" dirty="0" smtClean="0"/>
              <a:t> widgets have three required properties: editable, </a:t>
            </a:r>
            <a:r>
              <a:rPr lang="en-US" baseline="0" dirty="0" err="1" smtClean="0"/>
              <a:t>elementName</a:t>
            </a:r>
            <a:r>
              <a:rPr lang="en-US" baseline="0" dirty="0" smtClean="0"/>
              <a:t>, and value. </a:t>
            </a:r>
          </a:p>
          <a:p>
            <a:pPr eaLnBrk="1" hangingPunct="1"/>
            <a:r>
              <a:rPr lang="en-US" baseline="0" dirty="0" smtClean="0"/>
              <a:t> </a:t>
            </a:r>
          </a:p>
          <a:p>
            <a:pPr eaLnBrk="1" hangingPunct="1"/>
            <a:r>
              <a:rPr lang="en-US" baseline="0" dirty="0" smtClean="0"/>
              <a:t>In the slide example…</a:t>
            </a:r>
          </a:p>
          <a:p>
            <a:pPr marL="171450" indent="-171450" eaLnBrk="1" hangingPunct="1">
              <a:buFont typeface="Arial" pitchFamily="34" charset="0"/>
              <a:buChar char="•"/>
            </a:pPr>
            <a:r>
              <a:rPr lang="en-US" dirty="0" smtClean="0"/>
              <a:t>Editable is false</a:t>
            </a:r>
            <a:r>
              <a:rPr lang="en-US" baseline="0" dirty="0" smtClean="0"/>
              <a:t> and </a:t>
            </a:r>
            <a:r>
              <a:rPr lang="en-US" dirty="0" smtClean="0"/>
              <a:t>the cell</a:t>
            </a:r>
            <a:r>
              <a:rPr lang="en-US" baseline="0" dirty="0" smtClean="0"/>
              <a:t> value cannot be edited.</a:t>
            </a:r>
          </a:p>
          <a:p>
            <a:pPr marL="171450" indent="-171450" eaLnBrk="1" hangingPunct="1">
              <a:buFont typeface="Arial" pitchFamily="34" charset="0"/>
              <a:buChar char="•"/>
            </a:pPr>
            <a:r>
              <a:rPr lang="en-US" dirty="0" smtClean="0"/>
              <a:t>The name of the symbol used to reference the object currently being processed is </a:t>
            </a:r>
            <a:r>
              <a:rPr lang="en-US" dirty="0" err="1" smtClean="0"/>
              <a:t>currentHistoryEntry</a:t>
            </a:r>
            <a:r>
              <a:rPr lang="en-US" dirty="0" smtClean="0"/>
              <a:t>.</a:t>
            </a:r>
          </a:p>
          <a:p>
            <a:pPr marL="171450" indent="-171450" eaLnBrk="1" hangingPunct="1">
              <a:buFont typeface="Arial" pitchFamily="34" charset="0"/>
              <a:buChar char="•"/>
            </a:pPr>
            <a:r>
              <a:rPr lang="en-US" dirty="0" smtClean="0"/>
              <a:t>The object set to be processed is </a:t>
            </a:r>
            <a:r>
              <a:rPr lang="en-US" dirty="0" err="1" smtClean="0"/>
              <a:t>anABContact's</a:t>
            </a:r>
            <a:r>
              <a:rPr lang="en-US" dirty="0" smtClean="0"/>
              <a:t> </a:t>
            </a:r>
            <a:r>
              <a:rPr lang="en-US" dirty="0" err="1" smtClean="0"/>
              <a:t>HistoryEntries</a:t>
            </a:r>
            <a:r>
              <a:rPr lang="en-US" dirty="0" smtClean="0"/>
              <a:t> array.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dirty="0" smtClean="0"/>
              <a:t>Inline list view panels</a:t>
            </a:r>
            <a:endParaRPr lang="en-US" b="1" dirty="0"/>
          </a:p>
          <a:p>
            <a:r>
              <a:rPr lang="en-US" dirty="0"/>
              <a:t>This step is the same for standalone and inline </a:t>
            </a:r>
            <a:r>
              <a:rPr lang="en-US" dirty="0" smtClean="0"/>
              <a:t>list view panels.</a:t>
            </a:r>
            <a:endParaRPr lang="en-US" dirty="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196076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Each cell widget inside the row widget is used to render data for multiple objects. For example, the first cell in the diagram above renders the </a:t>
            </a:r>
            <a:r>
              <a:rPr lang="en-US" dirty="0" err="1" smtClean="0"/>
              <a:t>CreateDate</a:t>
            </a:r>
            <a:r>
              <a:rPr lang="en-US" dirty="0" smtClean="0"/>
              <a:t> field for all three HistoryEntry objects in the array. The cell widget must therefore be bound to an abstract name that references each object in the array one at a time. The Element Name property of the row iterator defines what this name is. The value you select for the Element Name property is arbitrary, but whatever value you select must be used by the cell widgets in the row iterator.</a:t>
            </a:r>
          </a:p>
          <a:p>
            <a:pPr marL="0" indent="0">
              <a:buFont typeface="Arial" pitchFamily="34" charset="0"/>
              <a:buNone/>
            </a:pPr>
            <a:r>
              <a:rPr lang="en-US" dirty="0" smtClean="0"/>
              <a:t>To improve readability, use element names such as "current&lt;object&gt;" or "this&lt;object&gt;".</a:t>
            </a:r>
          </a:p>
          <a:p>
            <a:pPr marL="0" indent="0">
              <a:buFont typeface="Arial" pitchFamily="34" charset="0"/>
              <a:buNone/>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slide example, the Row has already been placed in the Row Iterator in the PCF editor canvas. The Properties window shows the Properties tab.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b="1" dirty="0"/>
              <a:t>Inline </a:t>
            </a:r>
            <a:r>
              <a:rPr lang="en-US" b="1" dirty="0" smtClean="0"/>
              <a:t>list view panels</a:t>
            </a:r>
            <a:endParaRPr lang="en-US" b="1" dirty="0"/>
          </a:p>
          <a:p>
            <a:r>
              <a:rPr lang="en-US" dirty="0"/>
              <a:t>This step is the same for standalone and inline </a:t>
            </a:r>
            <a:r>
              <a:rPr lang="en-US" dirty="0" smtClean="0"/>
              <a:t>list view panels.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987090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466098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slide example, the </a:t>
            </a:r>
            <a:r>
              <a:rPr lang="en-US" baseline="0" dirty="0" err="1" smtClean="0"/>
              <a:t>DateCell</a:t>
            </a:r>
            <a:r>
              <a:rPr lang="en-US" baseline="0" dirty="0" smtClean="0"/>
              <a:t> widget has already been placed in the Row in the PCF editor canvas. The </a:t>
            </a:r>
            <a:r>
              <a:rPr lang="en-US" baseline="0" dirty="0" err="1" smtClean="0"/>
              <a:t>DateCell</a:t>
            </a:r>
            <a:r>
              <a:rPr lang="en-US" baseline="0" dirty="0" smtClean="0"/>
              <a:t> widget offers additional formatting options for dates and times.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Properties window shows the Properties tab. Some attributes in the Basic properties have been removed. An asterisk denotes a required property.  Cell input widgets require a unique ID value.  However, this value need only be unique to the inputs in the Row.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A cell widget is inside row iterator, which is used to process multiple rows.  A cell's value property must reference row iterator's element name. The</a:t>
            </a:r>
            <a:r>
              <a:rPr lang="en-US" baseline="0" dirty="0" smtClean="0"/>
              <a:t> label p</a:t>
            </a:r>
            <a:r>
              <a:rPr lang="en-US" dirty="0" smtClean="0"/>
              <a:t>roperty specifies the label for column header. </a:t>
            </a:r>
          </a:p>
          <a:p>
            <a:endParaRPr lang="en-US" dirty="0"/>
          </a:p>
          <a:p>
            <a:endParaRPr lang="en-US" dirty="0"/>
          </a:p>
          <a:p>
            <a:r>
              <a:rPr lang="en-US" b="1" dirty="0"/>
              <a:t>Inline </a:t>
            </a:r>
            <a:r>
              <a:rPr lang="en-US" b="1" dirty="0" smtClean="0"/>
              <a:t>list view panels</a:t>
            </a:r>
            <a:endParaRPr lang="en-US" b="1" dirty="0"/>
          </a:p>
          <a:p>
            <a:r>
              <a:rPr lang="en-US" dirty="0"/>
              <a:t>This step is the same for standalone and inline </a:t>
            </a:r>
            <a:r>
              <a:rPr lang="en-US" dirty="0" smtClean="0"/>
              <a:t>list view panels.</a:t>
            </a:r>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6552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slide example, the </a:t>
            </a:r>
            <a:r>
              <a:rPr lang="en-US" baseline="0" dirty="0" err="1" smtClean="0"/>
              <a:t>EventType</a:t>
            </a:r>
            <a:r>
              <a:rPr lang="en-US" baseline="0" dirty="0" smtClean="0"/>
              <a:t> Cell widget has already been placed in the Row in the PCF editor canvas. The Properties window shows the Properties tab. Some attributes in the Basic properties have been removed. An asterisk denotes a required property.  Cell input widgets require a unique ID value.  However, this value need only be unique to the inputs in the Row.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452699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994557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The row iterator can sort the objects (</a:t>
            </a:r>
            <a:r>
              <a:rPr lang="en-US" dirty="0" err="1" smtClean="0"/>
              <a:t>elementName</a:t>
            </a:r>
            <a:r>
              <a:rPr lang="en-US" dirty="0" smtClean="0"/>
              <a:t> property) in the array (value property). To define the default sorting criteria, use the row iterator Sorting properties tab to specify the sorting criteria. </a:t>
            </a:r>
          </a:p>
          <a:p>
            <a:endParaRPr lang="en-US" dirty="0"/>
          </a:p>
          <a:p>
            <a:r>
              <a:rPr lang="en-US" dirty="0" smtClean="0"/>
              <a:t>For each sort criterion, you must specify the </a:t>
            </a:r>
            <a:r>
              <a:rPr lang="en-US" dirty="0" err="1" smtClean="0"/>
              <a:t>sortBy</a:t>
            </a:r>
            <a:r>
              <a:rPr lang="en-US" dirty="0" smtClean="0"/>
              <a:t> value, the direction of the sort (ascending or descending), and precedence of the criteria (the </a:t>
            </a:r>
            <a:r>
              <a:rPr lang="en-US" dirty="0" err="1" smtClean="0"/>
              <a:t>sortOrder</a:t>
            </a:r>
            <a:r>
              <a:rPr lang="en-US" dirty="0" smtClean="0"/>
              <a:t> value).  It is possible to have multiple sort criterion. If a column has a sort criteria with sort order 1 (and the </a:t>
            </a:r>
            <a:r>
              <a:rPr lang="en-US" dirty="0" err="1" smtClean="0"/>
              <a:t>sortBy</a:t>
            </a:r>
            <a:r>
              <a:rPr lang="en-US" dirty="0" smtClean="0"/>
              <a:t> column is visible in the list), then it is initially rendered with an up-facing or down-facing arrow head next to the label. The direction of the arrow reflects the </a:t>
            </a:r>
            <a:r>
              <a:rPr lang="en-US" dirty="0" err="1" smtClean="0"/>
              <a:t>sortDirection</a:t>
            </a:r>
            <a:r>
              <a:rPr lang="en-US" dirty="0" smtClean="0"/>
              <a:t> value.  Any criteria with a sort order of 2 or greater are rendered with an up-facing or down-facing double arrow head next to the header label.</a:t>
            </a:r>
          </a:p>
          <a:p>
            <a:endParaRPr lang="en-US" dirty="0" smtClean="0"/>
          </a:p>
          <a:p>
            <a:r>
              <a:rPr lang="en-US" dirty="0" smtClean="0"/>
              <a:t>For properties that are typecode fields, rows are sorted based on the priority and then name of the typecodes. For example, if a list of buildings includes a "</a:t>
            </a:r>
            <a:r>
              <a:rPr lang="en-US" dirty="0" err="1" smtClean="0"/>
              <a:t>BuildingType</a:t>
            </a:r>
            <a:r>
              <a:rPr lang="en-US" dirty="0" smtClean="0"/>
              <a:t>" column with possible values of "residential - single dwelling" (priority 10) and "residential - multiple dwelling" (priority 20) and the column has a defined ascending sort order, all "residential - single dwelling" buildings will be listed before any "residential - multiple dwelling" buildings.</a:t>
            </a:r>
          </a:p>
          <a:p>
            <a:endParaRPr lang="en-US" dirty="0" smtClean="0"/>
          </a:p>
          <a:p>
            <a:r>
              <a:rPr lang="en-US" dirty="0"/>
              <a:t>You can create sort </a:t>
            </a:r>
            <a:r>
              <a:rPr lang="en-US" dirty="0" smtClean="0"/>
              <a:t>criterion </a:t>
            </a:r>
            <a:r>
              <a:rPr lang="en-US" dirty="0"/>
              <a:t>that reference values not displayed in the list. For example, a list of history entries could be sorted by create date even though the create date isn't displayed in the list</a:t>
            </a:r>
            <a:r>
              <a:rPr lang="en-US" dirty="0" smtClean="0"/>
              <a:t>.</a:t>
            </a:r>
          </a:p>
          <a:p>
            <a:endParaRPr lang="en-US" dirty="0"/>
          </a:p>
          <a:p>
            <a:r>
              <a:rPr lang="en-US" dirty="0" smtClean="0"/>
              <a:t>Users can override</a:t>
            </a:r>
            <a:r>
              <a:rPr lang="en-US" baseline="0" dirty="0" smtClean="0"/>
              <a:t> th</a:t>
            </a:r>
            <a:r>
              <a:rPr lang="en-US" dirty="0" smtClean="0"/>
              <a:t>e defined sorting criteria for a row iterator</a:t>
            </a:r>
            <a:r>
              <a:rPr lang="en-US" baseline="0" dirty="0" smtClean="0"/>
              <a:t> </a:t>
            </a:r>
            <a:r>
              <a:rPr lang="en-US" dirty="0" smtClean="0"/>
              <a:t>column by clicking the column header</a:t>
            </a:r>
            <a:r>
              <a:rPr lang="en-US" baseline="0" dirty="0" smtClean="0"/>
              <a:t> in the user interface.  It is possible to disable the user override by setting the </a:t>
            </a:r>
            <a:r>
              <a:rPr lang="en-US" baseline="0" dirty="0" err="1" smtClean="0"/>
              <a:t>enableSort</a:t>
            </a:r>
            <a:r>
              <a:rPr lang="en-US" baseline="0" dirty="0" smtClean="0"/>
              <a:t> property to false for a given cell widget.  Cell widgets have sort properties, but setting these properties is not recommended because of performance issues. Whenever possible, adhere to the best practice of configuring sorting for the row iterator and then, if required, override the user interface behavior by setting </a:t>
            </a:r>
            <a:r>
              <a:rPr lang="en-US" baseline="0" dirty="0" err="1" smtClean="0"/>
              <a:t>enableSort</a:t>
            </a:r>
            <a:r>
              <a:rPr lang="en-US" baseline="0" dirty="0" smtClean="0"/>
              <a:t> for a given cell widget to false.</a:t>
            </a:r>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532434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27</a:t>
            </a:fld>
            <a:endParaRPr lang="en-US" sz="800">
              <a:latin typeface="Arial" pitchFamily="34" charset="0"/>
              <a:cs typeface="Arial" pitchFamily="34" charset="0"/>
            </a:endParaRPr>
          </a:p>
        </p:txBody>
      </p:sp>
    </p:spTree>
    <p:extLst>
      <p:ext uri="{BB962C8B-B14F-4D97-AF65-F5344CB8AC3E}">
        <p14:creationId xmlns:p14="http://schemas.microsoft.com/office/powerpoint/2010/main" val="2500939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It is also possible to reload PCF files using the Guidewire API and/or internal server tools. The Reload PCF command can be found on the Reload page in Internal Tools. To access Internal Tools, the </a:t>
            </a:r>
            <a:r>
              <a:rPr lang="en-US" sz="1200" b="0" i="0" kern="1200" dirty="0" err="1" smtClean="0">
                <a:solidFill>
                  <a:schemeClr val="tx1"/>
                </a:solidFill>
                <a:effectLst/>
                <a:latin typeface="Arial" pitchFamily="34" charset="0"/>
                <a:ea typeface="+mn-ea"/>
                <a:cs typeface="Arial" pitchFamily="34" charset="0"/>
              </a:rPr>
              <a:t>EnableInternalDebugTools</a:t>
            </a:r>
            <a:r>
              <a:rPr lang="en-US" sz="1200" b="0" i="0" kern="1200" dirty="0" smtClean="0">
                <a:solidFill>
                  <a:schemeClr val="tx1"/>
                </a:solidFill>
                <a:effectLst/>
                <a:latin typeface="Arial" pitchFamily="34" charset="0"/>
                <a:ea typeface="+mn-ea"/>
                <a:cs typeface="Arial" pitchFamily="34" charset="0"/>
              </a:rPr>
              <a:t> setting in the config.xml file must be set to true. The keystroke to open the Internal Tools page is </a:t>
            </a:r>
            <a:r>
              <a:rPr lang="en-US" sz="1200" b="0" i="0" kern="1200" dirty="0" err="1" smtClean="0">
                <a:solidFill>
                  <a:schemeClr val="tx1"/>
                </a:solidFill>
                <a:effectLst/>
                <a:latin typeface="Arial" pitchFamily="34" charset="0"/>
                <a:ea typeface="+mn-ea"/>
                <a:cs typeface="Arial" pitchFamily="34" charset="0"/>
              </a:rPr>
              <a:t>ALT+SHIFT+T</a:t>
            </a:r>
            <a:r>
              <a:rPr lang="en-US" sz="1200" b="0" i="0" kern="1200" dirty="0" smtClean="0">
                <a:solidFill>
                  <a:schemeClr val="tx1"/>
                </a:solidFill>
                <a:effectLst/>
                <a:latin typeface="Arial" pitchFamily="34" charset="0"/>
                <a:ea typeface="+mn-ea"/>
                <a:cs typeface="Arial" pitchFamily="34" charset="0"/>
              </a:rPr>
              <a:t>. In the tab bar, select Internal Tools --&gt; Reload. On the Reload page, click the Reload PCF Files button. Both the keystroke ALT+SHIFT+L and the Reload PCF Files button call the same static method: </a:t>
            </a:r>
            <a:r>
              <a:rPr lang="en-US" sz="1200" b="0" i="0" kern="1200" dirty="0" err="1" smtClean="0">
                <a:solidFill>
                  <a:schemeClr val="tx1"/>
                </a:solidFill>
                <a:effectLst/>
                <a:latin typeface="Arial" pitchFamily="34" charset="0"/>
                <a:ea typeface="+mn-ea"/>
                <a:cs typeface="Arial" pitchFamily="34" charset="0"/>
              </a:rPr>
              <a:t>gw.api.tools.InternalToolsUtil.reloadPCFs</a:t>
            </a:r>
            <a:r>
              <a:rPr lang="en-US" sz="1200" b="0" i="0" kern="1200" dirty="0" smtClean="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a:p>
            <a:r>
              <a:rPr lang="en-US" b="1" dirty="0"/>
              <a:t>Inline list view panels</a:t>
            </a:r>
          </a:p>
          <a:p>
            <a:r>
              <a:rPr lang="en-US" dirty="0"/>
              <a:t>This step is the same for standalone and inline list view </a:t>
            </a:r>
            <a:r>
              <a:rPr lang="en-US" dirty="0" smtClean="0"/>
              <a:t>panels. However, for inline list view panels</a:t>
            </a:r>
            <a:r>
              <a:rPr lang="en-US" baseline="0" dirty="0" smtClean="0"/>
              <a:t>, only the</a:t>
            </a:r>
            <a:r>
              <a:rPr lang="en-US" dirty="0" smtClean="0"/>
              <a:t> </a:t>
            </a:r>
            <a:r>
              <a:rPr lang="en-US" baseline="0" dirty="0" smtClean="0"/>
              <a:t>location PCF files</a:t>
            </a:r>
            <a:r>
              <a:rPr lang="en-US" dirty="0" smtClean="0"/>
              <a:t> get deployed.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73395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651527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List view</a:t>
            </a:r>
            <a:r>
              <a:rPr lang="en-US" baseline="0" dirty="0" smtClean="0"/>
              <a:t> panels</a:t>
            </a:r>
            <a:r>
              <a:rPr lang="en-US" dirty="0" smtClean="0"/>
              <a:t> can be referenced by four types of containers: screens, card view</a:t>
            </a:r>
            <a:r>
              <a:rPr lang="en-US" baseline="0" dirty="0" smtClean="0"/>
              <a:t> panels</a:t>
            </a:r>
            <a:r>
              <a:rPr lang="en-US" dirty="0" smtClean="0"/>
              <a:t>, list detail panels, and detail view</a:t>
            </a:r>
            <a:r>
              <a:rPr lang="en-US" baseline="0" dirty="0" smtClean="0"/>
              <a:t> panels</a:t>
            </a:r>
            <a:r>
              <a:rPr lang="en-US" dirty="0" smtClean="0"/>
              <a:t>. </a:t>
            </a:r>
          </a:p>
          <a:p>
            <a:pPr eaLnBrk="1" hangingPunct="1"/>
            <a:endParaRPr lang="en-US" dirty="0" smtClean="0"/>
          </a:p>
          <a:p>
            <a:pPr eaLnBrk="1" hangingPunct="1"/>
            <a:r>
              <a:rPr lang="en-US" dirty="0" smtClean="0"/>
              <a:t>The methods for referencing a list view panel in a screen, card view</a:t>
            </a:r>
            <a:r>
              <a:rPr lang="en-US" baseline="0" dirty="0" smtClean="0"/>
              <a:t> panel or </a:t>
            </a:r>
            <a:r>
              <a:rPr lang="en-US" dirty="0" smtClean="0"/>
              <a:t>list detail panels is identical:</a:t>
            </a:r>
            <a:r>
              <a:rPr lang="en-US" baseline="0" dirty="0" smtClean="0"/>
              <a:t> you use a </a:t>
            </a:r>
            <a:r>
              <a:rPr lang="en-US" baseline="0" dirty="0" err="1" smtClean="0"/>
              <a:t>PanelRef</a:t>
            </a:r>
            <a:r>
              <a:rPr lang="en-US" baseline="0" dirty="0" smtClean="0"/>
              <a:t> widget.  To embed </a:t>
            </a:r>
            <a:r>
              <a:rPr lang="en-US" dirty="0" smtClean="0"/>
              <a:t>a list view panel</a:t>
            </a:r>
            <a:r>
              <a:rPr lang="en-US" baseline="0" dirty="0" smtClean="0"/>
              <a:t> </a:t>
            </a:r>
            <a:r>
              <a:rPr lang="en-US" dirty="0" smtClean="0"/>
              <a:t>in a detail view panel you use a List View Input widget.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349154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Panel Ref </a:t>
            </a:r>
            <a:r>
              <a:rPr lang="en-US" baseline="0" dirty="0" smtClean="0"/>
              <a:t>requires a reference to </a:t>
            </a:r>
            <a:r>
              <a:rPr lang="en-US" dirty="0" smtClean="0"/>
              <a:t>a panel such as a Detail View Panel, List View Panel, Panel Set or Card View Panel.  A Panel Ref supplies the referenced panel with title, toolbar or instructional text.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658181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0" dirty="0" smtClean="0"/>
              <a:t>toolbar </a:t>
            </a:r>
            <a:r>
              <a:rPr lang="en-US" dirty="0" smtClean="0"/>
              <a:t>is a row of widgets associated with a container widget that lets the user take action on the data in the container widget. </a:t>
            </a:r>
          </a:p>
          <a:p>
            <a:endParaRPr lang="en-US" dirty="0"/>
          </a:p>
          <a:p>
            <a:r>
              <a:rPr lang="en-US" dirty="0" smtClean="0"/>
              <a:t>A toolbar can be directly add to a Screen,</a:t>
            </a:r>
            <a:r>
              <a:rPr lang="en-US" baseline="0" dirty="0" smtClean="0"/>
              <a:t> Panel Ref, or List View Input.  </a:t>
            </a:r>
            <a:r>
              <a:rPr lang="en-US" dirty="0" smtClean="0"/>
              <a:t>Toolbars can also be </a:t>
            </a:r>
            <a:r>
              <a:rPr lang="en-US" dirty="0"/>
              <a:t>associated with Detail View </a:t>
            </a:r>
            <a:r>
              <a:rPr lang="en-US" dirty="0" smtClean="0"/>
              <a:t>Panels, Card View</a:t>
            </a:r>
            <a:r>
              <a:rPr lang="en-US" baseline="0" dirty="0" smtClean="0"/>
              <a:t> Panels</a:t>
            </a:r>
            <a:r>
              <a:rPr lang="en-US" dirty="0" smtClean="0"/>
              <a:t>, List </a:t>
            </a:r>
            <a:r>
              <a:rPr lang="en-US" dirty="0"/>
              <a:t>Detail Panels, </a:t>
            </a:r>
            <a:r>
              <a:rPr lang="en-US" dirty="0" smtClean="0"/>
              <a:t>and</a:t>
            </a:r>
            <a:r>
              <a:rPr lang="en-US" dirty="0"/>
              <a:t> </a:t>
            </a:r>
            <a:r>
              <a:rPr lang="en-US" dirty="0" smtClean="0"/>
              <a:t>List View Panels.  However,</a:t>
            </a:r>
            <a:r>
              <a:rPr lang="en-US" baseline="0" dirty="0" smtClean="0"/>
              <a:t> there is no direct placement or reference with an Input Set.  Typically, an Input Set is referenced or placed in an Input Column in a Detail View Panel.</a:t>
            </a:r>
            <a:endParaRPr lang="en-US" dirty="0" smtClean="0"/>
          </a:p>
          <a:p>
            <a:pPr eaLnBrk="1" hangingPunct="1"/>
            <a:endParaRPr lang="en-US" baseline="0" dirty="0" smtClean="0"/>
          </a:p>
          <a:p>
            <a:pPr eaLnBrk="1" hangingPunct="1"/>
            <a:r>
              <a:rPr lang="en-US" dirty="0" smtClean="0"/>
              <a:t>A toolbar has usually has button widgets</a:t>
            </a:r>
            <a:r>
              <a:rPr lang="en-US" dirty="0"/>
              <a:t> </a:t>
            </a:r>
            <a:r>
              <a:rPr lang="en-US" dirty="0" smtClean="0"/>
              <a:t>such as Edit Buttons. When</a:t>
            </a:r>
            <a:r>
              <a:rPr lang="en-US" baseline="0" dirty="0" smtClean="0"/>
              <a:t> a toolbar is associated with a list view panel, the toolbar may not have any button widgets.  In this specific case, the toolbar association may be required to provide button paging controls. Paging button </a:t>
            </a:r>
            <a:r>
              <a:rPr lang="en-US" dirty="0" smtClean="0"/>
              <a:t>controls allow users to view the list view rows in</a:t>
            </a:r>
            <a:r>
              <a:rPr lang="en-US" baseline="0" dirty="0" smtClean="0"/>
              <a:t> sizable chunks  and "</a:t>
            </a:r>
            <a:r>
              <a:rPr lang="en-US" dirty="0" smtClean="0"/>
              <a:t>page" through the results.</a:t>
            </a:r>
            <a:r>
              <a:rPr lang="en-US" baseline="0" dirty="0" smtClean="0"/>
              <a:t> A user can move to the first, last, previous and next page.  A user can also specify a specific page number to view.</a:t>
            </a:r>
            <a:r>
              <a:rPr lang="en-US" dirty="0" smtClean="0"/>
              <a: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622238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places that you can place a toolbar: </a:t>
            </a:r>
            <a:r>
              <a:rPr lang="en-US" dirty="0" smtClean="0"/>
              <a:t>Screen,</a:t>
            </a:r>
            <a:r>
              <a:rPr lang="en-US" baseline="0" dirty="0" smtClean="0"/>
              <a:t> </a:t>
            </a:r>
            <a:r>
              <a:rPr lang="en-US" dirty="0" smtClean="0"/>
              <a:t>Panel Ref, and List View Input.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Panel Ref </a:t>
            </a:r>
            <a:r>
              <a:rPr lang="en-US" baseline="0" dirty="0" smtClean="0"/>
              <a:t>requires a reference to </a:t>
            </a:r>
            <a:r>
              <a:rPr lang="en-US" dirty="0" smtClean="0"/>
              <a:t>a panel such as a Detail View Panel, List View Panel, Panel Set or Card View Panel.  A Panel Ref supplies the referenced panel with title, toolbar or instructional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549624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places that you can place a toolbar: </a:t>
            </a:r>
            <a:r>
              <a:rPr lang="en-US" dirty="0" smtClean="0"/>
              <a:t>Screen,</a:t>
            </a:r>
            <a:r>
              <a:rPr lang="en-US" baseline="0" dirty="0" smtClean="0"/>
              <a:t> </a:t>
            </a:r>
            <a:r>
              <a:rPr lang="en-US" dirty="0" smtClean="0"/>
              <a:t>Panel Ref, and List View Input.  </a:t>
            </a:r>
          </a:p>
          <a:p>
            <a:endParaRPr lang="en-US" dirty="0"/>
          </a:p>
          <a:p>
            <a:r>
              <a:rPr lang="en-US" dirty="0" smtClean="0"/>
              <a:t>A </a:t>
            </a:r>
            <a:r>
              <a:rPr lang="en-US" dirty="0" err="1" smtClean="0"/>
              <a:t>ListViewInput</a:t>
            </a:r>
            <a:r>
              <a:rPr lang="en-US" dirty="0" smtClean="0"/>
              <a:t> element references a List View Panel and supplies it with an optional toolbar.  Configuring List </a:t>
            </a:r>
            <a:r>
              <a:rPr lang="en-US" baseline="0" dirty="0" smtClean="0"/>
              <a:t>View Panels is covered later in this course.   In the slide example,  the page is in read-only mode.  The toolbar automatically adds paging of the list in both read-only and edit modes.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549624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PanelRef</a:t>
            </a:r>
            <a:r>
              <a:rPr lang="en-US" dirty="0" smtClean="0"/>
              <a:t> widget can reference a list view panel.  To reference a</a:t>
            </a:r>
            <a:r>
              <a:rPr lang="en-US" baseline="0" dirty="0" smtClean="0"/>
              <a:t> list view panel </a:t>
            </a:r>
            <a:r>
              <a:rPr lang="en-US" dirty="0" smtClean="0"/>
              <a:t>from a parent container, add a Panel Ref</a:t>
            </a:r>
            <a:r>
              <a:rPr lang="en-US" baseline="0" dirty="0" smtClean="0"/>
              <a:t> </a:t>
            </a:r>
            <a:r>
              <a:rPr lang="en-US" dirty="0" smtClean="0"/>
              <a:t>in the appropriate place in the parent container.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In the</a:t>
            </a:r>
            <a:r>
              <a:rPr lang="en-US" baseline="0" dirty="0" smtClean="0"/>
              <a:t> slide example, the Panel Ref has already been placed in the Screen in the PCF editor canvas. The Properties window shows the Properties tab of the Panel Ref.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7526132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In the </a:t>
            </a:r>
            <a:r>
              <a:rPr lang="en-US" dirty="0" err="1" smtClean="0"/>
              <a:t>PanelRef's</a:t>
            </a:r>
            <a:r>
              <a:rPr lang="en-US" dirty="0" smtClean="0"/>
              <a:t> </a:t>
            </a:r>
            <a:r>
              <a:rPr lang="en-US" dirty="0" err="1" smtClean="0"/>
              <a:t>def</a:t>
            </a:r>
            <a:r>
              <a:rPr lang="en-US" dirty="0" smtClean="0"/>
              <a:t> property, specify the list view panel. Specify the required object(s) to pass to the list view panel</a:t>
            </a:r>
            <a:r>
              <a:rPr lang="en-US" baseline="0" dirty="0" smtClean="0"/>
              <a:t> in parentheses.</a:t>
            </a:r>
            <a:endParaRPr lang="en-US" dirty="0" smtClean="0"/>
          </a:p>
          <a:p>
            <a:pPr marL="0" indent="0">
              <a:buFont typeface="Arial" pitchFamily="34" charset="0"/>
              <a:buNone/>
            </a:pPr>
            <a:endParaRPr lang="en-US" dirty="0" smtClean="0"/>
          </a:p>
          <a:p>
            <a:r>
              <a:rPr lang="en-US" dirty="0" smtClean="0"/>
              <a:t>In the</a:t>
            </a:r>
            <a:r>
              <a:rPr lang="en-US" baseline="0" dirty="0" smtClean="0"/>
              <a:t> slide example, </a:t>
            </a:r>
            <a:r>
              <a:rPr lang="en-US" baseline="0" dirty="0" err="1" smtClean="0"/>
              <a:t>ABContactHistoryPage</a:t>
            </a:r>
            <a:r>
              <a:rPr lang="en-US" baseline="0" dirty="0" smtClean="0"/>
              <a:t> defines a root object named anABContact. </a:t>
            </a:r>
            <a:r>
              <a:rPr lang="en-US" baseline="0" dirty="0" err="1" smtClean="0"/>
              <a:t>ABContactHistoryPage</a:t>
            </a:r>
            <a:r>
              <a:rPr lang="en-US" baseline="0" dirty="0" smtClean="0"/>
              <a:t> contains a newly added Panel Ref.  The Panel Ref requires a value for the </a:t>
            </a:r>
            <a:r>
              <a:rPr lang="en-US" baseline="0" dirty="0" err="1" smtClean="0"/>
              <a:t>def</a:t>
            </a:r>
            <a:r>
              <a:rPr lang="en-US" baseline="0" dirty="0" smtClean="0"/>
              <a:t> property.  The </a:t>
            </a:r>
            <a:r>
              <a:rPr lang="en-US" baseline="0" dirty="0" err="1" smtClean="0"/>
              <a:t>def</a:t>
            </a:r>
            <a:r>
              <a:rPr lang="en-US" baseline="0" dirty="0" smtClean="0"/>
              <a:t> property references the list view panel named </a:t>
            </a:r>
            <a:r>
              <a:rPr lang="en-US" baseline="0" dirty="0" err="1" smtClean="0"/>
              <a:t>ABContactHistoryLV</a:t>
            </a:r>
            <a:r>
              <a:rPr lang="en-US" baseline="0" dirty="0" smtClean="0"/>
              <a:t>.  The </a:t>
            </a:r>
            <a:r>
              <a:rPr lang="en-US" baseline="0" dirty="0" err="1" smtClean="0"/>
              <a:t>def</a:t>
            </a:r>
            <a:r>
              <a:rPr lang="en-US" baseline="0" dirty="0" smtClean="0"/>
              <a:t> property passes the anABContact root object as an argument to </a:t>
            </a:r>
            <a:r>
              <a:rPr lang="en-US" baseline="0" dirty="0" err="1" smtClean="0"/>
              <a:t>ABContactHistoryLV</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603189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the slide example, the </a:t>
            </a:r>
            <a:r>
              <a:rPr lang="en-US" dirty="0" smtClean="0"/>
              <a:t>Toolbar has </a:t>
            </a:r>
            <a:r>
              <a:rPr lang="en-US" dirty="0"/>
              <a:t>already been placed in the </a:t>
            </a:r>
            <a:r>
              <a:rPr lang="en-US" dirty="0" err="1" smtClean="0"/>
              <a:t>PanelRef</a:t>
            </a:r>
            <a:r>
              <a:rPr lang="en-US" dirty="0" smtClean="0"/>
              <a:t> </a:t>
            </a:r>
            <a:r>
              <a:rPr lang="en-US" dirty="0"/>
              <a:t>in the PCF editor canvas. The Properties window shows the Properties </a:t>
            </a:r>
            <a:r>
              <a:rPr lang="en-US" dirty="0" smtClean="0"/>
              <a:t>tab for the Toolbar.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a:t>
            </a:r>
            <a:r>
              <a:rPr lang="en-US" baseline="0" dirty="0" smtClean="0"/>
              <a:t> a toolbar is associated with a list view panel, the configuration results in the toolbar providing paging button controls in the user interface.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Paging button </a:t>
            </a:r>
            <a:r>
              <a:rPr lang="en-US" dirty="0" smtClean="0"/>
              <a:t>controls allow users to view the list view rows in</a:t>
            </a:r>
            <a:r>
              <a:rPr lang="en-US" baseline="0" dirty="0" smtClean="0"/>
              <a:t> sizable chunks  and "</a:t>
            </a:r>
            <a:r>
              <a:rPr lang="en-US" dirty="0" smtClean="0"/>
              <a:t>page" through the results.</a:t>
            </a:r>
            <a:r>
              <a:rPr lang="en-US" baseline="0" dirty="0" smtClean="0"/>
              <a:t> A user can move to the first, last, previous and next page.  A user can also specify a specific page number to view.</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1994616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ListViewInput</a:t>
            </a:r>
            <a:r>
              <a:rPr lang="en-US" dirty="0" smtClean="0"/>
              <a:t> element references a List View Panel and supplies it with an optional toolbar.  A List View Input allows for an List View Panel to be placed in a Detail View Panel. </a:t>
            </a:r>
          </a:p>
          <a:p>
            <a:endParaRPr lang="en-US" baseline="0" dirty="0" smtClean="0"/>
          </a:p>
          <a:p>
            <a:r>
              <a:rPr lang="en-US" baseline="0" dirty="0" smtClean="0"/>
              <a:t>In the slide example,  the page is in read-only mode.  The toolbar automatically adds paging of the list in both read-only and edit modes.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54962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4269150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t>
            </a:r>
            <a:r>
              <a:rPr lang="en-US" dirty="0" err="1"/>
              <a:t>labelAbove</a:t>
            </a:r>
            <a:r>
              <a:rPr lang="en-US" dirty="0"/>
              <a:t> is set to false, the application offsets the list view from the left side of the input column to make room for the </a:t>
            </a:r>
            <a:r>
              <a:rPr lang="en-US" dirty="0" smtClean="0"/>
              <a:t>label.</a:t>
            </a:r>
          </a:p>
          <a:p>
            <a:endParaRPr lang="en-US" dirty="0" smtClean="0"/>
          </a:p>
          <a:p>
            <a:r>
              <a:rPr lang="en-US" dirty="0" smtClean="0"/>
              <a:t>If </a:t>
            </a:r>
            <a:r>
              <a:rPr lang="en-US" dirty="0"/>
              <a:t>you do not plan to use a label for the list view, you may want to set the </a:t>
            </a:r>
            <a:r>
              <a:rPr lang="en-US" dirty="0" err="1"/>
              <a:t>labelAbove</a:t>
            </a:r>
            <a:r>
              <a:rPr lang="en-US" dirty="0"/>
              <a:t> to true to make better use of the space on the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4105146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42</a:t>
            </a:fld>
            <a:endParaRPr lang="en-US" sz="800">
              <a:latin typeface="Arial" pitchFamily="34" charset="0"/>
              <a:cs typeface="Arial" pitchFamily="34" charset="0"/>
            </a:endParaRPr>
          </a:p>
        </p:txBody>
      </p:sp>
    </p:spTree>
    <p:extLst>
      <p:ext uri="{BB962C8B-B14F-4D97-AF65-F5344CB8AC3E}">
        <p14:creationId xmlns:p14="http://schemas.microsoft.com/office/powerpoint/2010/main" val="25009391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It is also possible to reload PCF files using the Guidewire API and/or internal server tools. The Reload PCF command can be found on the Reload page in Internal Tools. To access Internal Tools, the </a:t>
            </a:r>
            <a:r>
              <a:rPr lang="en-US" sz="1200" b="0" i="0" kern="1200" dirty="0" err="1" smtClean="0">
                <a:solidFill>
                  <a:schemeClr val="tx1"/>
                </a:solidFill>
                <a:effectLst/>
                <a:latin typeface="Arial" pitchFamily="34" charset="0"/>
                <a:ea typeface="+mn-ea"/>
                <a:cs typeface="Arial" pitchFamily="34" charset="0"/>
              </a:rPr>
              <a:t>EnableInternalDebugTools</a:t>
            </a:r>
            <a:r>
              <a:rPr lang="en-US" sz="1200" b="0" i="0" kern="1200" dirty="0" smtClean="0">
                <a:solidFill>
                  <a:schemeClr val="tx1"/>
                </a:solidFill>
                <a:effectLst/>
                <a:latin typeface="Arial" pitchFamily="34" charset="0"/>
                <a:ea typeface="+mn-ea"/>
                <a:cs typeface="Arial" pitchFamily="34" charset="0"/>
              </a:rPr>
              <a:t> setting in the config.xml file must be set to true. The keystroke to open the Internal Tools page is </a:t>
            </a:r>
            <a:r>
              <a:rPr lang="en-US" sz="1200" b="0" i="0" kern="1200" dirty="0" err="1" smtClean="0">
                <a:solidFill>
                  <a:schemeClr val="tx1"/>
                </a:solidFill>
                <a:effectLst/>
                <a:latin typeface="Arial" pitchFamily="34" charset="0"/>
                <a:ea typeface="+mn-ea"/>
                <a:cs typeface="Arial" pitchFamily="34" charset="0"/>
              </a:rPr>
              <a:t>ALT+SHIFT+T</a:t>
            </a:r>
            <a:r>
              <a:rPr lang="en-US" sz="1200" b="0" i="0" kern="1200" dirty="0" smtClean="0">
                <a:solidFill>
                  <a:schemeClr val="tx1"/>
                </a:solidFill>
                <a:effectLst/>
                <a:latin typeface="Arial" pitchFamily="34" charset="0"/>
                <a:ea typeface="+mn-ea"/>
                <a:cs typeface="Arial" pitchFamily="34" charset="0"/>
              </a:rPr>
              <a:t>. In the tab bar, select Internal Tools --&gt; Reload. On the Reload page, click the Reload PCF Files button. Both the keystroke ALT+SHIFT+L and the Reload PCF Files button call the same static method: </a:t>
            </a:r>
            <a:r>
              <a:rPr lang="en-US" sz="1200" b="0" i="0" kern="1200" dirty="0" err="1" smtClean="0">
                <a:solidFill>
                  <a:schemeClr val="tx1"/>
                </a:solidFill>
                <a:effectLst/>
                <a:latin typeface="Arial" pitchFamily="34" charset="0"/>
                <a:ea typeface="+mn-ea"/>
                <a:cs typeface="Arial" pitchFamily="34" charset="0"/>
              </a:rPr>
              <a:t>gw.api.tools.InternalToolsUtil.reloadPCFs</a:t>
            </a:r>
            <a:r>
              <a:rPr lang="en-US" sz="1200" b="0" i="0" kern="1200" dirty="0" smtClean="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eaLnBrk="1" hangingPunct="1"/>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30367331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r>
              <a:rPr lang="en-US" dirty="0" smtClean="0"/>
              <a:t>1a</a:t>
            </a:r>
            <a:r>
              <a:rPr lang="en-US" dirty="0"/>
              <a:t>) Cell widgets</a:t>
            </a:r>
          </a:p>
          <a:p>
            <a:r>
              <a:rPr lang="en-US" dirty="0"/>
              <a:t>1</a:t>
            </a:r>
            <a:r>
              <a:rPr lang="en-US" dirty="0" smtClean="0"/>
              <a:t>b</a:t>
            </a:r>
            <a:r>
              <a:rPr lang="en-US" dirty="0"/>
              <a:t>) Row widgets</a:t>
            </a:r>
          </a:p>
          <a:p>
            <a:r>
              <a:rPr lang="en-US" dirty="0" smtClean="0"/>
              <a:t>2a</a:t>
            </a:r>
            <a:r>
              <a:rPr lang="en-US" dirty="0"/>
              <a:t>) </a:t>
            </a:r>
            <a:r>
              <a:rPr lang="en-US" dirty="0" err="1"/>
              <a:t>anABContact.Addresses</a:t>
            </a:r>
            <a:r>
              <a:rPr lang="en-US" dirty="0"/>
              <a:t> (assuming that the name of the addresses array is "Addresses")</a:t>
            </a:r>
          </a:p>
          <a:p>
            <a:r>
              <a:rPr lang="en-US" dirty="0" smtClean="0"/>
              <a:t>2b</a:t>
            </a:r>
            <a:r>
              <a:rPr lang="en-US" dirty="0"/>
              <a:t>) The value is arbitrary, but it would probably be set to something like "</a:t>
            </a:r>
            <a:r>
              <a:rPr lang="en-US" dirty="0" err="1"/>
              <a:t>currentAddress</a:t>
            </a:r>
            <a:r>
              <a:rPr lang="en-US" dirty="0"/>
              <a:t>".</a:t>
            </a:r>
          </a:p>
          <a:p>
            <a:r>
              <a:rPr lang="en-US" dirty="0" smtClean="0"/>
              <a:t>2c</a:t>
            </a:r>
            <a:r>
              <a:rPr lang="en-US" dirty="0"/>
              <a:t>) The cell widgets inside the row iterator's row. For example, a cell displaying the street would have a value of "</a:t>
            </a:r>
            <a:r>
              <a:rPr lang="en-US" dirty="0" err="1"/>
              <a:t>currentAddress.Street</a:t>
            </a:r>
            <a:r>
              <a:rPr lang="en-US" dirty="0"/>
              <a:t>".</a:t>
            </a:r>
          </a:p>
          <a:p>
            <a:r>
              <a:rPr lang="en-US" dirty="0" smtClean="0"/>
              <a:t>3) </a:t>
            </a:r>
            <a:r>
              <a:rPr lang="en-US" dirty="0"/>
              <a:t>The toolbar is needed for the paging controls. These controls are used to view each page of rows if the number of rows is greater than what can be displayed at one time.</a:t>
            </a:r>
          </a:p>
          <a:p>
            <a:r>
              <a:rPr lang="en-US" dirty="0" smtClean="0"/>
              <a:t>4) To </a:t>
            </a:r>
            <a:r>
              <a:rPr lang="en-US" dirty="0"/>
              <a:t>embed a list view </a:t>
            </a:r>
            <a:r>
              <a:rPr lang="en-US" dirty="0" smtClean="0"/>
              <a:t>panel in </a:t>
            </a:r>
            <a:r>
              <a:rPr lang="en-US" dirty="0"/>
              <a:t>a detail </a:t>
            </a:r>
            <a:r>
              <a:rPr lang="en-US" dirty="0" smtClean="0"/>
              <a:t>view panel , </a:t>
            </a:r>
            <a:r>
              <a:rPr lang="en-US" dirty="0"/>
              <a:t>use </a:t>
            </a:r>
            <a:r>
              <a:rPr lang="en-US" dirty="0" smtClean="0"/>
              <a:t>a </a:t>
            </a:r>
            <a:r>
              <a:rPr lang="en-US" dirty="0" err="1" smtClean="0"/>
              <a:t>ListViewInput</a:t>
            </a:r>
            <a:r>
              <a:rPr lang="en-US" dirty="0" smtClean="0"/>
              <a:t> widget. </a:t>
            </a:r>
            <a:r>
              <a:rPr lang="en-US" dirty="0"/>
              <a:t>To embed a list view </a:t>
            </a:r>
            <a:r>
              <a:rPr lang="en-US" dirty="0" smtClean="0"/>
              <a:t>panel in </a:t>
            </a:r>
            <a:r>
              <a:rPr lang="en-US" dirty="0"/>
              <a:t>a screen (or card view </a:t>
            </a:r>
            <a:r>
              <a:rPr lang="en-US" dirty="0" err="1" smtClean="0"/>
              <a:t>panle</a:t>
            </a:r>
            <a:r>
              <a:rPr lang="en-US" dirty="0" smtClean="0"/>
              <a:t> or list detail panel , </a:t>
            </a:r>
            <a:r>
              <a:rPr lang="en-US" dirty="0"/>
              <a:t>you use a </a:t>
            </a:r>
            <a:r>
              <a:rPr lang="en-US" dirty="0" err="1" smtClean="0"/>
              <a:t>PanelRef</a:t>
            </a:r>
            <a:r>
              <a:rPr lang="en-US" dirty="0" smtClean="0"/>
              <a:t> widget.</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20926988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222895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258132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56993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 widgets organize the layout of the cells for an object instance when the row iterator is manipulating that instance. Row widgets do not perform any "navigation" within the collection of object instances. Adding a second row widget would not display two different objects when the page is rendered, but would arrange the cells for each instance across two rows. The generated markup for a row widget is a &lt;</a:t>
            </a:r>
            <a:r>
              <a:rPr lang="en-US" dirty="0" err="1" smtClean="0"/>
              <a:t>TR</a:t>
            </a:r>
            <a:r>
              <a:rPr lang="en-US" dirty="0" smtClean="0"/>
              <a:t>&gt; HTML tag.</a:t>
            </a:r>
          </a:p>
          <a:p>
            <a:r>
              <a:rPr lang="en-US" dirty="0" smtClean="0"/>
              <a:t>Row iterators are discussed in the next slide.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78951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366448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2001-2016.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2001-2016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2001-2016.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8.png"/><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30.xml"/><Relationship Id="rId5" Type="http://schemas.openxmlformats.org/officeDocument/2006/relationships/image" Target="../media/image9.png"/><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0.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22.xml"/><Relationship Id="rId5" Type="http://schemas.openxmlformats.org/officeDocument/2006/relationships/image" Target="../media/image4.emf"/><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9.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4.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30.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2.xml"/><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7.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25, </a:t>
            </a:r>
            <a:r>
              <a:rPr lang="en-US" dirty="0" smtClean="0"/>
              <a:t>2016</a:t>
            </a:r>
            <a:endParaRPr lang="en-US" dirty="0"/>
          </a:p>
        </p:txBody>
      </p:sp>
      <p:sp>
        <p:nvSpPr>
          <p:cNvPr id="3" name="Title 2"/>
          <p:cNvSpPr>
            <a:spLocks noGrp="1"/>
          </p:cNvSpPr>
          <p:nvPr>
            <p:ph type="ctrTitle"/>
          </p:nvPr>
        </p:nvSpPr>
        <p:spPr/>
        <p:txBody>
          <a:bodyPr/>
          <a:lstStyle/>
          <a:p>
            <a:r>
              <a:rPr lang="en-US" dirty="0" smtClean="0"/>
              <a:t>List View Panels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first object processed</a:t>
            </a:r>
            <a:endParaRPr lang="en-US" dirty="0"/>
          </a:p>
        </p:txBody>
      </p:sp>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54698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321130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21"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96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6" name="txt HisEntry2"/>
          <p:cNvSpPr txBox="1"/>
          <p:nvPr/>
        </p:nvSpPr>
        <p:spPr>
          <a:xfrm>
            <a:off x="2377395" y="3344217"/>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959363"/>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625" y="914400"/>
            <a:ext cx="5348572" cy="137571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9" name="TextBox 28"/>
          <p:cNvSpPr txBox="1"/>
          <p:nvPr/>
        </p:nvSpPr>
        <p:spPr>
          <a:xfrm>
            <a:off x="2219788" y="1294396"/>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39" name="Straight Connector 38"/>
          <p:cNvCxnSpPr/>
          <p:nvPr/>
        </p:nvCxnSpPr>
        <p:spPr bwMode="auto">
          <a:xfrm flipV="1">
            <a:off x="2938827" y="1440138"/>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1727190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next object processed</a:t>
            </a:r>
            <a:endParaRPr lang="en-US" dirty="0"/>
          </a:p>
        </p:txBody>
      </p:sp>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3604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19"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1"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4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txt HisEntry3"/>
          <p:cNvSpPr txBox="1"/>
          <p:nvPr/>
        </p:nvSpPr>
        <p:spPr>
          <a:xfrm>
            <a:off x="2472840" y="3352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625" y="914399"/>
            <a:ext cx="5348572" cy="137571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TextBox 27"/>
          <p:cNvSpPr txBox="1"/>
          <p:nvPr/>
        </p:nvSpPr>
        <p:spPr>
          <a:xfrm>
            <a:off x="2219788" y="1294396"/>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9" name="Straight Connector 28"/>
          <p:cNvCxnSpPr/>
          <p:nvPr/>
        </p:nvCxnSpPr>
        <p:spPr bwMode="auto">
          <a:xfrm flipV="1">
            <a:off x="2938827" y="1440138"/>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35" name="TextBox 34"/>
          <p:cNvSpPr txBox="1"/>
          <p:nvPr/>
        </p:nvSpPr>
        <p:spPr>
          <a:xfrm>
            <a:off x="2219788" y="1642720"/>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39" name="Straight Connector 38"/>
          <p:cNvCxnSpPr/>
          <p:nvPr/>
        </p:nvCxnSpPr>
        <p:spPr bwMode="auto">
          <a:xfrm flipV="1">
            <a:off x="2938827" y="1788462"/>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4196322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final object processed</a:t>
            </a:r>
            <a:endParaRPr lang="en-US" dirty="0"/>
          </a:p>
        </p:txBody>
      </p:sp>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18"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9" name="icon 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92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625" y="914399"/>
            <a:ext cx="5348572" cy="137571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1" name="TextBox 20"/>
          <p:cNvSpPr txBox="1"/>
          <p:nvPr/>
        </p:nvSpPr>
        <p:spPr>
          <a:xfrm>
            <a:off x="2219788" y="1294396"/>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3" name="Straight Connector 22"/>
          <p:cNvCxnSpPr/>
          <p:nvPr/>
        </p:nvCxnSpPr>
        <p:spPr bwMode="auto">
          <a:xfrm flipV="1">
            <a:off x="2938827" y="1440138"/>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24" name="TextBox 23"/>
          <p:cNvSpPr txBox="1"/>
          <p:nvPr/>
        </p:nvSpPr>
        <p:spPr>
          <a:xfrm>
            <a:off x="2219788" y="1642720"/>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5" name="Straight Connector 24"/>
          <p:cNvCxnSpPr/>
          <p:nvPr/>
        </p:nvCxnSpPr>
        <p:spPr bwMode="auto">
          <a:xfrm flipV="1">
            <a:off x="2938827" y="1788462"/>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26" name="TextBox 25"/>
          <p:cNvSpPr txBox="1"/>
          <p:nvPr/>
        </p:nvSpPr>
        <p:spPr>
          <a:xfrm>
            <a:off x="2219788" y="1981200"/>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8" name="Straight Connector 27"/>
          <p:cNvCxnSpPr/>
          <p:nvPr/>
        </p:nvCxnSpPr>
        <p:spPr bwMode="auto">
          <a:xfrm flipV="1">
            <a:off x="2938827" y="2126942"/>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5467279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PCF file or inline widget</a:t>
            </a:r>
            <a:endParaRPr lang="en-US" dirty="0"/>
          </a:p>
        </p:txBody>
      </p:sp>
      <p:sp>
        <p:nvSpPr>
          <p:cNvPr id="6" name="Subtitle 5"/>
          <p:cNvSpPr>
            <a:spLocks noGrp="1"/>
          </p:cNvSpPr>
          <p:nvPr>
            <p:ph type="subTitle" idx="10"/>
          </p:nvPr>
        </p:nvSpPr>
        <p:spPr/>
        <p:txBody>
          <a:bodyPr/>
          <a:lstStyle/>
          <a:p>
            <a:r>
              <a:rPr lang="en-US" smtClean="0"/>
              <a:t>List View Panel PCF file</a:t>
            </a:r>
          </a:p>
          <a:p>
            <a:endParaRPr lang="en-US" dirty="0"/>
          </a:p>
        </p:txBody>
      </p:sp>
      <p:sp>
        <p:nvSpPr>
          <p:cNvPr id="7" name="Text Placeholder 6"/>
          <p:cNvSpPr>
            <a:spLocks noGrp="1"/>
          </p:cNvSpPr>
          <p:nvPr>
            <p:ph type="body" sz="quarter" idx="11"/>
          </p:nvPr>
        </p:nvSpPr>
        <p:spPr/>
        <p:txBody>
          <a:bodyPr/>
          <a:lstStyle/>
          <a:p>
            <a:r>
              <a:rPr lang="en-US" smtClean="0"/>
              <a:t>ListViewPanel widget</a:t>
            </a:r>
            <a:endParaRPr lang="en-US" dirty="0"/>
          </a:p>
        </p:txBody>
      </p:sp>
      <p:sp>
        <p:nvSpPr>
          <p:cNvPr id="5" name="Content Placeholder 4"/>
          <p:cNvSpPr>
            <a:spLocks noGrp="1"/>
          </p:cNvSpPr>
          <p:nvPr>
            <p:ph sz="half" idx="2"/>
          </p:nvPr>
        </p:nvSpPr>
        <p:spPr/>
        <p:txBody>
          <a:bodyPr/>
          <a:lstStyle/>
          <a:p>
            <a:r>
              <a:rPr lang="en-US" dirty="0" smtClean="0"/>
              <a:t>Inline widget, not reusable</a:t>
            </a:r>
          </a:p>
          <a:p>
            <a:r>
              <a:rPr lang="en-US" dirty="0" smtClean="0"/>
              <a:t>Inherits parent object</a:t>
            </a:r>
          </a:p>
          <a:p>
            <a:r>
              <a:rPr lang="en-US" dirty="0"/>
              <a:t>Exercise control over all elements</a:t>
            </a:r>
          </a:p>
          <a:p>
            <a:endParaRPr lang="en-US" dirty="0" smtClean="0"/>
          </a:p>
          <a:p>
            <a:endParaRPr lang="en-US" dirty="0" smtClean="0"/>
          </a:p>
        </p:txBody>
      </p:sp>
      <p:sp>
        <p:nvSpPr>
          <p:cNvPr id="4" name="Content Placeholder 3"/>
          <p:cNvSpPr>
            <a:spLocks noGrp="1"/>
          </p:cNvSpPr>
          <p:nvPr>
            <p:ph sz="half" idx="1"/>
          </p:nvPr>
        </p:nvSpPr>
        <p:spPr/>
        <p:txBody>
          <a:bodyPr/>
          <a:lstStyle/>
          <a:p>
            <a:r>
              <a:rPr lang="en-US" dirty="0" smtClean="0"/>
              <a:t>Reusable PCF file</a:t>
            </a:r>
          </a:p>
          <a:p>
            <a:r>
              <a:rPr lang="en-US" dirty="0" smtClean="0"/>
              <a:t>Takes a root object</a:t>
            </a:r>
          </a:p>
          <a:p>
            <a:r>
              <a:rPr lang="en-US" dirty="0" smtClean="0"/>
              <a:t>File name ends with LV</a:t>
            </a:r>
          </a:p>
          <a:p>
            <a:endParaRPr lang="en-US" dirty="0" smtClean="0"/>
          </a:p>
          <a:p>
            <a:endParaRPr lang="en-US" dirty="0"/>
          </a:p>
        </p:txBody>
      </p:sp>
      <p:sp>
        <p:nvSpPr>
          <p:cNvPr id="16" name="Rectangle 15"/>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7170" name="pic Toolbox L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00" y="4279900"/>
            <a:ext cx="2959446" cy="15806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2250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List view panel fundamentals</a:t>
            </a:r>
            <a:endParaRPr lang="en-US" dirty="0"/>
          </a:p>
          <a:p>
            <a:r>
              <a:rPr lang="en-US" dirty="0" smtClean="0">
                <a:solidFill>
                  <a:schemeClr val="bg1"/>
                </a:solidFill>
              </a:rPr>
              <a:t>Create list view panels</a:t>
            </a:r>
            <a:endParaRPr lang="en-US" dirty="0">
              <a:solidFill>
                <a:schemeClr val="bg1"/>
              </a:solidFill>
            </a:endParaRPr>
          </a:p>
          <a:p>
            <a:r>
              <a:rPr lang="en-US" dirty="0" smtClean="0"/>
              <a:t>Reference </a:t>
            </a:r>
            <a:r>
              <a:rPr lang="en-US" dirty="0"/>
              <a:t>list </a:t>
            </a:r>
            <a:r>
              <a:rPr lang="en-US" dirty="0" smtClean="0"/>
              <a:t>view panels</a:t>
            </a:r>
            <a:endParaRPr lang="en-US" dirty="0"/>
          </a:p>
          <a:p>
            <a:endParaRPr lang="en-US" dirty="0"/>
          </a:p>
        </p:txBody>
      </p:sp>
    </p:spTree>
    <p:extLst>
      <p:ext uri="{BB962C8B-B14F-4D97-AF65-F5344CB8AC3E}">
        <p14:creationId xmlns:p14="http://schemas.microsoft.com/office/powerpoint/2010/main" val="15030055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 to create a List View Panel PCF</a:t>
            </a:r>
            <a:endParaRPr lang="en-US" dirty="0"/>
          </a:p>
        </p:txBody>
      </p:sp>
      <p:sp>
        <p:nvSpPr>
          <p:cNvPr id="4" name="Content Placeholder 3"/>
          <p:cNvSpPr>
            <a:spLocks noGrp="1"/>
          </p:cNvSpPr>
          <p:nvPr>
            <p:ph idx="1"/>
          </p:nvPr>
        </p:nvSpPr>
        <p:spPr/>
        <p:txBody>
          <a:bodyPr/>
          <a:lstStyle/>
          <a:p>
            <a:pPr marL="457200" indent="-457200">
              <a:buFont typeface="+mj-lt"/>
              <a:buAutoNum type="arabicPeriod"/>
            </a:pPr>
            <a:r>
              <a:rPr lang="en-US" dirty="0"/>
              <a:t>Create the </a:t>
            </a:r>
            <a:r>
              <a:rPr lang="en-US" dirty="0" smtClean="0"/>
              <a:t>List View Panel PCF file</a:t>
            </a:r>
            <a:endParaRPr lang="en-US" dirty="0"/>
          </a:p>
          <a:p>
            <a:pPr marL="457200" indent="-457200">
              <a:buFont typeface="+mj-lt"/>
              <a:buAutoNum type="arabicPeriod"/>
            </a:pPr>
            <a:r>
              <a:rPr lang="en-US" dirty="0"/>
              <a:t>Specify the required variables</a:t>
            </a:r>
          </a:p>
          <a:p>
            <a:pPr marL="457200" indent="-457200">
              <a:buFont typeface="+mj-lt"/>
              <a:buAutoNum type="arabicPeriod"/>
            </a:pPr>
            <a:r>
              <a:rPr lang="en-US" dirty="0" smtClean="0"/>
              <a:t>Specify </a:t>
            </a:r>
            <a:r>
              <a:rPr lang="en-US" dirty="0"/>
              <a:t>additional properties</a:t>
            </a:r>
          </a:p>
          <a:p>
            <a:pPr marL="457200" indent="-457200">
              <a:buFont typeface="+mj-lt"/>
              <a:buAutoNum type="arabicPeriod"/>
            </a:pPr>
            <a:r>
              <a:rPr lang="en-US" dirty="0"/>
              <a:t>Add </a:t>
            </a:r>
            <a:r>
              <a:rPr lang="en-US" dirty="0" smtClean="0"/>
              <a:t>row </a:t>
            </a:r>
            <a:r>
              <a:rPr lang="en-US" dirty="0"/>
              <a:t>iterator </a:t>
            </a:r>
            <a:r>
              <a:rPr lang="en-US" dirty="0" smtClean="0"/>
              <a:t>to list view panel</a:t>
            </a:r>
          </a:p>
          <a:p>
            <a:pPr marL="457200" indent="-457200">
              <a:buFont typeface="+mj-lt"/>
              <a:buAutoNum type="arabicPeriod"/>
            </a:pPr>
            <a:r>
              <a:rPr lang="en-US" dirty="0" smtClean="0"/>
              <a:t>Add row to row iterator</a:t>
            </a:r>
            <a:endParaRPr lang="en-US" dirty="0"/>
          </a:p>
          <a:p>
            <a:pPr marL="457200" indent="-457200">
              <a:buFont typeface="+mj-lt"/>
              <a:buAutoNum type="arabicPeriod"/>
            </a:pPr>
            <a:r>
              <a:rPr lang="en-US" dirty="0"/>
              <a:t>Add cell </a:t>
            </a:r>
            <a:r>
              <a:rPr lang="en-US" dirty="0" smtClean="0"/>
              <a:t>widgets to row</a:t>
            </a:r>
            <a:endParaRPr lang="en-US" dirty="0"/>
          </a:p>
          <a:p>
            <a:pPr marL="457200" indent="-457200">
              <a:buFont typeface="+mj-lt"/>
              <a:buAutoNum type="arabicPeriod"/>
            </a:pPr>
            <a:r>
              <a:rPr lang="en-US" dirty="0" smtClean="0"/>
              <a:t>Deploy PCFs</a:t>
            </a:r>
            <a:endParaRPr lang="en-US" dirty="0"/>
          </a:p>
          <a:p>
            <a:endParaRPr lang="en-US" dirty="0"/>
          </a:p>
        </p:txBody>
      </p:sp>
      <p:sp>
        <p:nvSpPr>
          <p:cNvPr id="5" name="TextBox 4"/>
          <p:cNvSpPr txBox="1"/>
          <p:nvPr/>
        </p:nvSpPr>
        <p:spPr>
          <a:xfrm>
            <a:off x="533400" y="6019800"/>
            <a:ext cx="8382000" cy="5334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 Slides do not cover the details of creating an inline List View Panel. See notes.</a:t>
            </a:r>
          </a:p>
        </p:txBody>
      </p:sp>
    </p:spTree>
    <p:extLst>
      <p:ext uri="{BB962C8B-B14F-4D97-AF65-F5344CB8AC3E}">
        <p14:creationId xmlns:p14="http://schemas.microsoft.com/office/powerpoint/2010/main" val="175329815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5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 list view panel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Enter the File Name and select List View as the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69029"/>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"LV" appended </a:t>
            </a:r>
            <a:br>
              <a:rPr lang="en-US" dirty="0" smtClean="0">
                <a:solidFill>
                  <a:schemeClr val="accent1"/>
                </a:solidFill>
              </a:rPr>
            </a:br>
            <a:r>
              <a:rPr lang="en-US" dirty="0" smtClean="0">
                <a:solidFill>
                  <a:schemeClr val="accent1"/>
                </a:solidFill>
              </a:rPr>
              <a:t>to file name</a:t>
            </a:r>
            <a:endParaRPr lang="en-US" dirty="0">
              <a:solidFill>
                <a:schemeClr val="accent1"/>
              </a:solidFill>
            </a:endParaRPr>
          </a:p>
        </p:txBody>
      </p:sp>
      <p:pic>
        <p:nvPicPr>
          <p:cNvPr id="8194" name="Picture 2" descr="C:\Users\sluersen\AppData\Local\Temp\SNAGHTML1dd305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628" y="2786805"/>
            <a:ext cx="2608572" cy="2547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11187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C:\Users\sluersen\AppData\Local\Temp\SNAGHTML20a854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4140200" cy="543662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required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Required Variables tab</a:t>
            </a:r>
          </a:p>
          <a:p>
            <a:pPr lvl="1"/>
            <a:r>
              <a:rPr lang="en-US" dirty="0" smtClean="0"/>
              <a:t>Defines data object variable name and type</a:t>
            </a:r>
          </a:p>
          <a:p>
            <a:pPr lvl="1"/>
            <a:r>
              <a:rPr lang="en-US" dirty="0" smtClean="0"/>
              <a:t>Example:</a:t>
            </a:r>
            <a:br>
              <a:rPr lang="en-US" dirty="0" smtClean="0"/>
            </a:br>
            <a:r>
              <a:rPr lang="en-US" dirty="0" smtClean="0"/>
              <a:t>anABContact is of </a:t>
            </a:r>
            <a:br>
              <a:rPr lang="en-US" dirty="0" smtClean="0"/>
            </a:br>
            <a:r>
              <a:rPr lang="en-US" dirty="0" smtClean="0"/>
              <a:t>type ABContact</a:t>
            </a:r>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the required variable object(s)</a:t>
            </a:r>
          </a:p>
          <a:p>
            <a:r>
              <a:rPr lang="en-US" dirty="0" smtClean="0"/>
              <a:t>Referred to as root object</a:t>
            </a:r>
          </a:p>
          <a:p>
            <a:pPr marL="400050" lvl="1" indent="0">
              <a:buNone/>
            </a:pPr>
            <a:endParaRPr lang="en-US" dirty="0"/>
          </a:p>
        </p:txBody>
      </p:sp>
      <p:pic>
        <p:nvPicPr>
          <p:cNvPr id="7172"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627412" y="5406788"/>
            <a:ext cx="982688" cy="48532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2989828" y="1380837"/>
            <a:ext cx="958854" cy="23552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46100" y="5486400"/>
            <a:ext cx="1982351" cy="27893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791042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Specify additional properties</a:t>
            </a:r>
            <a:endParaRPr lang="en-US" dirty="0"/>
          </a:p>
        </p:txBody>
      </p:sp>
      <p:sp>
        <p:nvSpPr>
          <p:cNvPr id="4" name="Content Placeholder 3"/>
          <p:cNvSpPr>
            <a:spLocks noGrp="1"/>
          </p:cNvSpPr>
          <p:nvPr>
            <p:ph sz="half" idx="2"/>
          </p:nvPr>
        </p:nvSpPr>
        <p:spPr>
          <a:xfrm>
            <a:off x="5181600" y="914400"/>
            <a:ext cx="3642360" cy="3657600"/>
          </a:xfrm>
        </p:spPr>
        <p:txBody>
          <a:bodyPr/>
          <a:lstStyle/>
          <a:p>
            <a:r>
              <a:rPr lang="en-US" dirty="0" smtClean="0"/>
              <a:t>Editable</a:t>
            </a:r>
          </a:p>
          <a:p>
            <a:pPr lvl="1"/>
            <a:r>
              <a:rPr lang="en-US" dirty="0"/>
              <a:t>M</a:t>
            </a:r>
            <a:r>
              <a:rPr lang="en-US" dirty="0" smtClean="0"/>
              <a:t>akes container and children widget editable</a:t>
            </a:r>
          </a:p>
          <a:p>
            <a:pPr lvl="1"/>
            <a:r>
              <a:rPr lang="en-US" dirty="0" smtClean="0"/>
              <a:t>An explicit editable property for list view panel</a:t>
            </a:r>
          </a:p>
          <a:p>
            <a:r>
              <a:rPr lang="en-US" dirty="0" smtClean="0"/>
              <a:t>Visible</a:t>
            </a:r>
          </a:p>
          <a:p>
            <a:pPr lvl="1"/>
            <a:r>
              <a:rPr lang="en-US" dirty="0" smtClean="0"/>
              <a:t>Shows container and all children</a:t>
            </a:r>
          </a:p>
          <a:p>
            <a:pPr lvl="1"/>
            <a:r>
              <a:rPr lang="en-US" dirty="0" smtClean="0"/>
              <a:t>If false, then hidden</a:t>
            </a:r>
          </a:p>
          <a:p>
            <a:pPr lvl="1"/>
            <a:endParaRPr lang="en-US" dirty="0"/>
          </a:p>
        </p:txBody>
      </p:sp>
      <p:sp>
        <p:nvSpPr>
          <p:cNvPr id="3" name="Content Placeholder 2"/>
          <p:cNvSpPr>
            <a:spLocks noGrp="1"/>
          </p:cNvSpPr>
          <p:nvPr>
            <p:ph idx="10"/>
          </p:nvPr>
        </p:nvSpPr>
        <p:spPr>
          <a:xfrm>
            <a:off x="521208" y="5181600"/>
            <a:ext cx="8321040" cy="1219200"/>
          </a:xfrm>
        </p:spPr>
        <p:txBody>
          <a:bodyPr/>
          <a:lstStyle/>
          <a:p>
            <a:r>
              <a:rPr lang="en-US" dirty="0"/>
              <a:t>Blank is default and means that the property inherits </a:t>
            </a:r>
            <a:r>
              <a:rPr lang="en-US" dirty="0" smtClean="0"/>
              <a:t>the value </a:t>
            </a:r>
            <a:r>
              <a:rPr lang="en-US" dirty="0"/>
              <a:t>from parent container or location</a:t>
            </a: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914399"/>
            <a:ext cx="4102100" cy="378106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61271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sluersen\AppData\Local\Temp\SNAGHTML4ebf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301193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Step 4: Add row iterator to list view panel</a:t>
            </a:r>
            <a:endParaRPr lang="en-US" dirty="0"/>
          </a:p>
        </p:txBody>
      </p:sp>
      <p:sp>
        <p:nvSpPr>
          <p:cNvPr id="4" name="Content Placeholder 3"/>
          <p:cNvSpPr>
            <a:spLocks noGrp="1"/>
          </p:cNvSpPr>
          <p:nvPr>
            <p:ph sz="half" idx="2"/>
          </p:nvPr>
        </p:nvSpPr>
        <p:spPr>
          <a:xfrm>
            <a:off x="6553200" y="914401"/>
            <a:ext cx="2270760" cy="5475289"/>
          </a:xfrm>
        </p:spPr>
        <p:txBody>
          <a:bodyPr/>
          <a:lstStyle/>
          <a:p>
            <a:r>
              <a:rPr lang="en-US" sz="2000" dirty="0" smtClean="0"/>
              <a:t>editable=</a:t>
            </a:r>
            <a:br>
              <a:rPr lang="en-US" sz="2000" dirty="0" smtClean="0"/>
            </a:br>
            <a:r>
              <a:rPr lang="en-US" sz="2000" dirty="0" smtClean="0"/>
              <a:t>false</a:t>
            </a:r>
          </a:p>
          <a:p>
            <a:pPr lvl="1"/>
            <a:r>
              <a:rPr lang="en-US" sz="1600" dirty="0" smtClean="0"/>
              <a:t>child cells  not editable</a:t>
            </a:r>
          </a:p>
          <a:p>
            <a:r>
              <a:rPr lang="en-US" sz="2000" dirty="0" err="1" smtClean="0"/>
              <a:t>elementName</a:t>
            </a:r>
            <a:r>
              <a:rPr lang="en-US" sz="2000" dirty="0" smtClean="0"/>
              <a:t>=</a:t>
            </a:r>
            <a:br>
              <a:rPr lang="en-US" sz="2000" dirty="0" smtClean="0"/>
            </a:br>
            <a:r>
              <a:rPr lang="en-US" sz="2000" dirty="0" smtClean="0"/>
              <a:t>current</a:t>
            </a:r>
            <a:br>
              <a:rPr lang="en-US" sz="2000" dirty="0" smtClean="0"/>
            </a:br>
            <a:r>
              <a:rPr lang="en-US" sz="2000" dirty="0" smtClean="0"/>
              <a:t>HistoryEntry</a:t>
            </a:r>
          </a:p>
          <a:p>
            <a:pPr lvl="1"/>
            <a:r>
              <a:rPr lang="en-US" sz="1600" dirty="0" smtClean="0"/>
              <a:t>Symbol name for cell object</a:t>
            </a:r>
          </a:p>
          <a:p>
            <a:r>
              <a:rPr lang="en-US" sz="2000" dirty="0" smtClean="0"/>
              <a:t>anABContact.</a:t>
            </a:r>
            <a:br>
              <a:rPr lang="en-US" sz="2000" dirty="0" smtClean="0"/>
            </a:br>
            <a:r>
              <a:rPr lang="en-US" sz="2000" dirty="0" err="1" smtClean="0"/>
              <a:t>HistroryEntries</a:t>
            </a:r>
            <a:endParaRPr lang="en-US" sz="2000" dirty="0" smtClean="0"/>
          </a:p>
          <a:p>
            <a:pPr lvl="1"/>
            <a:r>
              <a:rPr lang="en-US" sz="1600" dirty="0" smtClean="0"/>
              <a:t>root object array for row iterator</a:t>
            </a:r>
            <a:endParaRPr lang="en-US" sz="1800" dirty="0"/>
          </a:p>
        </p:txBody>
      </p:sp>
      <p:sp>
        <p:nvSpPr>
          <p:cNvPr id="6" name="Arc 5"/>
          <p:cNvSpPr/>
          <p:nvPr/>
        </p:nvSpPr>
        <p:spPr bwMode="auto">
          <a:xfrm rot="1375432">
            <a:off x="1512449" y="1852866"/>
            <a:ext cx="2727190" cy="1134999"/>
          </a:xfrm>
          <a:prstGeom prst="arc">
            <a:avLst>
              <a:gd name="adj1" fmla="val 12993138"/>
              <a:gd name="adj2" fmla="val 2076030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26516" y="2514600"/>
            <a:ext cx="2250148"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3954907"/>
            <a:ext cx="5871430" cy="197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044" y="4709968"/>
            <a:ext cx="717620" cy="326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56408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Describe </a:t>
            </a:r>
            <a:r>
              <a:rPr lang="en-US" dirty="0"/>
              <a:t>the functionality of list </a:t>
            </a:r>
            <a:r>
              <a:rPr lang="en-US" dirty="0" smtClean="0"/>
              <a:t>view panels</a:t>
            </a:r>
            <a:endParaRPr lang="en-US" dirty="0"/>
          </a:p>
          <a:p>
            <a:pPr lvl="1"/>
            <a:r>
              <a:rPr lang="en-US" dirty="0"/>
              <a:t>Create </a:t>
            </a:r>
            <a:r>
              <a:rPr lang="en-US" dirty="0" smtClean="0"/>
              <a:t>a new </a:t>
            </a:r>
            <a:r>
              <a:rPr lang="en-US" dirty="0"/>
              <a:t>list </a:t>
            </a:r>
            <a:r>
              <a:rPr lang="en-US" dirty="0" smtClean="0"/>
              <a:t>view panel</a:t>
            </a:r>
            <a:endParaRPr lang="en-US" dirty="0"/>
          </a:p>
          <a:p>
            <a:pPr lvl="1"/>
            <a:r>
              <a:rPr lang="en-US" dirty="0"/>
              <a:t>Create and modify row iterator, row, and cell widgets</a:t>
            </a:r>
          </a:p>
          <a:p>
            <a:pPr lvl="1"/>
            <a:r>
              <a:rPr lang="en-US" dirty="0"/>
              <a:t>Reference list </a:t>
            </a:r>
            <a:r>
              <a:rPr lang="en-US" dirty="0" smtClean="0"/>
              <a:t>view panels</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Iterator required properties</a:t>
            </a:r>
          </a:p>
        </p:txBody>
      </p:sp>
      <p:sp>
        <p:nvSpPr>
          <p:cNvPr id="3" name="Content Placeholder 2"/>
          <p:cNvSpPr>
            <a:spLocks noGrp="1"/>
          </p:cNvSpPr>
          <p:nvPr>
            <p:ph sz="half" idx="2"/>
          </p:nvPr>
        </p:nvSpPr>
        <p:spPr/>
        <p:txBody>
          <a:bodyPr/>
          <a:lstStyle/>
          <a:p>
            <a:r>
              <a:rPr lang="en-US" dirty="0"/>
              <a:t>value</a:t>
            </a:r>
          </a:p>
          <a:p>
            <a:pPr lvl="1"/>
            <a:r>
              <a:rPr lang="en-US" dirty="0"/>
              <a:t>Set of </a:t>
            </a:r>
            <a:r>
              <a:rPr lang="en-US" dirty="0" smtClean="0"/>
              <a:t>objects (array or query result) </a:t>
            </a:r>
            <a:r>
              <a:rPr lang="en-US" dirty="0"/>
              <a:t>to iterator over</a:t>
            </a:r>
          </a:p>
          <a:p>
            <a:r>
              <a:rPr lang="en-US" dirty="0" smtClean="0"/>
              <a:t>editable</a:t>
            </a:r>
            <a:endParaRPr lang="en-US" dirty="0"/>
          </a:p>
          <a:p>
            <a:pPr lvl="1"/>
            <a:r>
              <a:rPr lang="en-US" dirty="0"/>
              <a:t>Editability of cells</a:t>
            </a:r>
          </a:p>
          <a:p>
            <a:r>
              <a:rPr lang="en-US" dirty="0" err="1" smtClean="0"/>
              <a:t>elementName</a:t>
            </a:r>
            <a:endParaRPr lang="en-US" dirty="0"/>
          </a:p>
          <a:p>
            <a:pPr lvl="1"/>
            <a:r>
              <a:rPr lang="en-US" dirty="0"/>
              <a:t>For object currently being processed, cell widgets refer to this symbol</a:t>
            </a:r>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1440" y="33308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1784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2842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9"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txt HisEntry1"/>
          <p:cNvSpPr txBox="1"/>
          <p:nvPr/>
        </p:nvSpPr>
        <p:spPr>
          <a:xfrm>
            <a:off x="2286000" y="3355148"/>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6" name="txt HisEntry2"/>
          <p:cNvSpPr txBox="1"/>
          <p:nvPr/>
        </p:nvSpPr>
        <p:spPr>
          <a:xfrm>
            <a:off x="2377395" y="2975654"/>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590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21" name="Rectangle 20"/>
          <p:cNvSpPr/>
          <p:nvPr/>
        </p:nvSpPr>
        <p:spPr bwMode="auto">
          <a:xfrm>
            <a:off x="4191000" y="4724400"/>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tangle 23"/>
          <p:cNvSpPr/>
          <p:nvPr/>
        </p:nvSpPr>
        <p:spPr bwMode="auto">
          <a:xfrm>
            <a:off x="4267200" y="5048998"/>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p>
          <a:p>
            <a:pPr algn="ctr">
              <a:spcBef>
                <a:spcPct val="50000"/>
              </a:spcBef>
              <a:spcAft>
                <a:spcPct val="30000"/>
              </a:spcAft>
              <a:buClr>
                <a:schemeClr val="tx1"/>
              </a:buClr>
            </a:pPr>
            <a:r>
              <a:rPr lang="en-US" sz="1600" b="1" dirty="0" err="1" smtClean="0">
                <a:solidFill>
                  <a:schemeClr val="accent1"/>
                </a:solidFill>
                <a:latin typeface="Courier New" pitchFamily="49" charset="0"/>
                <a:cs typeface="Courier New" pitchFamily="49" charset="0"/>
              </a:rPr>
              <a:t>currentObj</a:t>
            </a:r>
            <a:r>
              <a:rPr lang="en-US" sz="1600" b="1" dirty="0" smtClean="0">
                <a:solidFill>
                  <a:schemeClr val="accent1"/>
                </a:solidFill>
                <a:latin typeface="Courier New" pitchFamily="49" charset="0"/>
                <a:cs typeface="Courier New" pitchFamily="49" charset="0"/>
              </a:rPr>
              <a:t>.</a:t>
            </a:r>
            <a:br>
              <a:rPr lang="en-US" sz="1600" b="1" dirty="0" smtClean="0">
                <a:solidFill>
                  <a:schemeClr val="accent1"/>
                </a:solidFill>
                <a:latin typeface="Courier New" pitchFamily="49" charset="0"/>
                <a:cs typeface="Courier New" pitchFamily="49" charset="0"/>
              </a:rPr>
            </a:br>
            <a:r>
              <a:rPr lang="en-US" sz="1600" b="1" dirty="0" err="1" smtClean="0">
                <a:solidFill>
                  <a:schemeClr val="accent1"/>
                </a:solidFill>
                <a:latin typeface="Courier New" pitchFamily="49" charset="0"/>
                <a:cs typeface="Courier New" pitchFamily="49" charset="0"/>
              </a:rPr>
              <a:t>CreateTime</a:t>
            </a:r>
            <a:r>
              <a:rPr lang="en-US" sz="1600" b="1" dirty="0" smtClean="0">
                <a:solidFill>
                  <a:schemeClr val="accent1"/>
                </a:solidFill>
                <a:latin typeface="Courier New" pitchFamily="49" charset="0"/>
                <a:cs typeface="Courier New" pitchFamily="49" charset="0"/>
              </a:rPr>
              <a:t> </a:t>
            </a:r>
            <a:endParaRPr lang="en-US" sz="1600" b="1" dirty="0">
              <a:solidFill>
                <a:schemeClr val="accent1"/>
              </a:solidFill>
              <a:latin typeface="Courier New" pitchFamily="49" charset="0"/>
              <a:cs typeface="Courier New" pitchFamily="49" charset="0"/>
            </a:endParaRPr>
          </a:p>
        </p:txBody>
      </p:sp>
      <p:sp>
        <p:nvSpPr>
          <p:cNvPr id="25" name="Rectangle 24"/>
          <p:cNvSpPr/>
          <p:nvPr/>
        </p:nvSpPr>
        <p:spPr bwMode="auto">
          <a:xfrm>
            <a:off x="5791200" y="5048998"/>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p>
          <a:p>
            <a:pPr algn="ctr">
              <a:spcBef>
                <a:spcPct val="50000"/>
              </a:spcBef>
              <a:spcAft>
                <a:spcPct val="30000"/>
              </a:spcAft>
              <a:buClr>
                <a:schemeClr val="tx1"/>
              </a:buClr>
            </a:pPr>
            <a:r>
              <a:rPr lang="en-US" sz="1600" b="1" dirty="0" err="1" smtClean="0">
                <a:solidFill>
                  <a:schemeClr val="accent1"/>
                </a:solidFill>
                <a:latin typeface="Courier New" pitchFamily="49" charset="0"/>
                <a:cs typeface="Courier New" pitchFamily="49" charset="0"/>
              </a:rPr>
              <a:t>currentObj</a:t>
            </a:r>
            <a:r>
              <a:rPr lang="en-US" sz="1600" b="1" dirty="0" smtClean="0">
                <a:solidFill>
                  <a:schemeClr val="accent1"/>
                </a:solidFill>
                <a:latin typeface="Courier New" pitchFamily="49" charset="0"/>
                <a:cs typeface="Courier New" pitchFamily="49" charset="0"/>
              </a:rPr>
              <a:t>.</a:t>
            </a:r>
            <a:br>
              <a:rPr lang="en-US" sz="1600" b="1" dirty="0" smtClean="0">
                <a:solidFill>
                  <a:schemeClr val="accent1"/>
                </a:solidFill>
                <a:latin typeface="Courier New" pitchFamily="49" charset="0"/>
                <a:cs typeface="Courier New" pitchFamily="49" charset="0"/>
              </a:rPr>
            </a:br>
            <a:r>
              <a:rPr lang="en-US" sz="1600" b="1" dirty="0" err="1" smtClean="0">
                <a:solidFill>
                  <a:schemeClr val="accent1"/>
                </a:solidFill>
                <a:latin typeface="Courier New" pitchFamily="49" charset="0"/>
                <a:cs typeface="Courier New" pitchFamily="49" charset="0"/>
              </a:rPr>
              <a:t>EventType</a:t>
            </a:r>
            <a:r>
              <a:rPr lang="en-US" sz="1600" b="1" dirty="0" smtClean="0">
                <a:solidFill>
                  <a:schemeClr val="accent1"/>
                </a:solidFill>
                <a:latin typeface="Courier New" pitchFamily="49" charset="0"/>
                <a:cs typeface="Courier New" pitchFamily="49" charset="0"/>
              </a:rPr>
              <a:t>  </a:t>
            </a:r>
            <a:endParaRPr lang="en-US" sz="1600" b="1" dirty="0">
              <a:solidFill>
                <a:schemeClr val="accent1"/>
              </a:solidFill>
              <a:latin typeface="Courier New" pitchFamily="49" charset="0"/>
              <a:cs typeface="Courier New" pitchFamily="49" charset="0"/>
            </a:endParaRPr>
          </a:p>
        </p:txBody>
      </p:sp>
      <p:sp>
        <p:nvSpPr>
          <p:cNvPr id="26" name="Rectangle 25"/>
          <p:cNvSpPr/>
          <p:nvPr/>
        </p:nvSpPr>
        <p:spPr bwMode="auto">
          <a:xfrm>
            <a:off x="7283450" y="5048998"/>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p>
          <a:p>
            <a:pPr algn="ctr">
              <a:spcBef>
                <a:spcPct val="50000"/>
              </a:spcBef>
              <a:spcAft>
                <a:spcPct val="30000"/>
              </a:spcAft>
              <a:buClr>
                <a:schemeClr val="tx1"/>
              </a:buClr>
            </a:pPr>
            <a:r>
              <a:rPr lang="en-US" sz="1600" b="1" dirty="0" err="1">
                <a:solidFill>
                  <a:schemeClr val="accent1"/>
                </a:solidFill>
                <a:latin typeface="Courier New" pitchFamily="49" charset="0"/>
                <a:cs typeface="Courier New" pitchFamily="49" charset="0"/>
              </a:rPr>
              <a:t>currentObj</a:t>
            </a:r>
            <a:r>
              <a:rPr lang="en-US" sz="1600" b="1" dirty="0">
                <a:solidFill>
                  <a:schemeClr val="accent1"/>
                </a:solidFill>
                <a:latin typeface="Courier New" pitchFamily="49" charset="0"/>
                <a:cs typeface="Courier New" pitchFamily="49" charset="0"/>
              </a:rPr>
              <a:t>.</a:t>
            </a:r>
            <a:r>
              <a:rPr lang="en-US" sz="1600" b="1" dirty="0" smtClean="0">
                <a:solidFill>
                  <a:schemeClr val="accent1"/>
                </a:solidFill>
              </a:rPr>
              <a:t/>
            </a:r>
            <a:br>
              <a:rPr lang="en-US" sz="1600" b="1" dirty="0" smtClean="0">
                <a:solidFill>
                  <a:schemeClr val="accent1"/>
                </a:solidFill>
              </a:rPr>
            </a:br>
            <a:r>
              <a:rPr lang="en-US" sz="1600" b="1" dirty="0">
                <a:solidFill>
                  <a:schemeClr val="accent1"/>
                </a:solidFill>
                <a:latin typeface="Courier New" pitchFamily="49" charset="0"/>
                <a:cs typeface="Courier New" pitchFamily="49" charset="0"/>
              </a:rPr>
              <a:t>Description</a:t>
            </a:r>
          </a:p>
        </p:txBody>
      </p:sp>
      <p:sp>
        <p:nvSpPr>
          <p:cNvPr id="28" name="TextBox 27"/>
          <p:cNvSpPr txBox="1"/>
          <p:nvPr/>
        </p:nvSpPr>
        <p:spPr>
          <a:xfrm>
            <a:off x="4191000" y="4726322"/>
            <a:ext cx="751462"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a:t>
            </a:r>
          </a:p>
        </p:txBody>
      </p:sp>
      <p:sp>
        <p:nvSpPr>
          <p:cNvPr id="29" name="Rectangle 28"/>
          <p:cNvSpPr/>
          <p:nvPr/>
        </p:nvSpPr>
        <p:spPr>
          <a:xfrm>
            <a:off x="1154145" y="1929825"/>
            <a:ext cx="3417855" cy="584775"/>
          </a:xfrm>
          <a:prstGeom prst="rect">
            <a:avLst/>
          </a:prstGeom>
        </p:spPr>
        <p:txBody>
          <a:bodyPr wrap="square">
            <a:spAutoFit/>
          </a:bodyPr>
          <a:lstStyle/>
          <a:p>
            <a:r>
              <a:rPr lang="en-US" sz="1600" b="1" dirty="0" smtClean="0">
                <a:solidFill>
                  <a:schemeClr val="bg1"/>
                </a:solidFill>
                <a:latin typeface="Courier New" pitchFamily="49" charset="0"/>
                <a:cs typeface="Courier New" pitchFamily="49" charset="0"/>
              </a:rPr>
              <a:t>value=</a:t>
            </a:r>
            <a:br>
              <a:rPr lang="en-US" sz="1600" b="1" dirty="0" smtClean="0">
                <a:solidFill>
                  <a:schemeClr val="bg1"/>
                </a:solidFill>
                <a:latin typeface="Courier New" pitchFamily="49" charset="0"/>
                <a:cs typeface="Courier New" pitchFamily="49" charset="0"/>
              </a:rPr>
            </a:br>
            <a:r>
              <a:rPr lang="en-US" sz="1600" b="1" dirty="0" err="1" smtClean="0">
                <a:solidFill>
                  <a:schemeClr val="accent1"/>
                </a:solidFill>
                <a:latin typeface="Courier New" pitchFamily="49" charset="0"/>
                <a:cs typeface="Courier New" pitchFamily="49" charset="0"/>
              </a:rPr>
              <a:t>anABContact.HistoryEntries</a:t>
            </a:r>
            <a:endParaRPr lang="en-US" sz="1600" b="1" dirty="0">
              <a:solidFill>
                <a:schemeClr val="accent1"/>
              </a:solidFill>
              <a:latin typeface="Courier New" pitchFamily="49" charset="0"/>
              <a:cs typeface="Courier New" pitchFamily="49" charset="0"/>
            </a:endParaRPr>
          </a:p>
        </p:txBody>
      </p:sp>
      <p:sp>
        <p:nvSpPr>
          <p:cNvPr id="40" name="Text Box 45"/>
          <p:cNvSpPr txBox="1">
            <a:spLocks noChangeArrowheads="1"/>
          </p:cNvSpPr>
          <p:nvPr/>
        </p:nvSpPr>
        <p:spPr bwMode="auto">
          <a:xfrm>
            <a:off x="2509932" y="5040084"/>
            <a:ext cx="15303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smtClean="0">
                <a:solidFill>
                  <a:schemeClr val="bg1"/>
                </a:solidFill>
                <a:latin typeface="Courier New" pitchFamily="49" charset="0"/>
                <a:cs typeface="Courier New" pitchFamily="49" charset="0"/>
              </a:rPr>
              <a:t>elementName</a:t>
            </a:r>
            <a:r>
              <a:rPr lang="en-US" sz="1600" dirty="0" smtClean="0">
                <a:solidFill>
                  <a:schemeClr val="bg1"/>
                </a:solidFill>
                <a:latin typeface="Courier New" pitchFamily="49" charset="0"/>
                <a:cs typeface="Courier New" pitchFamily="49" charset="0"/>
              </a:rPr>
              <a:t>=</a:t>
            </a:r>
            <a:br>
              <a:rPr lang="en-US" sz="1600" dirty="0" smtClean="0">
                <a:solidFill>
                  <a:schemeClr val="bg1"/>
                </a:solidFill>
                <a:latin typeface="Courier New" pitchFamily="49" charset="0"/>
                <a:cs typeface="Courier New" pitchFamily="49" charset="0"/>
              </a:rPr>
            </a:br>
            <a:r>
              <a:rPr lang="en-US" sz="1600" dirty="0" err="1" smtClean="0">
                <a:solidFill>
                  <a:srgbClr val="C00000"/>
                </a:solidFill>
                <a:latin typeface="Courier New" pitchFamily="49" charset="0"/>
                <a:cs typeface="Courier New" pitchFamily="49" charset="0"/>
              </a:rPr>
              <a:t>currentObj</a:t>
            </a:r>
            <a:endParaRPr lang="en-US" sz="1600" dirty="0">
              <a:solidFill>
                <a:srgbClr val="C00000"/>
              </a:solidFill>
              <a:latin typeface="Courier New" pitchFamily="49" charset="0"/>
              <a:cs typeface="Courier New" pitchFamily="49" charset="0"/>
            </a:endParaRPr>
          </a:p>
        </p:txBody>
      </p:sp>
      <p:pic>
        <p:nvPicPr>
          <p:cNvPr id="41" name="pic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96" y="11430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533400" y="909421"/>
            <a:ext cx="3581400" cy="233579"/>
          </a:xfrm>
          <a:prstGeom prst="rect">
            <a:avLst/>
          </a:prstGeom>
          <a:noFill/>
        </p:spPr>
        <p:txBody>
          <a:bodyPr wrap="square" rtlCol="0" anchor="ctr">
            <a:noAutofit/>
          </a:bodyPr>
          <a:lstStyle/>
          <a:p>
            <a:r>
              <a:rPr lang="en-US" sz="1600" b="1" dirty="0" smtClean="0">
                <a:solidFill>
                  <a:schemeClr val="bg1"/>
                </a:solidFill>
                <a:latin typeface="Courier New" pitchFamily="49" charset="0"/>
                <a:cs typeface="Courier New" pitchFamily="49" charset="0"/>
              </a:rPr>
              <a:t>ABContact </a:t>
            </a:r>
            <a:r>
              <a:rPr lang="en-US" sz="1600" b="1" dirty="0" smtClean="0">
                <a:solidFill>
                  <a:schemeClr val="bg1"/>
                </a:solidFill>
                <a:latin typeface="Arial" pitchFamily="32" charset="0"/>
                <a:cs typeface="Arial" pitchFamily="32" charset="0"/>
              </a:rPr>
              <a:t>as  root object</a:t>
            </a:r>
          </a:p>
        </p:txBody>
      </p:sp>
    </p:spTree>
    <p:extLst>
      <p:ext uri="{BB962C8B-B14F-4D97-AF65-F5344CB8AC3E}">
        <p14:creationId xmlns:p14="http://schemas.microsoft.com/office/powerpoint/2010/main" val="116386565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r>
              <a:rPr lang="en-US" dirty="0"/>
              <a:t>: Add Row </a:t>
            </a:r>
            <a:r>
              <a:rPr lang="en-US" dirty="0" smtClean="0"/>
              <a:t>to </a:t>
            </a:r>
            <a:r>
              <a:rPr lang="en-US" dirty="0" err="1"/>
              <a:t>RowIterator</a:t>
            </a:r>
            <a:r>
              <a:rPr lang="en-US" dirty="0"/>
              <a:t> widget</a:t>
            </a:r>
          </a:p>
        </p:txBody>
      </p:sp>
      <p:sp>
        <p:nvSpPr>
          <p:cNvPr id="9" name="Content Placeholder 3"/>
          <p:cNvSpPr>
            <a:spLocks noGrp="1"/>
          </p:cNvSpPr>
          <p:nvPr>
            <p:ph sz="half" idx="2"/>
          </p:nvPr>
        </p:nvSpPr>
        <p:spPr>
          <a:xfrm>
            <a:off x="6553200" y="914401"/>
            <a:ext cx="2362200" cy="5475289"/>
          </a:xfrm>
        </p:spPr>
        <p:txBody>
          <a:bodyPr/>
          <a:lstStyle/>
          <a:p>
            <a:r>
              <a:rPr lang="en-US" dirty="0" smtClean="0"/>
              <a:t>Row is required</a:t>
            </a:r>
          </a:p>
          <a:p>
            <a:r>
              <a:rPr lang="en-US" dirty="0" smtClean="0"/>
              <a:t>Not necessary to define properties in most cases for row</a:t>
            </a:r>
          </a:p>
          <a:p>
            <a:endParaRPr lang="en-US" dirty="0"/>
          </a:p>
        </p:txBody>
      </p:sp>
      <p:pic>
        <p:nvPicPr>
          <p:cNvPr id="5122" name="Picture 2" descr="C:\Users\sluersen\AppData\Local\Temp\SNAGHTML5695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70" y="914400"/>
            <a:ext cx="5871430" cy="344457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371975"/>
            <a:ext cx="5871430" cy="170923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rc 6"/>
          <p:cNvSpPr/>
          <p:nvPr/>
        </p:nvSpPr>
        <p:spPr bwMode="auto">
          <a:xfrm rot="1771566">
            <a:off x="1260051" y="2277026"/>
            <a:ext cx="3137043" cy="1301700"/>
          </a:xfrm>
          <a:prstGeom prst="arc">
            <a:avLst>
              <a:gd name="adj1" fmla="val 11763318"/>
              <a:gd name="adj2" fmla="val 20244942"/>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 name="Rounded Rectangle 7"/>
          <p:cNvSpPr/>
          <p:nvPr/>
        </p:nvSpPr>
        <p:spPr bwMode="auto">
          <a:xfrm>
            <a:off x="4017496" y="3007569"/>
            <a:ext cx="2001533" cy="3404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435506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values and cell widgets</a:t>
            </a:r>
            <a:endParaRPr lang="en-US" dirty="0"/>
          </a:p>
        </p:txBody>
      </p:sp>
      <p:sp>
        <p:nvSpPr>
          <p:cNvPr id="3" name="Content Placeholder 2"/>
          <p:cNvSpPr>
            <a:spLocks noGrp="1"/>
          </p:cNvSpPr>
          <p:nvPr>
            <p:ph sz="half" idx="1"/>
          </p:nvPr>
        </p:nvSpPr>
        <p:spPr/>
        <p:txBody>
          <a:bodyPr/>
          <a:lstStyle/>
          <a:p>
            <a:r>
              <a:rPr lang="en-US" dirty="0" smtClean="0"/>
              <a:t>Select the </a:t>
            </a:r>
            <a:br>
              <a:rPr lang="en-US" dirty="0" smtClean="0"/>
            </a:br>
            <a:r>
              <a:rPr lang="en-US" dirty="0" smtClean="0"/>
              <a:t>most </a:t>
            </a:r>
            <a:br>
              <a:rPr lang="en-US" dirty="0" smtClean="0"/>
            </a:br>
            <a:r>
              <a:rPr lang="en-US" dirty="0" smtClean="0"/>
              <a:t>appropriate cell widget for the data </a:t>
            </a:r>
          </a:p>
          <a:p>
            <a:r>
              <a:rPr lang="en-US" dirty="0" smtClean="0"/>
              <a:t>Examples</a:t>
            </a:r>
          </a:p>
          <a:p>
            <a:pPr lvl="1"/>
            <a:r>
              <a:rPr lang="en-US" dirty="0" smtClean="0"/>
              <a:t>Date cell for date</a:t>
            </a:r>
          </a:p>
          <a:p>
            <a:pPr lvl="1"/>
            <a:r>
              <a:rPr lang="en-US" dirty="0" smtClean="0"/>
              <a:t>Radio Button for bit</a:t>
            </a:r>
          </a:p>
          <a:p>
            <a:pPr lvl="1"/>
            <a:r>
              <a:rPr lang="en-US" dirty="0" smtClean="0"/>
              <a:t>Text Cell for varchar</a:t>
            </a:r>
          </a:p>
          <a:p>
            <a:pPr lvl="1"/>
            <a:r>
              <a:rPr lang="en-US" dirty="0" smtClean="0"/>
              <a:t>Typekey Cell for typekey</a:t>
            </a:r>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31505014"/>
              </p:ext>
            </p:extLst>
          </p:nvPr>
        </p:nvGraphicFramePr>
        <p:xfrm>
          <a:off x="3657600" y="903891"/>
          <a:ext cx="5105401" cy="5525298"/>
        </p:xfrm>
        <a:graphic>
          <a:graphicData uri="http://schemas.openxmlformats.org/drawingml/2006/table">
            <a:tbl>
              <a:tblPr firstRow="1" bandRow="1">
                <a:tableStyleId>{93296810-A885-4BE3-A3E7-6D5BEEA58F35}</a:tableStyleId>
              </a:tblPr>
              <a:tblGrid>
                <a:gridCol w="2517732"/>
                <a:gridCol w="2587669"/>
              </a:tblGrid>
              <a:tr h="589351">
                <a:tc>
                  <a:txBody>
                    <a:bodyPr/>
                    <a:lstStyle/>
                    <a:p>
                      <a:r>
                        <a:rPr lang="en-US" dirty="0" smtClean="0"/>
                        <a:t>Data type</a:t>
                      </a:r>
                      <a:endParaRPr lang="en-US" dirty="0"/>
                    </a:p>
                  </a:txBody>
                  <a:tcPr/>
                </a:tc>
                <a:tc>
                  <a:txBody>
                    <a:bodyPr/>
                    <a:lstStyle/>
                    <a:p>
                      <a:r>
                        <a:rPr lang="en-US" dirty="0" smtClean="0"/>
                        <a:t>Cell</a:t>
                      </a:r>
                      <a:r>
                        <a:rPr lang="en-US" baseline="0" dirty="0" smtClean="0"/>
                        <a:t> Widget</a:t>
                      </a:r>
                      <a:endParaRPr lang="en-US" dirty="0"/>
                    </a:p>
                  </a:txBody>
                  <a:tcPr/>
                </a:tc>
              </a:tr>
              <a:tr h="435238">
                <a:tc>
                  <a:txBody>
                    <a:bodyPr/>
                    <a:lstStyle/>
                    <a:p>
                      <a:r>
                        <a:rPr lang="en-US" sz="1600" dirty="0" smtClean="0"/>
                        <a:t>varchar, integer, decimal</a:t>
                      </a:r>
                    </a:p>
                  </a:txBody>
                  <a:tcPr/>
                </a:tc>
                <a:tc>
                  <a:txBody>
                    <a:bodyPr/>
                    <a:lstStyle/>
                    <a:p>
                      <a:r>
                        <a:rPr lang="en-US" sz="1600" dirty="0" smtClean="0"/>
                        <a:t>Text Cell</a:t>
                      </a:r>
                      <a:endParaRPr lang="en-US" sz="1600" dirty="0"/>
                    </a:p>
                  </a:txBody>
                  <a:tcPr/>
                </a:tc>
              </a:tr>
              <a:tr h="725901">
                <a:tc>
                  <a:txBody>
                    <a:bodyPr/>
                    <a:lstStyle/>
                    <a:p>
                      <a:r>
                        <a:rPr lang="en-US" sz="1600" dirty="0" smtClean="0"/>
                        <a:t>varchar, </a:t>
                      </a:r>
                      <a:r>
                        <a:rPr lang="en-US" sz="1600" dirty="0" err="1" smtClean="0"/>
                        <a:t>shorttext</a:t>
                      </a:r>
                      <a:r>
                        <a:rPr lang="en-US" sz="1600" dirty="0" smtClean="0"/>
                        <a:t>, </a:t>
                      </a:r>
                      <a:br>
                        <a:rPr lang="en-US" sz="1600" dirty="0" smtClean="0"/>
                      </a:br>
                      <a:r>
                        <a:rPr lang="en-US" sz="1600" dirty="0" err="1" smtClean="0"/>
                        <a:t>mediumtext</a:t>
                      </a:r>
                      <a:r>
                        <a:rPr lang="en-US" sz="1600" dirty="0" smtClean="0"/>
                        <a:t>, </a:t>
                      </a:r>
                      <a:r>
                        <a:rPr lang="en-US" sz="1600" baseline="0" dirty="0" err="1" smtClean="0"/>
                        <a:t>longtext</a:t>
                      </a:r>
                      <a:r>
                        <a:rPr lang="en-US" sz="1600" baseline="0" dirty="0" smtClean="0"/>
                        <a:t>, text </a:t>
                      </a:r>
                      <a:endParaRPr lang="en-US" sz="1600" dirty="0" smtClean="0"/>
                    </a:p>
                  </a:txBody>
                  <a:tcPr/>
                </a:tc>
                <a:tc>
                  <a:txBody>
                    <a:bodyPr/>
                    <a:lstStyle/>
                    <a:p>
                      <a:r>
                        <a:rPr lang="en-US" sz="1600" dirty="0" smtClean="0"/>
                        <a:t>Text Area Cell</a:t>
                      </a:r>
                      <a:endParaRPr lang="en-US" sz="1600" dirty="0"/>
                    </a:p>
                  </a:txBody>
                  <a:tcPr/>
                </a:tc>
              </a:tr>
              <a:tr h="362571">
                <a:tc>
                  <a:txBody>
                    <a:bodyPr/>
                    <a:lstStyle/>
                    <a:p>
                      <a:r>
                        <a:rPr lang="en-US" sz="1600" dirty="0" smtClean="0"/>
                        <a:t>date, datetime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Date Cell </a:t>
                      </a:r>
                      <a:endParaRPr lang="en-US" sz="1600" dirty="0"/>
                    </a:p>
                  </a:txBody>
                  <a:tcPr/>
                </a:tc>
              </a:tr>
              <a:tr h="567394">
                <a:tc>
                  <a:txBody>
                    <a:bodyPr/>
                    <a:lstStyle/>
                    <a:p>
                      <a:r>
                        <a:rPr lang="en-US" sz="1600" dirty="0" smtClean="0"/>
                        <a:t>money</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MonetaryAmount</a:t>
                      </a:r>
                      <a:r>
                        <a:rPr lang="en-US" sz="1600" dirty="0" smtClean="0"/>
                        <a:t> Cell</a:t>
                      </a:r>
                    </a:p>
                    <a:p>
                      <a:endParaRPr lang="en-US" sz="1600" dirty="0"/>
                    </a:p>
                  </a:txBody>
                  <a:tcPr/>
                </a:tc>
              </a:tr>
              <a:tr h="831455">
                <a:tc>
                  <a:txBody>
                    <a:bodyPr/>
                    <a:lstStyle/>
                    <a:p>
                      <a:r>
                        <a:rPr lang="en-US" sz="1600" dirty="0" smtClean="0"/>
                        <a:t>bit</a:t>
                      </a:r>
                      <a:endParaRPr lang="en-US" sz="1600" dirty="0"/>
                    </a:p>
                  </a:txBody>
                  <a:tcPr/>
                </a:tc>
                <a:tc>
                  <a:txBody>
                    <a:bodyPr/>
                    <a:lstStyle/>
                    <a:p>
                      <a:r>
                        <a:rPr lang="en-US" sz="1600" dirty="0" smtClean="0"/>
                        <a:t>Check Box Cell</a:t>
                      </a:r>
                      <a:br>
                        <a:rPr lang="en-US" sz="1600" dirty="0" smtClean="0"/>
                      </a:br>
                      <a:r>
                        <a:rPr lang="en-US" sz="1600" baseline="0" dirty="0" smtClean="0"/>
                        <a:t>Radio Button Cell</a:t>
                      </a:r>
                      <a:endParaRPr lang="en-US" sz="16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r h="589351">
                <a:tc>
                  <a:txBody>
                    <a:bodyPr/>
                    <a:lstStyle/>
                    <a:p>
                      <a:r>
                        <a:rPr lang="en-US" sz="1600" dirty="0" smtClean="0"/>
                        <a:t>foreign key</a:t>
                      </a:r>
                      <a:endParaRPr lang="en-US" sz="1600" dirty="0"/>
                    </a:p>
                  </a:txBody>
                  <a:tcPr/>
                </a:tc>
                <a:tc>
                  <a:txBody>
                    <a:bodyPr/>
                    <a:lstStyle/>
                    <a:p>
                      <a:r>
                        <a:rPr lang="en-US" sz="1600" dirty="0" smtClean="0"/>
                        <a:t>Cell</a:t>
                      </a:r>
                    </a:p>
                  </a:txBody>
                  <a:tcPr/>
                </a:tc>
              </a:tr>
              <a:tr h="806297">
                <a:tc>
                  <a:txBody>
                    <a:bodyPr/>
                    <a:lstStyle/>
                    <a:p>
                      <a:r>
                        <a:rPr lang="en-US" sz="1600" dirty="0" smtClean="0"/>
                        <a:t>foreignkey + array</a:t>
                      </a:r>
                      <a:endParaRPr lang="en-US" sz="1600" dirty="0"/>
                    </a:p>
                  </a:txBody>
                  <a:tcPr/>
                </a:tc>
                <a:tc>
                  <a:txBody>
                    <a:bodyPr/>
                    <a:lstStyle/>
                    <a:p>
                      <a:r>
                        <a:rPr lang="en-US" sz="1600" dirty="0" smtClean="0"/>
                        <a:t>Range Cell</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Range Radio Button Cell</a:t>
                      </a:r>
                    </a:p>
                    <a:p>
                      <a:endParaRPr lang="en-US" sz="1600" dirty="0" smtClean="0"/>
                    </a:p>
                  </a:txBody>
                  <a:tcPr/>
                </a:tc>
              </a:tr>
              <a:tr h="589351">
                <a:tc>
                  <a:txBody>
                    <a:bodyPr/>
                    <a:lstStyle/>
                    <a:p>
                      <a:r>
                        <a:rPr lang="en-US" sz="1600" dirty="0" smtClean="0"/>
                        <a:t>typekey</a:t>
                      </a:r>
                      <a:endParaRPr lang="en-US" sz="1600" dirty="0"/>
                    </a:p>
                  </a:txBody>
                  <a:tcPr/>
                </a:tc>
                <a:tc>
                  <a:txBody>
                    <a:bodyPr/>
                    <a:lstStyle/>
                    <a:p>
                      <a:r>
                        <a:rPr lang="en-US" sz="1600" dirty="0" smtClean="0"/>
                        <a:t>Typekey Cell</a:t>
                      </a:r>
                      <a:endParaRPr lang="en-US" sz="1600" dirty="0"/>
                    </a:p>
                  </a:txBody>
                  <a:tcPr/>
                </a:tc>
              </a:tr>
            </a:tbl>
          </a:graphicData>
        </a:graphic>
      </p:graphicFrame>
    </p:spTree>
    <p:extLst>
      <p:ext uri="{BB962C8B-B14F-4D97-AF65-F5344CB8AC3E}">
        <p14:creationId xmlns:p14="http://schemas.microsoft.com/office/powerpoint/2010/main" val="366123971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C:\Users\sluersen\AppData\Local\Temp\SNAGHTML78250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5886341" cy="345332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6: Add cell widgets to row</a:t>
            </a:r>
            <a:endParaRPr lang="en-US" dirty="0"/>
          </a:p>
        </p:txBody>
      </p:sp>
      <p:sp>
        <p:nvSpPr>
          <p:cNvPr id="3" name="Content Placeholder 2"/>
          <p:cNvSpPr>
            <a:spLocks noGrp="1"/>
          </p:cNvSpPr>
          <p:nvPr>
            <p:ph sz="half" idx="2"/>
          </p:nvPr>
        </p:nvSpPr>
        <p:spPr>
          <a:xfrm>
            <a:off x="6553200" y="914401"/>
            <a:ext cx="2362200" cy="5475289"/>
          </a:xfrm>
        </p:spPr>
        <p:txBody>
          <a:bodyPr/>
          <a:lstStyle/>
          <a:p>
            <a:r>
              <a:rPr lang="en-US" sz="2000" dirty="0" smtClean="0"/>
              <a:t>editable</a:t>
            </a:r>
          </a:p>
          <a:p>
            <a:pPr lvl="1"/>
            <a:r>
              <a:rPr lang="en-US" sz="1800" dirty="0" smtClean="0"/>
              <a:t>default is false</a:t>
            </a:r>
          </a:p>
          <a:p>
            <a:r>
              <a:rPr lang="en-US" sz="2000" dirty="0" smtClean="0"/>
              <a:t>Id</a:t>
            </a:r>
          </a:p>
          <a:p>
            <a:pPr lvl="1"/>
            <a:r>
              <a:rPr lang="en-US" sz="1800" dirty="0" smtClean="0"/>
              <a:t>required, but </a:t>
            </a:r>
            <a:br>
              <a:rPr lang="en-US" sz="1800" dirty="0" smtClean="0"/>
            </a:br>
            <a:r>
              <a:rPr lang="en-US" sz="1800" dirty="0" smtClean="0"/>
              <a:t>only unique to row</a:t>
            </a:r>
          </a:p>
          <a:p>
            <a:r>
              <a:rPr lang="en-US" sz="2000" dirty="0" smtClean="0"/>
              <a:t>label</a:t>
            </a:r>
          </a:p>
          <a:p>
            <a:pPr lvl="1"/>
            <a:r>
              <a:rPr lang="en-US" sz="1800" dirty="0" smtClean="0"/>
              <a:t>specifies  column header</a:t>
            </a:r>
          </a:p>
          <a:p>
            <a:r>
              <a:rPr lang="en-US" sz="2000" dirty="0" smtClean="0"/>
              <a:t>value</a:t>
            </a:r>
          </a:p>
          <a:p>
            <a:pPr lvl="1"/>
            <a:r>
              <a:rPr lang="en-US" sz="1800" dirty="0" smtClean="0"/>
              <a:t>reference to iterator's element name and object property</a:t>
            </a:r>
          </a:p>
          <a:p>
            <a:endParaRPr lang="en-US" sz="2000" dirty="0"/>
          </a:p>
        </p:txBody>
      </p:sp>
      <p:sp>
        <p:nvSpPr>
          <p:cNvPr id="7" name="Arc 6"/>
          <p:cNvSpPr/>
          <p:nvPr/>
        </p:nvSpPr>
        <p:spPr bwMode="auto">
          <a:xfrm rot="1330411">
            <a:off x="1046260" y="2504819"/>
            <a:ext cx="3433579" cy="1261613"/>
          </a:xfrm>
          <a:prstGeom prst="arc">
            <a:avLst>
              <a:gd name="adj1" fmla="val 12214685"/>
              <a:gd name="adj2" fmla="val 2036274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 name="Rounded Rectangle 7"/>
          <p:cNvSpPr/>
          <p:nvPr/>
        </p:nvSpPr>
        <p:spPr bwMode="auto">
          <a:xfrm>
            <a:off x="4038600" y="3077324"/>
            <a:ext cx="2021548" cy="32068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367720"/>
            <a:ext cx="5867401" cy="177325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40737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Second cell</a:t>
            </a:r>
            <a:endParaRPr lang="en-US" dirty="0"/>
          </a:p>
        </p:txBody>
      </p:sp>
      <p:sp>
        <p:nvSpPr>
          <p:cNvPr id="6" name="Content Placeholder 5"/>
          <p:cNvSpPr>
            <a:spLocks noGrp="1"/>
          </p:cNvSpPr>
          <p:nvPr>
            <p:ph sz="half" idx="2"/>
          </p:nvPr>
        </p:nvSpPr>
        <p:spPr>
          <a:xfrm>
            <a:off x="6553200" y="914401"/>
            <a:ext cx="2286000" cy="5475289"/>
          </a:xfrm>
        </p:spPr>
        <p:txBody>
          <a:bodyPr/>
          <a:lstStyle/>
          <a:p>
            <a:r>
              <a:rPr lang="en-US" sz="2000" dirty="0" smtClean="0"/>
              <a:t>Add cell to row</a:t>
            </a:r>
          </a:p>
          <a:p>
            <a:r>
              <a:rPr lang="en-US" sz="2200" dirty="0" smtClean="0"/>
              <a:t>Order determines default </a:t>
            </a:r>
            <a:br>
              <a:rPr lang="en-US" sz="2200" dirty="0" smtClean="0"/>
            </a:br>
            <a:r>
              <a:rPr lang="en-US" sz="2200" dirty="0" smtClean="0"/>
              <a:t>column order</a:t>
            </a:r>
          </a:p>
          <a:p>
            <a:r>
              <a:rPr lang="en-US" sz="2000" dirty="0" smtClean="0"/>
              <a:t>Use the best widget for data type</a:t>
            </a:r>
          </a:p>
          <a:p>
            <a:r>
              <a:rPr lang="en-US" sz="2000" dirty="0" smtClean="0"/>
              <a:t>Example:</a:t>
            </a:r>
          </a:p>
          <a:p>
            <a:pPr lvl="1"/>
            <a:r>
              <a:rPr lang="en-US" sz="1800" dirty="0" err="1" smtClean="0"/>
              <a:t>EventType</a:t>
            </a:r>
            <a:r>
              <a:rPr lang="en-US" sz="1800" dirty="0" smtClean="0"/>
              <a:t> is a typekey for the </a:t>
            </a:r>
            <a:r>
              <a:rPr lang="en-US" sz="1800" dirty="0" err="1" smtClean="0"/>
              <a:t>HistoryEvent</a:t>
            </a:r>
            <a:r>
              <a:rPr lang="en-US" sz="1800" dirty="0" smtClean="0"/>
              <a:t/>
            </a:r>
            <a:br>
              <a:rPr lang="en-US" sz="1800" dirty="0" smtClean="0"/>
            </a:br>
            <a:r>
              <a:rPr lang="en-US" sz="1800" dirty="0" smtClean="0"/>
              <a:t>Type typelist</a:t>
            </a:r>
          </a:p>
          <a:p>
            <a:pPr lvl="1"/>
            <a:r>
              <a:rPr lang="en-US" sz="1800" dirty="0" smtClean="0"/>
              <a:t>Use the TypeKey cell</a:t>
            </a:r>
            <a:endParaRPr lang="en-US" dirty="0"/>
          </a:p>
        </p:txBody>
      </p:sp>
      <p:pic>
        <p:nvPicPr>
          <p:cNvPr id="1030" name="Picture 6" descr="C:\Users\sluersen\AppData\Local\Temp\SNAGHTMLdbc2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36211" cy="5029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1757770" y="2169096"/>
            <a:ext cx="2390353" cy="65251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7054596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Example: Third cell</a:t>
            </a:r>
            <a:endParaRPr lang="en-US" dirty="0"/>
          </a:p>
        </p:txBody>
      </p:sp>
      <p:sp>
        <p:nvSpPr>
          <p:cNvPr id="6" name="Content Placeholder 5"/>
          <p:cNvSpPr>
            <a:spLocks noGrp="1"/>
          </p:cNvSpPr>
          <p:nvPr>
            <p:ph sz="half" idx="2"/>
          </p:nvPr>
        </p:nvSpPr>
        <p:spPr>
          <a:xfrm>
            <a:off x="6553200" y="914401"/>
            <a:ext cx="2270760" cy="5475289"/>
          </a:xfrm>
        </p:spPr>
        <p:txBody>
          <a:bodyPr/>
          <a:lstStyle/>
          <a:p>
            <a:r>
              <a:rPr lang="en-US" sz="2000" dirty="0" smtClean="0"/>
              <a:t>Add cell to row</a:t>
            </a:r>
          </a:p>
          <a:p>
            <a:r>
              <a:rPr lang="en-US" sz="2200" dirty="0" smtClean="0"/>
              <a:t>Order determines default </a:t>
            </a:r>
            <a:br>
              <a:rPr lang="en-US" sz="2200" dirty="0" smtClean="0"/>
            </a:br>
            <a:r>
              <a:rPr lang="en-US" sz="2200" dirty="0" smtClean="0"/>
              <a:t>column order</a:t>
            </a:r>
          </a:p>
          <a:p>
            <a:r>
              <a:rPr lang="en-US" sz="2000" dirty="0" smtClean="0"/>
              <a:t>Use the best widget for the field data</a:t>
            </a:r>
          </a:p>
          <a:p>
            <a:r>
              <a:rPr lang="en-US" sz="2000" dirty="0" smtClean="0"/>
              <a:t>Example</a:t>
            </a:r>
          </a:p>
          <a:p>
            <a:pPr lvl="1"/>
            <a:r>
              <a:rPr lang="en-US" sz="1800" dirty="0" smtClean="0"/>
              <a:t>Description is </a:t>
            </a:r>
            <a:r>
              <a:rPr lang="en-US" sz="1800" dirty="0" err="1" smtClean="0"/>
              <a:t>varchar</a:t>
            </a:r>
            <a:r>
              <a:rPr lang="en-US" sz="1800" dirty="0" smtClean="0"/>
              <a:t>(160) data</a:t>
            </a:r>
            <a:endParaRPr lang="en-US" sz="1800" dirty="0"/>
          </a:p>
          <a:p>
            <a:pPr lvl="1"/>
            <a:r>
              <a:rPr lang="en-US" sz="1800" dirty="0" smtClean="0"/>
              <a:t>Use the </a:t>
            </a:r>
            <a:br>
              <a:rPr lang="en-US" sz="1800" dirty="0" smtClean="0"/>
            </a:br>
            <a:r>
              <a:rPr lang="en-US" sz="1800" dirty="0" smtClean="0"/>
              <a:t>Text cell </a:t>
            </a:r>
            <a:endParaRPr lang="en-US" sz="1400" dirty="0" smtClean="0"/>
          </a:p>
          <a:p>
            <a:endParaRPr lang="en-US" sz="1800" dirty="0" smtClean="0"/>
          </a:p>
        </p:txBody>
      </p:sp>
      <p:pic>
        <p:nvPicPr>
          <p:cNvPr id="2050" name="Picture 2" descr="C:\Users\sluersen\AppData\Local\Temp\SNAGHTMLe229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36211" cy="5029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059841" y="2169096"/>
            <a:ext cx="2024217" cy="65251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390169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sorting</a:t>
            </a:r>
            <a:endParaRPr lang="en-US" dirty="0"/>
          </a:p>
        </p:txBody>
      </p:sp>
      <p:sp>
        <p:nvSpPr>
          <p:cNvPr id="3" name="Content Placeholder 2"/>
          <p:cNvSpPr>
            <a:spLocks noGrp="1"/>
          </p:cNvSpPr>
          <p:nvPr>
            <p:ph sz="half" idx="2"/>
          </p:nvPr>
        </p:nvSpPr>
        <p:spPr>
          <a:xfrm>
            <a:off x="6705600" y="914401"/>
            <a:ext cx="2118360" cy="5475289"/>
          </a:xfrm>
        </p:spPr>
        <p:txBody>
          <a:bodyPr/>
          <a:lstStyle/>
          <a:p>
            <a:r>
              <a:rPr lang="en-US" sz="2000" dirty="0" smtClean="0"/>
              <a:t>To define the default behavior of the row iterator sort, use the Sorting properties tab</a:t>
            </a:r>
          </a:p>
          <a:p>
            <a:r>
              <a:rPr lang="en-US" sz="2000" dirty="0" err="1" smtClean="0"/>
              <a:t>sortBy</a:t>
            </a:r>
            <a:endParaRPr lang="en-US" sz="2000" dirty="0" smtClean="0"/>
          </a:p>
          <a:p>
            <a:pPr lvl="1"/>
            <a:r>
              <a:rPr lang="en-US" sz="1800" dirty="0" smtClean="0"/>
              <a:t>Specify field</a:t>
            </a:r>
          </a:p>
          <a:p>
            <a:r>
              <a:rPr lang="en-US" sz="2000" dirty="0" err="1" smtClean="0"/>
              <a:t>sortDirection</a:t>
            </a:r>
            <a:endParaRPr lang="en-US" sz="2000" dirty="0"/>
          </a:p>
          <a:p>
            <a:pPr lvl="1"/>
            <a:r>
              <a:rPr lang="en-US" sz="1800" dirty="0"/>
              <a:t>Specify </a:t>
            </a:r>
            <a:r>
              <a:rPr lang="en-US" sz="1800" dirty="0" smtClean="0"/>
              <a:t>ascending or descending</a:t>
            </a:r>
            <a:endParaRPr lang="en-US" sz="1800" dirty="0"/>
          </a:p>
          <a:p>
            <a:r>
              <a:rPr lang="en-US" sz="2000" dirty="0" err="1" smtClean="0"/>
              <a:t>sortOrder</a:t>
            </a:r>
            <a:endParaRPr lang="en-US" sz="2000" dirty="0"/>
          </a:p>
          <a:p>
            <a:pPr lvl="1"/>
            <a:r>
              <a:rPr lang="en-US" sz="1800" dirty="0"/>
              <a:t>Specify </a:t>
            </a:r>
            <a:r>
              <a:rPr lang="en-US" sz="1800" dirty="0" smtClean="0"/>
              <a:t>sort precedence</a:t>
            </a:r>
          </a:p>
        </p:txBody>
      </p:sp>
      <p:pic>
        <p:nvPicPr>
          <p:cNvPr id="3078" name="Picture 6" descr="C:\Users\sluersen\AppData\Local\Temp\SNAGHTMLee678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454401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618019" y="1449585"/>
            <a:ext cx="5527693" cy="1550169"/>
          </a:xfrm>
          <a:prstGeom prst="roundRect">
            <a:avLst>
              <a:gd name="adj" fmla="val 6295"/>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9893435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Make project to see all PCF errors</a:t>
            </a:r>
            <a:endParaRPr lang="en-US" dirty="0"/>
          </a:p>
        </p:txBody>
      </p:sp>
      <p:sp>
        <p:nvSpPr>
          <p:cNvPr id="8" name="Content Placeholder 7"/>
          <p:cNvSpPr>
            <a:spLocks noGrp="1"/>
          </p:cNvSpPr>
          <p:nvPr>
            <p:ph sz="half" idx="2"/>
          </p:nvPr>
        </p:nvSpPr>
        <p:spPr>
          <a:xfrm>
            <a:off x="3657599" y="914400"/>
            <a:ext cx="5179695" cy="5486400"/>
          </a:xfrm>
        </p:spPr>
        <p:txBody>
          <a:bodyPr/>
          <a:lstStyle/>
          <a:p>
            <a:r>
              <a:rPr lang="en-US" dirty="0"/>
              <a:t>Build </a:t>
            </a:r>
            <a:r>
              <a:rPr lang="en-US" dirty="0">
                <a:sym typeface="Wingdings" pitchFamily="2" charset="2"/>
              </a:rPr>
              <a:t> </a:t>
            </a:r>
            <a:r>
              <a:rPr lang="en-US">
                <a:sym typeface="Wingdings" pitchFamily="2" charset="2"/>
              </a:rPr>
              <a:t>Make </a:t>
            </a:r>
            <a:r>
              <a:rPr lang="en-US" smtClean="0">
                <a:sym typeface="Wingdings" pitchFamily="2" charset="2"/>
              </a:rPr>
              <a:t>Project</a:t>
            </a:r>
            <a:endParaRPr lang="en-US" dirty="0">
              <a:sym typeface="Wingdings" pitchFamily="2" charset="2"/>
            </a:endParaRPr>
          </a:p>
          <a:p>
            <a:pPr lvl="1"/>
            <a:r>
              <a:rPr lang="en-US" dirty="0" smtClean="0"/>
              <a:t>Compiles </a:t>
            </a:r>
            <a:r>
              <a:rPr lang="en-US" dirty="0"/>
              <a:t>only modified files since the last compilation</a:t>
            </a:r>
          </a:p>
          <a:p>
            <a:r>
              <a:rPr lang="en-US" dirty="0"/>
              <a:t>Opens Messages (Make) window for build </a:t>
            </a:r>
            <a:r>
              <a:rPr lang="en-US" dirty="0" smtClean="0"/>
              <a:t>summary</a:t>
            </a:r>
          </a:p>
          <a:p>
            <a:pPr lvl="1"/>
            <a:r>
              <a:rPr lang="en-US" dirty="0" smtClean="0"/>
              <a:t>Filter for errors</a:t>
            </a:r>
          </a:p>
          <a:p>
            <a:r>
              <a:rPr lang="en-US" dirty="0" smtClean="0"/>
              <a:t>Great way to see all PCF errors</a:t>
            </a:r>
            <a:endParaRPr lang="en-US" dirty="0"/>
          </a:p>
          <a:p>
            <a:endParaRPr lang="en-US" dirty="0"/>
          </a:p>
          <a:p>
            <a:endParaRPr lang="en-US" dirty="0"/>
          </a:p>
          <a:p>
            <a:pPr lvl="1"/>
            <a:endParaRPr lang="en-US" dirty="0"/>
          </a:p>
          <a:p>
            <a:endParaRPr lang="en-US"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4038600"/>
            <a:ext cx="8259380" cy="2438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own Arrow 8"/>
          <p:cNvSpPr/>
          <p:nvPr/>
        </p:nvSpPr>
        <p:spPr bwMode="auto">
          <a:xfrm>
            <a:off x="1676400" y="2816224"/>
            <a:ext cx="440346" cy="1222375"/>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9623845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7: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28" name="Group 27"/>
          <p:cNvGrpSpPr/>
          <p:nvPr/>
        </p:nvGrpSpPr>
        <p:grpSpPr>
          <a:xfrm>
            <a:off x="2117677" y="3819389"/>
            <a:ext cx="2002363" cy="2034148"/>
            <a:chOff x="513497" y="4267200"/>
            <a:chExt cx="2002363" cy="2034148"/>
          </a:xfrm>
        </p:grpSpPr>
        <p:sp>
          <p:nvSpPr>
            <p:cNvPr id="29" name="Rectangle 28"/>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6447005" y="3819389"/>
            <a:ext cx="2002363" cy="2034148"/>
            <a:chOff x="513497" y="4267200"/>
            <a:chExt cx="2002363" cy="2034148"/>
          </a:xfrm>
        </p:grpSpPr>
        <p:sp>
          <p:nvSpPr>
            <p:cNvPr id="32" name="Rectangle 31"/>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5899978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List view panel fundamentals</a:t>
            </a:r>
            <a:endParaRPr lang="en-US" dirty="0"/>
          </a:p>
          <a:p>
            <a:r>
              <a:rPr lang="en-US" dirty="0" smtClean="0"/>
              <a:t>Create list view panels</a:t>
            </a:r>
            <a:endParaRPr lang="en-US" dirty="0"/>
          </a:p>
          <a:p>
            <a:r>
              <a:rPr lang="en-US" dirty="0" smtClean="0">
                <a:solidFill>
                  <a:schemeClr val="bg1"/>
                </a:solidFill>
              </a:rPr>
              <a:t>Reference </a:t>
            </a:r>
            <a:r>
              <a:rPr lang="en-US" dirty="0">
                <a:solidFill>
                  <a:schemeClr val="bg1"/>
                </a:solidFill>
              </a:rPr>
              <a:t>list </a:t>
            </a:r>
            <a:r>
              <a:rPr lang="en-US" dirty="0" smtClean="0">
                <a:solidFill>
                  <a:schemeClr val="bg1"/>
                </a:solidFill>
              </a:rPr>
              <a:t>view panels</a:t>
            </a:r>
            <a:endParaRPr lang="en-US" dirty="0">
              <a:solidFill>
                <a:schemeClr val="bg1"/>
              </a:solidFill>
            </a:endParaRPr>
          </a:p>
          <a:p>
            <a:endParaRPr lang="en-US" dirty="0"/>
          </a:p>
        </p:txBody>
      </p:sp>
    </p:spTree>
    <p:extLst>
      <p:ext uri="{BB962C8B-B14F-4D97-AF65-F5344CB8AC3E}">
        <p14:creationId xmlns:p14="http://schemas.microsoft.com/office/powerpoint/2010/main" val="75278916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List view panel fundamentals</a:t>
            </a:r>
            <a:endParaRPr lang="en-US" dirty="0">
              <a:solidFill>
                <a:schemeClr val="bg1"/>
              </a:solidFill>
            </a:endParaRPr>
          </a:p>
          <a:p>
            <a:r>
              <a:rPr lang="en-US" dirty="0" smtClean="0"/>
              <a:t>Create list view panels</a:t>
            </a:r>
            <a:endParaRPr lang="en-US" dirty="0"/>
          </a:p>
          <a:p>
            <a:r>
              <a:rPr lang="en-US" dirty="0" smtClean="0"/>
              <a:t>Reference </a:t>
            </a:r>
            <a:r>
              <a:rPr lang="en-US" dirty="0"/>
              <a:t>list </a:t>
            </a:r>
            <a:r>
              <a:rPr lang="en-US" dirty="0" smtClean="0"/>
              <a:t>view panels</a:t>
            </a:r>
            <a:endParaRPr lang="en-US" dirty="0"/>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Referencing list view panels</a:t>
            </a:r>
            <a:endParaRPr lang="en-US" dirty="0"/>
          </a:p>
        </p:txBody>
      </p:sp>
      <p:sp>
        <p:nvSpPr>
          <p:cNvPr id="24" name="Content Placeholder 23"/>
          <p:cNvSpPr>
            <a:spLocks noGrp="1"/>
          </p:cNvSpPr>
          <p:nvPr>
            <p:ph sz="half" idx="2"/>
          </p:nvPr>
        </p:nvSpPr>
        <p:spPr/>
        <p:txBody>
          <a:bodyPr/>
          <a:lstStyle/>
          <a:p>
            <a:r>
              <a:rPr lang="en-US" dirty="0"/>
              <a:t>A reference widget in a parent container references a PCF File as an embedded child container</a:t>
            </a:r>
          </a:p>
          <a:p>
            <a:r>
              <a:rPr lang="en-US" dirty="0"/>
              <a:t>A </a:t>
            </a:r>
            <a:r>
              <a:rPr lang="en-US" dirty="0" err="1" smtClean="0"/>
              <a:t>PanelRef</a:t>
            </a:r>
            <a:r>
              <a:rPr lang="en-US" dirty="0" smtClean="0"/>
              <a:t> </a:t>
            </a:r>
            <a:r>
              <a:rPr lang="en-US" dirty="0"/>
              <a:t>widget can reference:</a:t>
            </a:r>
          </a:p>
          <a:p>
            <a:pPr lvl="1"/>
            <a:r>
              <a:rPr lang="en-US" dirty="0"/>
              <a:t>Detail View Panel</a:t>
            </a:r>
          </a:p>
          <a:p>
            <a:pPr lvl="1"/>
            <a:r>
              <a:rPr lang="en-US" dirty="0"/>
              <a:t>List View Panel</a:t>
            </a:r>
          </a:p>
          <a:p>
            <a:pPr lvl="1"/>
            <a:r>
              <a:rPr lang="en-US" dirty="0"/>
              <a:t>Card View Panel</a:t>
            </a:r>
          </a:p>
          <a:p>
            <a:pPr lvl="1"/>
            <a:r>
              <a:rPr lang="en-US" dirty="0"/>
              <a:t>List Detail Panel</a:t>
            </a:r>
          </a:p>
          <a:p>
            <a:r>
              <a:rPr lang="en-US" dirty="0"/>
              <a:t>A List View Input  in a Detail View Panel can reference:</a:t>
            </a:r>
          </a:p>
          <a:p>
            <a:pPr lvl="1"/>
            <a:r>
              <a:rPr lang="en-US" dirty="0"/>
              <a:t>List View Panel </a:t>
            </a:r>
          </a:p>
          <a:p>
            <a:pPr lvl="1"/>
            <a:endParaRPr lang="en-US" dirty="0" smtClean="0"/>
          </a:p>
        </p:txBody>
      </p:sp>
      <p:sp>
        <p:nvSpPr>
          <p:cNvPr id="5" name="rec Screen"/>
          <p:cNvSpPr/>
          <p:nvPr/>
        </p:nvSpPr>
        <p:spPr bwMode="auto">
          <a:xfrm>
            <a:off x="879419" y="914400"/>
            <a:ext cx="3505200" cy="1019175"/>
          </a:xfrm>
          <a:prstGeom prst="roundRect">
            <a:avLst>
              <a:gd name="adj" fmla="val 9190"/>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281776"/>
            <a:ext cx="1447800" cy="671224"/>
          </a:xfrm>
          <a:prstGeom prst="roundRect">
            <a:avLst>
              <a:gd name="adj" fmla="val 8013"/>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8" name="rec LV"/>
          <p:cNvSpPr/>
          <p:nvPr/>
        </p:nvSpPr>
        <p:spPr bwMode="auto">
          <a:xfrm>
            <a:off x="3200400" y="4281776"/>
            <a:ext cx="1447800" cy="671224"/>
          </a:xfrm>
          <a:prstGeom prst="roundRect">
            <a:avLst>
              <a:gd name="adj" fmla="val 10898"/>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87231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33342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2" name="Straight Arrow Connector 21"/>
          <p:cNvCxnSpPr/>
          <p:nvPr/>
        </p:nvCxnSpPr>
        <p:spPr bwMode="auto">
          <a:xfrm>
            <a:off x="1117544"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ec IS"/>
          <p:cNvSpPr/>
          <p:nvPr/>
        </p:nvSpPr>
        <p:spPr bwMode="auto">
          <a:xfrm>
            <a:off x="609600"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sp>
        <p:nvSpPr>
          <p:cNvPr id="27" name="rec IS"/>
          <p:cNvSpPr/>
          <p:nvPr/>
        </p:nvSpPr>
        <p:spPr bwMode="auto">
          <a:xfrm>
            <a:off x="3200400" y="3686752"/>
            <a:ext cx="1162653" cy="351848"/>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Panel Ref</a:t>
            </a:r>
            <a:endParaRPr lang="en-US" b="1" dirty="0">
              <a:solidFill>
                <a:schemeClr val="bg1"/>
              </a:solidFill>
            </a:endParaRPr>
          </a:p>
        </p:txBody>
      </p:sp>
      <p:cxnSp>
        <p:nvCxnSpPr>
          <p:cNvPr id="28" name="Straight Arrow Connector 27"/>
          <p:cNvCxnSpPr>
            <a:stCxn id="7" idx="3"/>
            <a:endCxn id="8" idx="1"/>
          </p:cNvCxnSpPr>
          <p:nvPr/>
        </p:nvCxnSpPr>
        <p:spPr bwMode="auto">
          <a:xfrm>
            <a:off x="2057400" y="4617388"/>
            <a:ext cx="11430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ec IS"/>
          <p:cNvSpPr/>
          <p:nvPr/>
        </p:nvSpPr>
        <p:spPr bwMode="auto">
          <a:xfrm>
            <a:off x="2265994" y="4171373"/>
            <a:ext cx="736812" cy="934027"/>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List </a:t>
            </a:r>
            <a:br>
              <a:rPr lang="en-US" b="1" dirty="0" smtClean="0">
                <a:solidFill>
                  <a:schemeClr val="bg1"/>
                </a:solidFill>
              </a:rPr>
            </a:br>
            <a:r>
              <a:rPr lang="en-US" b="1" dirty="0" smtClean="0">
                <a:solidFill>
                  <a:schemeClr val="bg1"/>
                </a:solidFill>
              </a:rPr>
              <a:t>View </a:t>
            </a:r>
            <a:br>
              <a:rPr lang="en-US" b="1" dirty="0" smtClean="0">
                <a:solidFill>
                  <a:schemeClr val="bg1"/>
                </a:solidFill>
              </a:rPr>
            </a:br>
            <a:r>
              <a:rPr lang="en-US" b="1" dirty="0" smtClean="0">
                <a:solidFill>
                  <a:schemeClr val="bg1"/>
                </a:solidFill>
              </a:rPr>
              <a:t>Input</a:t>
            </a:r>
            <a:endParaRPr lang="en-US" b="1" dirty="0">
              <a:solidFill>
                <a:schemeClr val="bg1"/>
              </a:solidFill>
            </a:endParaRPr>
          </a:p>
        </p:txBody>
      </p:sp>
    </p:spTree>
    <p:extLst>
      <p:ext uri="{BB962C8B-B14F-4D97-AF65-F5344CB8AC3E}">
        <p14:creationId xmlns:p14="http://schemas.microsoft.com/office/powerpoint/2010/main" val="345352923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 a List View Panel</a:t>
            </a:r>
            <a:endParaRPr lang="en-US" dirty="0"/>
          </a:p>
        </p:txBody>
      </p:sp>
      <p:sp>
        <p:nvSpPr>
          <p:cNvPr id="7" name="Subtitle 6"/>
          <p:cNvSpPr>
            <a:spLocks noGrp="1"/>
          </p:cNvSpPr>
          <p:nvPr>
            <p:ph type="subTitle" idx="10"/>
          </p:nvPr>
        </p:nvSpPr>
        <p:spPr/>
        <p:txBody>
          <a:bodyPr/>
          <a:lstStyle/>
          <a:p>
            <a:r>
              <a:rPr lang="en-US" dirty="0" smtClean="0"/>
              <a:t>Screen, Card View Panel, </a:t>
            </a:r>
            <a:br>
              <a:rPr lang="en-US" dirty="0" smtClean="0"/>
            </a:br>
            <a:r>
              <a:rPr lang="en-US" dirty="0" smtClean="0"/>
              <a:t>or List Detail Panel</a:t>
            </a:r>
            <a:endParaRPr lang="en-US" dirty="0"/>
          </a:p>
        </p:txBody>
      </p:sp>
      <p:sp>
        <p:nvSpPr>
          <p:cNvPr id="8" name="Text Placeholder 7"/>
          <p:cNvSpPr>
            <a:spLocks noGrp="1"/>
          </p:cNvSpPr>
          <p:nvPr>
            <p:ph type="body" sz="quarter" idx="11"/>
          </p:nvPr>
        </p:nvSpPr>
        <p:spPr/>
        <p:txBody>
          <a:bodyPr/>
          <a:lstStyle/>
          <a:p>
            <a:r>
              <a:rPr lang="en-US" dirty="0" smtClean="0"/>
              <a:t>List View Input</a:t>
            </a:r>
            <a:endParaRPr lang="en-US" dirty="0"/>
          </a:p>
        </p:txBody>
      </p:sp>
      <p:sp>
        <p:nvSpPr>
          <p:cNvPr id="6" name="Content Placeholder 5"/>
          <p:cNvSpPr>
            <a:spLocks noGrp="1"/>
          </p:cNvSpPr>
          <p:nvPr>
            <p:ph sz="half" idx="2"/>
          </p:nvPr>
        </p:nvSpPr>
        <p:spPr>
          <a:xfrm>
            <a:off x="4754563" y="2133600"/>
            <a:ext cx="4083050" cy="4256088"/>
          </a:xfrm>
        </p:spPr>
        <p:txBody>
          <a:bodyPr/>
          <a:lstStyle/>
          <a:p>
            <a:pPr marL="457200" indent="-457200">
              <a:buFont typeface="+mj-lt"/>
              <a:buAutoNum type="arabicPeriod"/>
            </a:pPr>
            <a:r>
              <a:rPr lang="en-US" dirty="0" smtClean="0"/>
              <a:t>Add list view input</a:t>
            </a:r>
            <a:endParaRPr lang="en-US" dirty="0"/>
          </a:p>
          <a:p>
            <a:pPr marL="457200" indent="-457200">
              <a:buFont typeface="+mj-lt"/>
              <a:buAutoNum type="arabicPeriod"/>
            </a:pPr>
            <a:r>
              <a:rPr lang="en-US" dirty="0" smtClean="0"/>
              <a:t>Specify def property</a:t>
            </a:r>
          </a:p>
          <a:p>
            <a:pPr marL="457200" indent="-457200">
              <a:buFont typeface="+mj-lt"/>
              <a:buAutoNum type="arabicPeriod"/>
            </a:pPr>
            <a:r>
              <a:rPr lang="en-US" dirty="0" smtClean="0"/>
              <a:t>Add toolbar</a:t>
            </a:r>
          </a:p>
          <a:p>
            <a:pPr marL="457200" indent="-457200">
              <a:buFont typeface="+mj-lt"/>
              <a:buAutoNum type="arabicPeriod"/>
            </a:pPr>
            <a:r>
              <a:rPr lang="en-US" dirty="0" smtClean="0"/>
              <a:t>Deploy PCFs</a:t>
            </a:r>
            <a:endParaRPr lang="en-US" dirty="0"/>
          </a:p>
        </p:txBody>
      </p:sp>
      <p:sp>
        <p:nvSpPr>
          <p:cNvPr id="5" name="Content Placeholder 4"/>
          <p:cNvSpPr>
            <a:spLocks noGrp="1"/>
          </p:cNvSpPr>
          <p:nvPr>
            <p:ph sz="half" idx="1"/>
          </p:nvPr>
        </p:nvSpPr>
        <p:spPr>
          <a:xfrm>
            <a:off x="519113" y="2133600"/>
            <a:ext cx="4083050" cy="4256088"/>
          </a:xfrm>
        </p:spPr>
        <p:txBody>
          <a:bodyPr/>
          <a:lstStyle/>
          <a:p>
            <a:pPr marL="457200" indent="-457200">
              <a:buFont typeface="+mj-lt"/>
              <a:buAutoNum type="arabicPeriod"/>
            </a:pPr>
            <a:r>
              <a:rPr lang="en-US" dirty="0"/>
              <a:t>Add </a:t>
            </a:r>
            <a:r>
              <a:rPr lang="en-US" dirty="0" smtClean="0"/>
              <a:t>panel ref</a:t>
            </a:r>
            <a:endParaRPr lang="en-US" dirty="0"/>
          </a:p>
          <a:p>
            <a:pPr marL="457200" indent="-457200">
              <a:buFont typeface="+mj-lt"/>
              <a:buAutoNum type="arabicPeriod"/>
            </a:pPr>
            <a:r>
              <a:rPr lang="en-US" dirty="0" smtClean="0"/>
              <a:t>Specify def property</a:t>
            </a:r>
            <a:endParaRPr lang="en-US" dirty="0"/>
          </a:p>
          <a:p>
            <a:pPr marL="457200" indent="-457200">
              <a:buFont typeface="+mj-lt"/>
              <a:buAutoNum type="arabicPeriod"/>
            </a:pPr>
            <a:r>
              <a:rPr lang="en-US" dirty="0" smtClean="0"/>
              <a:t>Add </a:t>
            </a:r>
            <a:r>
              <a:rPr lang="en-US" dirty="0"/>
              <a:t>toolbar</a:t>
            </a:r>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4845505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05800" cy="354303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Panel Ref</a:t>
            </a:r>
            <a:endParaRPr lang="en-US" dirty="0"/>
          </a:p>
        </p:txBody>
      </p:sp>
      <p:sp>
        <p:nvSpPr>
          <p:cNvPr id="4" name="Content Placeholder 3"/>
          <p:cNvSpPr>
            <a:spLocks noGrp="1"/>
          </p:cNvSpPr>
          <p:nvPr>
            <p:ph idx="1"/>
          </p:nvPr>
        </p:nvSpPr>
        <p:spPr>
          <a:xfrm>
            <a:off x="519113" y="4572000"/>
            <a:ext cx="8318500" cy="1828800"/>
          </a:xfrm>
        </p:spPr>
        <p:txBody>
          <a:bodyPr/>
          <a:lstStyle/>
          <a:p>
            <a:r>
              <a:rPr lang="en-US" dirty="0"/>
              <a:t>A </a:t>
            </a:r>
            <a:r>
              <a:rPr lang="en-US" b="1" dirty="0"/>
              <a:t>Panel Ref</a:t>
            </a:r>
            <a:r>
              <a:rPr lang="en-US" dirty="0"/>
              <a:t> includes a reference to a "panel" container</a:t>
            </a:r>
          </a:p>
          <a:p>
            <a:pPr lvl="1"/>
            <a:r>
              <a:rPr lang="en-US" dirty="0"/>
              <a:t>Card View Panel, Detail View Panel, List Detail Panel, List View Panel, or Panel Set</a:t>
            </a:r>
          </a:p>
          <a:p>
            <a:pPr lvl="1"/>
            <a:r>
              <a:rPr lang="en-US" dirty="0"/>
              <a:t>Optionally supplies referenced panel </a:t>
            </a:r>
            <a:r>
              <a:rPr lang="en-US" dirty="0" smtClean="0"/>
              <a:t>with Title</a:t>
            </a:r>
            <a:r>
              <a:rPr lang="en-US" dirty="0"/>
              <a:t>, Toolbar, </a:t>
            </a:r>
            <a:r>
              <a:rPr lang="en-US" dirty="0" smtClean="0"/>
              <a:t>Help Text</a:t>
            </a:r>
            <a:endParaRPr lang="en-US" dirty="0"/>
          </a:p>
          <a:p>
            <a:r>
              <a:rPr lang="en-US" dirty="0"/>
              <a:t>If applicable, a toolbar automatically applies paging</a:t>
            </a:r>
          </a:p>
          <a:p>
            <a:endParaRPr lang="en-US" dirty="0"/>
          </a:p>
        </p:txBody>
      </p:sp>
      <p:sp>
        <p:nvSpPr>
          <p:cNvPr id="7" name="Rounded Rectangle 6"/>
          <p:cNvSpPr/>
          <p:nvPr/>
        </p:nvSpPr>
        <p:spPr bwMode="auto">
          <a:xfrm>
            <a:off x="543721" y="1607124"/>
            <a:ext cx="8195914" cy="2819400"/>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8" name="Rounded Rectangle 7"/>
          <p:cNvSpPr/>
          <p:nvPr/>
        </p:nvSpPr>
        <p:spPr bwMode="auto">
          <a:xfrm>
            <a:off x="633096" y="2287734"/>
            <a:ext cx="8023133" cy="2055666"/>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9" name="Rounded Rectangle 8"/>
          <p:cNvSpPr/>
          <p:nvPr/>
        </p:nvSpPr>
        <p:spPr bwMode="auto">
          <a:xfrm>
            <a:off x="6593007" y="2057400"/>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0" name="Rounded Rectangle 9"/>
          <p:cNvSpPr/>
          <p:nvPr/>
        </p:nvSpPr>
        <p:spPr bwMode="auto">
          <a:xfrm>
            <a:off x="6798242" y="12192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Panel Ref</a:t>
            </a:r>
            <a:endParaRPr lang="en-US" dirty="0">
              <a:solidFill>
                <a:schemeClr val="bg1"/>
              </a:solidFill>
            </a:endParaRPr>
          </a:p>
        </p:txBody>
      </p:sp>
      <p:sp>
        <p:nvSpPr>
          <p:cNvPr id="18" name="txt Toolbar"/>
          <p:cNvSpPr txBox="1"/>
          <p:nvPr/>
        </p:nvSpPr>
        <p:spPr>
          <a:xfrm>
            <a:off x="6019800" y="1600200"/>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9" name="arw Toolbar"/>
          <p:cNvCxnSpPr>
            <a:stCxn id="18" idx="1"/>
          </p:cNvCxnSpPr>
          <p:nvPr/>
        </p:nvCxnSpPr>
        <p:spPr bwMode="auto">
          <a:xfrm flipH="1" flipV="1">
            <a:off x="5466006" y="1867783"/>
            <a:ext cx="553794" cy="123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67388098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861" y="1952625"/>
            <a:ext cx="3962400" cy="20859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Toolbars</a:t>
            </a:r>
            <a:endParaRPr lang="en-US" dirty="0"/>
          </a:p>
        </p:txBody>
      </p:sp>
      <p:sp>
        <p:nvSpPr>
          <p:cNvPr id="4" name="Content Placeholder 3"/>
          <p:cNvSpPr>
            <a:spLocks noGrp="1"/>
          </p:cNvSpPr>
          <p:nvPr>
            <p:ph sz="half" idx="1"/>
          </p:nvPr>
        </p:nvSpPr>
        <p:spPr>
          <a:xfrm>
            <a:off x="519112" y="1792940"/>
            <a:ext cx="2651760" cy="4495800"/>
          </a:xfrm>
        </p:spPr>
        <p:txBody>
          <a:bodyPr/>
          <a:lstStyle/>
          <a:p>
            <a:r>
              <a:rPr lang="en-US" dirty="0" smtClean="0"/>
              <a:t>Direct placement</a:t>
            </a:r>
          </a:p>
          <a:p>
            <a:pPr lvl="1"/>
            <a:r>
              <a:rPr lang="en-US" dirty="0" smtClean="0"/>
              <a:t>Screen</a:t>
            </a:r>
          </a:p>
          <a:p>
            <a:pPr lvl="1"/>
            <a:r>
              <a:rPr lang="en-US" dirty="0" smtClean="0"/>
              <a:t>Panel Ref</a:t>
            </a:r>
          </a:p>
          <a:p>
            <a:pPr lvl="1"/>
            <a:r>
              <a:rPr lang="en-US" dirty="0" smtClean="0"/>
              <a:t>List View Input</a:t>
            </a:r>
          </a:p>
          <a:p>
            <a:r>
              <a:rPr lang="en-US" dirty="0" smtClean="0"/>
              <a:t>Referenced containers</a:t>
            </a:r>
            <a:endParaRPr lang="en-US" dirty="0"/>
          </a:p>
          <a:p>
            <a:pPr lvl="1"/>
            <a:r>
              <a:rPr lang="en-US" dirty="0" smtClean="0"/>
              <a:t>Card </a:t>
            </a:r>
            <a:r>
              <a:rPr lang="en-US" dirty="0"/>
              <a:t>View Panel</a:t>
            </a:r>
          </a:p>
          <a:p>
            <a:pPr lvl="1"/>
            <a:r>
              <a:rPr lang="en-US" dirty="0"/>
              <a:t>Detail View Panel</a:t>
            </a:r>
          </a:p>
          <a:p>
            <a:pPr lvl="1"/>
            <a:r>
              <a:rPr lang="en-US" dirty="0" smtClean="0"/>
              <a:t>List </a:t>
            </a:r>
            <a:r>
              <a:rPr lang="en-US" dirty="0"/>
              <a:t>Detail Panel</a:t>
            </a:r>
          </a:p>
          <a:p>
            <a:pPr lvl="1"/>
            <a:r>
              <a:rPr lang="en-US" dirty="0" smtClean="0"/>
              <a:t>List </a:t>
            </a:r>
            <a:r>
              <a:rPr lang="en-US" dirty="0"/>
              <a:t>View </a:t>
            </a:r>
            <a:r>
              <a:rPr lang="en-US" dirty="0" smtClean="0"/>
              <a:t>Panel</a:t>
            </a:r>
          </a:p>
          <a:p>
            <a:r>
              <a:rPr lang="en-US" dirty="0" smtClean="0"/>
              <a:t>Input Set not applicable</a:t>
            </a:r>
          </a:p>
          <a:p>
            <a:pPr marL="0" indent="0">
              <a:buNone/>
            </a:pPr>
            <a:endParaRPr lang="en-US" dirty="0"/>
          </a:p>
        </p:txBody>
      </p:sp>
      <p:sp>
        <p:nvSpPr>
          <p:cNvPr id="7" name="Content Placeholder 6"/>
          <p:cNvSpPr>
            <a:spLocks noGrp="1"/>
          </p:cNvSpPr>
          <p:nvPr>
            <p:ph idx="10"/>
          </p:nvPr>
        </p:nvSpPr>
        <p:spPr/>
        <p:txBody>
          <a:bodyPr/>
          <a:lstStyle/>
          <a:p>
            <a:r>
              <a:rPr lang="en-US" dirty="0"/>
              <a:t>A </a:t>
            </a:r>
            <a:r>
              <a:rPr lang="en-US" b="1" dirty="0"/>
              <a:t>toolbar</a:t>
            </a:r>
            <a:r>
              <a:rPr lang="en-US" dirty="0"/>
              <a:t> is row of data action buttons and other widgets associated with a specific container </a:t>
            </a:r>
            <a:r>
              <a:rPr lang="en-US" dirty="0" smtClean="0"/>
              <a:t>widget</a:t>
            </a:r>
            <a:endParaRPr lang="en-US" dirty="0"/>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962400"/>
            <a:ext cx="3848100" cy="24860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3682538" y="4525605"/>
            <a:ext cx="3442855" cy="352860"/>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4865716" y="2438943"/>
            <a:ext cx="3442855" cy="316277"/>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8852730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placement: Panel Ref</a:t>
            </a:r>
            <a:endParaRPr lang="en-US" dirty="0"/>
          </a:p>
        </p:txBody>
      </p:sp>
      <p:sp>
        <p:nvSpPr>
          <p:cNvPr id="4" name="Content Placeholder 3"/>
          <p:cNvSpPr>
            <a:spLocks noGrp="1"/>
          </p:cNvSpPr>
          <p:nvPr>
            <p:ph idx="1"/>
          </p:nvPr>
        </p:nvSpPr>
        <p:spPr>
          <a:xfrm>
            <a:off x="519113" y="4114800"/>
            <a:ext cx="8318500" cy="2286000"/>
          </a:xfrm>
        </p:spPr>
        <p:txBody>
          <a:bodyPr/>
          <a:lstStyle/>
          <a:p>
            <a:r>
              <a:rPr lang="en-US" dirty="0"/>
              <a:t>A </a:t>
            </a:r>
            <a:r>
              <a:rPr lang="en-US" b="1" dirty="0" smtClean="0"/>
              <a:t>Panel Ref</a:t>
            </a:r>
            <a:r>
              <a:rPr lang="en-US" dirty="0" smtClean="0"/>
              <a:t> includes a reference to a panel container</a:t>
            </a:r>
          </a:p>
          <a:p>
            <a:pPr lvl="1"/>
            <a:r>
              <a:rPr lang="en-US" dirty="0" smtClean="0"/>
              <a:t>Card View Panel, Detail View </a:t>
            </a:r>
            <a:r>
              <a:rPr lang="en-US" dirty="0"/>
              <a:t>P</a:t>
            </a:r>
            <a:r>
              <a:rPr lang="en-US" dirty="0" smtClean="0"/>
              <a:t>anel, List Detail Panel, </a:t>
            </a:r>
            <a:br>
              <a:rPr lang="en-US" dirty="0" smtClean="0"/>
            </a:br>
            <a:r>
              <a:rPr lang="en-US" dirty="0" smtClean="0"/>
              <a:t>List View Panel, or Panel Set</a:t>
            </a:r>
          </a:p>
          <a:p>
            <a:r>
              <a:rPr lang="en-US" dirty="0" smtClean="0"/>
              <a:t>Optionally supplies referenced panel with</a:t>
            </a:r>
          </a:p>
          <a:p>
            <a:pPr lvl="1"/>
            <a:r>
              <a:rPr lang="en-US" dirty="0" smtClean="0"/>
              <a:t>Title, Toolbar, Instructional text</a:t>
            </a:r>
            <a:endParaRPr lang="en-US" dirty="0"/>
          </a:p>
        </p:txBody>
      </p:sp>
      <p:pic>
        <p:nvPicPr>
          <p:cNvPr id="5"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t="-1" b="62911"/>
          <a:stretch/>
        </p:blipFill>
        <p:spPr bwMode="auto">
          <a:xfrm>
            <a:off x="533400" y="914400"/>
            <a:ext cx="8166188" cy="305101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590177" y="1894385"/>
            <a:ext cx="8034422" cy="2042419"/>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6" name="Rounded Rectangle 5"/>
          <p:cNvSpPr/>
          <p:nvPr/>
        </p:nvSpPr>
        <p:spPr bwMode="auto">
          <a:xfrm>
            <a:off x="6897807" y="16002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Panel Ref</a:t>
            </a:r>
            <a:endParaRPr lang="en-US" dirty="0">
              <a:solidFill>
                <a:schemeClr val="bg1"/>
              </a:solidFill>
            </a:endParaRPr>
          </a:p>
        </p:txBody>
      </p:sp>
      <p:sp>
        <p:nvSpPr>
          <p:cNvPr id="10" name="Rounded Rectangle 9"/>
          <p:cNvSpPr/>
          <p:nvPr/>
        </p:nvSpPr>
        <p:spPr bwMode="auto">
          <a:xfrm>
            <a:off x="701939" y="2494226"/>
            <a:ext cx="7769090" cy="1370091"/>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1" name="Rounded Rectangle 10"/>
          <p:cNvSpPr/>
          <p:nvPr/>
        </p:nvSpPr>
        <p:spPr bwMode="auto">
          <a:xfrm>
            <a:off x="6705600" y="2209800"/>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2" name="Rounded Rectangle 11"/>
          <p:cNvSpPr/>
          <p:nvPr/>
        </p:nvSpPr>
        <p:spPr bwMode="auto">
          <a:xfrm>
            <a:off x="838200" y="1999015"/>
            <a:ext cx="4705785" cy="44675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extBox 12"/>
          <p:cNvSpPr txBox="1"/>
          <p:nvPr/>
        </p:nvSpPr>
        <p:spPr>
          <a:xfrm>
            <a:off x="3581400" y="1367357"/>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4" name="Straight Arrow Connector 13"/>
          <p:cNvCxnSpPr>
            <a:stCxn id="13" idx="1"/>
            <a:endCxn id="12" idx="0"/>
          </p:cNvCxnSpPr>
          <p:nvPr/>
        </p:nvCxnSpPr>
        <p:spPr bwMode="auto">
          <a:xfrm flipH="1">
            <a:off x="3191093" y="1636179"/>
            <a:ext cx="390307" cy="36283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90496048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4" y="914400"/>
            <a:ext cx="8234146" cy="39182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Toolbar placement: List View Input</a:t>
            </a:r>
            <a:endParaRPr lang="en-US" dirty="0"/>
          </a:p>
        </p:txBody>
      </p:sp>
      <p:sp>
        <p:nvSpPr>
          <p:cNvPr id="4" name="Content Placeholder 3"/>
          <p:cNvSpPr>
            <a:spLocks noGrp="1"/>
          </p:cNvSpPr>
          <p:nvPr>
            <p:ph idx="1"/>
          </p:nvPr>
        </p:nvSpPr>
        <p:spPr>
          <a:xfrm>
            <a:off x="519113" y="5105400"/>
            <a:ext cx="8318500" cy="1295400"/>
          </a:xfrm>
        </p:spPr>
        <p:txBody>
          <a:bodyPr/>
          <a:lstStyle/>
          <a:p>
            <a:r>
              <a:rPr lang="en-US" dirty="0" smtClean="0"/>
              <a:t>A </a:t>
            </a:r>
            <a:r>
              <a:rPr lang="en-US" b="1" dirty="0" smtClean="0"/>
              <a:t>List View </a:t>
            </a:r>
            <a:r>
              <a:rPr lang="en-US" b="1" dirty="0"/>
              <a:t>I</a:t>
            </a:r>
            <a:r>
              <a:rPr lang="en-US" b="1" dirty="0" smtClean="0"/>
              <a:t>nput </a:t>
            </a:r>
            <a:r>
              <a:rPr lang="en-US" dirty="0" smtClean="0"/>
              <a:t>references a List View Panel and supplies it with an optional toolbar</a:t>
            </a:r>
          </a:p>
          <a:p>
            <a:r>
              <a:rPr lang="en-US" dirty="0" smtClean="0"/>
              <a:t>If applicable, a toolbar automatically applies paging</a:t>
            </a:r>
            <a:endParaRPr lang="en-US" dirty="0"/>
          </a:p>
        </p:txBody>
      </p:sp>
      <p:sp>
        <p:nvSpPr>
          <p:cNvPr id="8" name="Rounded Rectangle 7"/>
          <p:cNvSpPr/>
          <p:nvPr/>
        </p:nvSpPr>
        <p:spPr bwMode="auto">
          <a:xfrm>
            <a:off x="543721" y="2203405"/>
            <a:ext cx="8195914" cy="2671910"/>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623860" y="2932686"/>
            <a:ext cx="8023133" cy="1791714"/>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1" name="Rounded Rectangle 10"/>
          <p:cNvSpPr/>
          <p:nvPr/>
        </p:nvSpPr>
        <p:spPr bwMode="auto">
          <a:xfrm>
            <a:off x="6717030" y="2683008"/>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2" name="rec Toolbar"/>
          <p:cNvSpPr/>
          <p:nvPr/>
        </p:nvSpPr>
        <p:spPr bwMode="auto">
          <a:xfrm>
            <a:off x="623859" y="2436166"/>
            <a:ext cx="4011567" cy="451221"/>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xt Toolbar"/>
          <p:cNvSpPr txBox="1"/>
          <p:nvPr/>
        </p:nvSpPr>
        <p:spPr>
          <a:xfrm>
            <a:off x="5189220" y="2394194"/>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4" name="arw Toolbar"/>
          <p:cNvCxnSpPr>
            <a:stCxn id="13" idx="1"/>
            <a:endCxn id="12" idx="3"/>
          </p:cNvCxnSpPr>
          <p:nvPr/>
        </p:nvCxnSpPr>
        <p:spPr bwMode="auto">
          <a:xfrm flipH="1" flipV="1">
            <a:off x="4635426" y="2661777"/>
            <a:ext cx="553794" cy="123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6" name="Rounded Rectangle 5"/>
          <p:cNvSpPr/>
          <p:nvPr/>
        </p:nvSpPr>
        <p:spPr bwMode="auto">
          <a:xfrm>
            <a:off x="7050207" y="19050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Input</a:t>
            </a:r>
            <a:endParaRPr lang="en-US" dirty="0">
              <a:solidFill>
                <a:schemeClr val="bg1"/>
              </a:solidFill>
            </a:endParaRPr>
          </a:p>
        </p:txBody>
      </p:sp>
    </p:spTree>
    <p:extLst>
      <p:ext uri="{BB962C8B-B14F-4D97-AF65-F5344CB8AC3E}">
        <p14:creationId xmlns:p14="http://schemas.microsoft.com/office/powerpoint/2010/main" val="45198237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Add panel ref </a:t>
            </a:r>
            <a:endParaRPr lang="en-US" dirty="0"/>
          </a:p>
        </p:txBody>
      </p:sp>
      <p:sp>
        <p:nvSpPr>
          <p:cNvPr id="4" name="Content Placeholder 3"/>
          <p:cNvSpPr>
            <a:spLocks noGrp="1"/>
          </p:cNvSpPr>
          <p:nvPr>
            <p:ph sz="half" idx="2"/>
          </p:nvPr>
        </p:nvSpPr>
        <p:spPr>
          <a:xfrm>
            <a:off x="6705600" y="914401"/>
            <a:ext cx="2118360" cy="5475289"/>
          </a:xfrm>
        </p:spPr>
        <p:txBody>
          <a:bodyPr/>
          <a:lstStyle/>
          <a:p>
            <a:r>
              <a:rPr lang="en-US" dirty="0" smtClean="0"/>
              <a:t>Add a </a:t>
            </a:r>
            <a:br>
              <a:rPr lang="en-US" dirty="0" smtClean="0"/>
            </a:br>
            <a:r>
              <a:rPr lang="en-US" dirty="0" err="1" smtClean="0"/>
              <a:t>PanelRef</a:t>
            </a:r>
            <a:r>
              <a:rPr lang="en-US" dirty="0" smtClean="0"/>
              <a:t> widget to the parent container</a:t>
            </a:r>
          </a:p>
          <a:p>
            <a:r>
              <a:rPr lang="en-US" dirty="0" smtClean="0"/>
              <a:t>Panel Ref requires a </a:t>
            </a:r>
            <a:r>
              <a:rPr lang="en-US" dirty="0" err="1" smtClean="0"/>
              <a:t>def</a:t>
            </a:r>
            <a:r>
              <a:rPr lang="en-US" dirty="0" smtClean="0"/>
              <a:t> property value</a:t>
            </a:r>
          </a:p>
          <a:p>
            <a:endParaRPr lang="en-US" dirty="0"/>
          </a:p>
        </p:txBody>
      </p:sp>
      <p:pic>
        <p:nvPicPr>
          <p:cNvPr id="4102" name="Picture 6" descr="C:\Users\sluersen\AppData\Local\Temp\SNAGHTML16203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7099"/>
            <a:ext cx="5867400" cy="541406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6096000" y="910335"/>
            <a:ext cx="457200" cy="26124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tx2"/>
              </a:solidFill>
            </a:endParaRPr>
          </a:p>
        </p:txBody>
      </p:sp>
      <p:sp>
        <p:nvSpPr>
          <p:cNvPr id="9" name="Arc 8"/>
          <p:cNvSpPr/>
          <p:nvPr/>
        </p:nvSpPr>
        <p:spPr bwMode="auto">
          <a:xfrm rot="740641">
            <a:off x="2130131" y="1913872"/>
            <a:ext cx="2398364" cy="719685"/>
          </a:xfrm>
          <a:prstGeom prst="arc">
            <a:avLst>
              <a:gd name="adj1" fmla="val 11763318"/>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ounded Rectangle 9"/>
          <p:cNvSpPr/>
          <p:nvPr/>
        </p:nvSpPr>
        <p:spPr bwMode="auto">
          <a:xfrm>
            <a:off x="4357677" y="2262482"/>
            <a:ext cx="1865559"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2321948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Reference the list view panel</a:t>
            </a:r>
            <a:endParaRPr lang="en-US" dirty="0"/>
          </a:p>
        </p:txBody>
      </p:sp>
      <p:sp>
        <p:nvSpPr>
          <p:cNvPr id="4" name="Content Placeholder 3"/>
          <p:cNvSpPr>
            <a:spLocks noGrp="1"/>
          </p:cNvSpPr>
          <p:nvPr>
            <p:ph sz="half" idx="2"/>
          </p:nvPr>
        </p:nvSpPr>
        <p:spPr>
          <a:xfrm>
            <a:off x="6705600" y="914401"/>
            <a:ext cx="2118360" cy="5475289"/>
          </a:xfrm>
        </p:spPr>
        <p:txBody>
          <a:bodyPr/>
          <a:lstStyle/>
          <a:p>
            <a:r>
              <a:rPr lang="en-US" dirty="0" smtClean="0"/>
              <a:t>Set </a:t>
            </a:r>
            <a:r>
              <a:rPr lang="en-US" dirty="0"/>
              <a:t>the </a:t>
            </a:r>
            <a:r>
              <a:rPr lang="en-US" dirty="0" smtClean="0"/>
              <a:t/>
            </a:r>
            <a:br>
              <a:rPr lang="en-US" dirty="0" smtClean="0"/>
            </a:br>
            <a:r>
              <a:rPr lang="en-US" dirty="0" smtClean="0"/>
              <a:t>def </a:t>
            </a:r>
            <a:r>
              <a:rPr lang="en-US" dirty="0"/>
              <a:t>property to specify the </a:t>
            </a:r>
            <a:r>
              <a:rPr lang="en-US" dirty="0" smtClean="0"/>
              <a:t>list </a:t>
            </a:r>
            <a:r>
              <a:rPr lang="en-US" dirty="0"/>
              <a:t>view </a:t>
            </a:r>
            <a:r>
              <a:rPr lang="en-US" dirty="0" smtClean="0"/>
              <a:t>panel</a:t>
            </a:r>
            <a:endParaRPr lang="en-US" dirty="0"/>
          </a:p>
          <a:p>
            <a:r>
              <a:rPr lang="en-US" dirty="0"/>
              <a:t>Pass the required </a:t>
            </a:r>
            <a:r>
              <a:rPr lang="en-US" dirty="0" smtClean="0"/>
              <a:t>root object </a:t>
            </a:r>
            <a:r>
              <a:rPr lang="en-US" dirty="0"/>
              <a:t>type as an argument</a:t>
            </a:r>
          </a:p>
          <a:p>
            <a:endParaRPr lang="en-US" dirty="0"/>
          </a:p>
        </p:txBody>
      </p:sp>
      <p:pic>
        <p:nvPicPr>
          <p:cNvPr id="5122" name="Picture 2" descr="C:\Users\sluersen\AppData\Local\Temp\SNAGHTML164df5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3924"/>
            <a:ext cx="5866648" cy="5413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096000" y="910335"/>
            <a:ext cx="457200" cy="26124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tx2"/>
              </a:solidFill>
            </a:endParaRPr>
          </a:p>
        </p:txBody>
      </p:sp>
      <p:sp>
        <p:nvSpPr>
          <p:cNvPr id="8" name="Right Brace 7"/>
          <p:cNvSpPr/>
          <p:nvPr/>
        </p:nvSpPr>
        <p:spPr bwMode="auto">
          <a:xfrm rot="16200000">
            <a:off x="4165167" y="4334671"/>
            <a:ext cx="424526" cy="1116929"/>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TextBox 8"/>
          <p:cNvSpPr txBox="1"/>
          <p:nvPr/>
        </p:nvSpPr>
        <p:spPr>
          <a:xfrm>
            <a:off x="2362200" y="4038600"/>
            <a:ext cx="1219200" cy="604775"/>
          </a:xfrm>
          <a:prstGeom prst="rect">
            <a:avLst/>
          </a:prstGeom>
          <a:solidFill>
            <a:schemeClr val="tx1">
              <a:lumMod val="95000"/>
              <a:alpha val="50000"/>
            </a:schemeClr>
          </a:solidFill>
        </p:spPr>
        <p:txBody>
          <a:bodyPr wrap="none" rtlCol="0">
            <a:noAutofit/>
          </a:bodyPr>
          <a:lstStyle/>
          <a:p>
            <a:pPr algn="ctr"/>
            <a:r>
              <a:rPr lang="en-US" b="1" dirty="0" smtClean="0">
                <a:solidFill>
                  <a:srgbClr val="C00000"/>
                </a:solidFill>
                <a:latin typeface="Arial" pitchFamily="32" charset="0"/>
                <a:cs typeface="Arial" pitchFamily="32" charset="0"/>
              </a:rPr>
              <a:t>List View</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 Panel</a:t>
            </a:r>
          </a:p>
        </p:txBody>
      </p:sp>
      <p:sp>
        <p:nvSpPr>
          <p:cNvPr id="10" name="TextBox 9"/>
          <p:cNvSpPr txBox="1"/>
          <p:nvPr/>
        </p:nvSpPr>
        <p:spPr>
          <a:xfrm>
            <a:off x="3886200" y="4023945"/>
            <a:ext cx="990600" cy="604776"/>
          </a:xfrm>
          <a:prstGeom prst="rect">
            <a:avLst/>
          </a:prstGeom>
          <a:solidFill>
            <a:schemeClr val="tx1">
              <a:lumMod val="95000"/>
              <a:alpha val="50000"/>
            </a:schemeClr>
          </a:solidFill>
        </p:spPr>
        <p:txBody>
          <a:bodyPr wrap="none" rtlCol="0">
            <a:noAutofit/>
          </a:bodyPr>
          <a:lstStyle>
            <a:defPPr>
              <a:defRPr lang="en-US"/>
            </a:defPPr>
            <a:lvl1pPr algn="ctr">
              <a:defRPr b="1">
                <a:solidFill>
                  <a:srgbClr val="C00000"/>
                </a:solidFill>
                <a:latin typeface="Arial" pitchFamily="32" charset="0"/>
                <a:cs typeface="Arial" pitchFamily="32" charset="0"/>
              </a:defRPr>
            </a:lvl1pPr>
          </a:lstStyle>
          <a:p>
            <a:r>
              <a:rPr lang="en-US" dirty="0"/>
              <a:t>Root </a:t>
            </a:r>
            <a:br>
              <a:rPr lang="en-US" dirty="0"/>
            </a:br>
            <a:r>
              <a:rPr lang="en-US" dirty="0"/>
              <a:t>object</a:t>
            </a:r>
          </a:p>
        </p:txBody>
      </p:sp>
      <p:sp>
        <p:nvSpPr>
          <p:cNvPr id="12" name="Right Brace 11"/>
          <p:cNvSpPr/>
          <p:nvPr/>
        </p:nvSpPr>
        <p:spPr bwMode="auto">
          <a:xfrm rot="16200000">
            <a:off x="2738985" y="4050713"/>
            <a:ext cx="424526" cy="1684846"/>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41629264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Add toolbar for paging</a:t>
            </a:r>
            <a:endParaRPr lang="en-US" dirty="0"/>
          </a:p>
        </p:txBody>
      </p:sp>
      <p:sp>
        <p:nvSpPr>
          <p:cNvPr id="3" name="Content Placeholder 2"/>
          <p:cNvSpPr>
            <a:spLocks noGrp="1"/>
          </p:cNvSpPr>
          <p:nvPr>
            <p:ph sz="half" idx="2"/>
          </p:nvPr>
        </p:nvSpPr>
        <p:spPr>
          <a:xfrm>
            <a:off x="6705600" y="914401"/>
            <a:ext cx="2132012" cy="5475289"/>
          </a:xfrm>
        </p:spPr>
        <p:txBody>
          <a:bodyPr/>
          <a:lstStyle/>
          <a:p>
            <a:r>
              <a:rPr lang="en-US" dirty="0" smtClean="0"/>
              <a:t>Add a Toolbar to </a:t>
            </a:r>
            <a:r>
              <a:rPr lang="en-US" dirty="0" err="1" smtClean="0"/>
              <a:t>PanelRef</a:t>
            </a:r>
            <a:r>
              <a:rPr lang="en-US" dirty="0" smtClean="0"/>
              <a:t> widget</a:t>
            </a:r>
          </a:p>
          <a:p>
            <a:r>
              <a:rPr lang="en-US" dirty="0"/>
              <a:t>Toolbar widget </a:t>
            </a:r>
            <a:r>
              <a:rPr lang="en-US" dirty="0" smtClean="0"/>
              <a:t>provides </a:t>
            </a:r>
            <a:r>
              <a:rPr lang="en-US" dirty="0"/>
              <a:t>paging controls for list view panel</a:t>
            </a:r>
          </a:p>
          <a:p>
            <a:endParaRPr lang="en-US" dirty="0"/>
          </a:p>
        </p:txBody>
      </p:sp>
      <p:pic>
        <p:nvPicPr>
          <p:cNvPr id="6146" name="Picture 2" descr="C:\Users\sluersen\AppData\Local\Temp\SNAGHTML16b9b2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867400" cy="541406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Arc 4"/>
          <p:cNvSpPr/>
          <p:nvPr/>
        </p:nvSpPr>
        <p:spPr bwMode="auto">
          <a:xfrm rot="740641">
            <a:off x="2425029" y="1968593"/>
            <a:ext cx="2198470" cy="468830"/>
          </a:xfrm>
          <a:prstGeom prst="arc">
            <a:avLst>
              <a:gd name="adj1" fmla="val 11147545"/>
              <a:gd name="adj2" fmla="val 20973502"/>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 name="Rounded Rectangle 5"/>
          <p:cNvSpPr/>
          <p:nvPr/>
        </p:nvSpPr>
        <p:spPr bwMode="auto">
          <a:xfrm>
            <a:off x="4348349" y="2196853"/>
            <a:ext cx="1884215"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5110868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4" y="914400"/>
            <a:ext cx="8234146" cy="39182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List View Input</a:t>
            </a:r>
            <a:endParaRPr lang="en-US" dirty="0"/>
          </a:p>
        </p:txBody>
      </p:sp>
      <p:sp>
        <p:nvSpPr>
          <p:cNvPr id="4" name="Content Placeholder 3"/>
          <p:cNvSpPr>
            <a:spLocks noGrp="1"/>
          </p:cNvSpPr>
          <p:nvPr>
            <p:ph idx="1"/>
          </p:nvPr>
        </p:nvSpPr>
        <p:spPr>
          <a:xfrm>
            <a:off x="519113" y="5105400"/>
            <a:ext cx="8318500" cy="1295400"/>
          </a:xfrm>
        </p:spPr>
        <p:txBody>
          <a:bodyPr/>
          <a:lstStyle/>
          <a:p>
            <a:r>
              <a:rPr lang="en-US" dirty="0" smtClean="0"/>
              <a:t>A </a:t>
            </a:r>
            <a:r>
              <a:rPr lang="en-US" b="1" dirty="0" smtClean="0"/>
              <a:t>List View </a:t>
            </a:r>
            <a:r>
              <a:rPr lang="en-US" b="1" dirty="0"/>
              <a:t>I</a:t>
            </a:r>
            <a:r>
              <a:rPr lang="en-US" b="1" dirty="0" smtClean="0"/>
              <a:t>nput </a:t>
            </a:r>
            <a:r>
              <a:rPr lang="en-US" dirty="0" smtClean="0"/>
              <a:t>references a List View Panel for a Detail View Panel</a:t>
            </a:r>
          </a:p>
          <a:p>
            <a:pPr lvl="1"/>
            <a:r>
              <a:rPr lang="en-US" dirty="0" smtClean="0"/>
              <a:t>An optional toolbar automatically applies paging</a:t>
            </a:r>
            <a:endParaRPr lang="en-US" dirty="0"/>
          </a:p>
        </p:txBody>
      </p:sp>
      <p:sp>
        <p:nvSpPr>
          <p:cNvPr id="8" name="Rounded Rectangle 7"/>
          <p:cNvSpPr/>
          <p:nvPr/>
        </p:nvSpPr>
        <p:spPr bwMode="auto">
          <a:xfrm>
            <a:off x="543721" y="2203405"/>
            <a:ext cx="8195914" cy="2671910"/>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623860" y="2932686"/>
            <a:ext cx="8023133" cy="1791714"/>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1" name="Rounded Rectangle 10"/>
          <p:cNvSpPr/>
          <p:nvPr/>
        </p:nvSpPr>
        <p:spPr bwMode="auto">
          <a:xfrm>
            <a:off x="6717030" y="2683008"/>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3" name="txt Toolbar"/>
          <p:cNvSpPr txBox="1"/>
          <p:nvPr/>
        </p:nvSpPr>
        <p:spPr>
          <a:xfrm>
            <a:off x="4973394" y="2394194"/>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4" name="arw Toolbar"/>
          <p:cNvCxnSpPr>
            <a:stCxn id="13" idx="1"/>
          </p:cNvCxnSpPr>
          <p:nvPr/>
        </p:nvCxnSpPr>
        <p:spPr bwMode="auto">
          <a:xfrm flipH="1" flipV="1">
            <a:off x="4419600" y="2661777"/>
            <a:ext cx="553794" cy="123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6" name="Rounded Rectangle 5"/>
          <p:cNvSpPr/>
          <p:nvPr/>
        </p:nvSpPr>
        <p:spPr bwMode="auto">
          <a:xfrm>
            <a:off x="7050207" y="19050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Input</a:t>
            </a:r>
            <a:endParaRPr lang="en-US" dirty="0">
              <a:solidFill>
                <a:schemeClr val="bg1"/>
              </a:solidFill>
            </a:endParaRPr>
          </a:p>
        </p:txBody>
      </p:sp>
    </p:spTree>
    <p:extLst>
      <p:ext uri="{BB962C8B-B14F-4D97-AF65-F5344CB8AC3E}">
        <p14:creationId xmlns:p14="http://schemas.microsoft.com/office/powerpoint/2010/main" val="45183627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5718225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a:t>
            </a:r>
            <a:r>
              <a:rPr lang="en-US" dirty="0" smtClean="0"/>
              <a:t>input properties</a:t>
            </a:r>
            <a:endParaRPr lang="en-US" dirty="0"/>
          </a:p>
        </p:txBody>
      </p:sp>
      <p:sp>
        <p:nvSpPr>
          <p:cNvPr id="4" name="Content Placeholder 3"/>
          <p:cNvSpPr>
            <a:spLocks noGrp="1"/>
          </p:cNvSpPr>
          <p:nvPr>
            <p:ph sz="half" idx="2"/>
          </p:nvPr>
        </p:nvSpPr>
        <p:spPr>
          <a:xfrm>
            <a:off x="6705600" y="914401"/>
            <a:ext cx="2118360" cy="5475289"/>
          </a:xfrm>
        </p:spPr>
        <p:txBody>
          <a:bodyPr/>
          <a:lstStyle/>
          <a:p>
            <a:r>
              <a:rPr lang="en-US" sz="2000" dirty="0" err="1" smtClean="0"/>
              <a:t>def</a:t>
            </a:r>
            <a:r>
              <a:rPr lang="en-US" sz="2000" dirty="0" smtClean="0"/>
              <a:t> </a:t>
            </a:r>
          </a:p>
          <a:p>
            <a:pPr lvl="1"/>
            <a:r>
              <a:rPr lang="en-US" sz="1600" dirty="0" smtClean="0"/>
              <a:t>references list view panel</a:t>
            </a:r>
          </a:p>
          <a:p>
            <a:r>
              <a:rPr lang="en-US" sz="2000" dirty="0" smtClean="0"/>
              <a:t>label</a:t>
            </a:r>
          </a:p>
          <a:p>
            <a:pPr lvl="1"/>
            <a:r>
              <a:rPr lang="en-US" sz="1600" dirty="0" smtClean="0"/>
              <a:t>Value to display in UI</a:t>
            </a:r>
          </a:p>
          <a:p>
            <a:pPr lvl="1"/>
            <a:r>
              <a:rPr lang="en-US" sz="1600" dirty="0" smtClean="0"/>
              <a:t>Use displaykey </a:t>
            </a:r>
          </a:p>
          <a:p>
            <a:r>
              <a:rPr lang="en-US" sz="2000" dirty="0" err="1" smtClean="0"/>
              <a:t>labelAbove</a:t>
            </a:r>
            <a:endParaRPr lang="en-US" sz="2000" dirty="0"/>
          </a:p>
          <a:p>
            <a:pPr lvl="1"/>
            <a:r>
              <a:rPr lang="en-US" sz="1600" dirty="0" smtClean="0"/>
              <a:t>Affects label position</a:t>
            </a:r>
          </a:p>
          <a:p>
            <a:pPr lvl="1"/>
            <a:r>
              <a:rPr lang="en-US" sz="1800" dirty="0" smtClean="0"/>
              <a:t>True is above</a:t>
            </a:r>
          </a:p>
          <a:p>
            <a:pPr lvl="1"/>
            <a:r>
              <a:rPr lang="en-US" sz="1800" dirty="0" smtClean="0"/>
              <a:t>False is left of list view</a:t>
            </a:r>
          </a:p>
        </p:txBody>
      </p:sp>
      <p:pic>
        <p:nvPicPr>
          <p:cNvPr id="7176" name="Picture 8" descr="C:\Users\sluersen\AppData\Local\Temp\SNAGHTML1a04a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531387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58454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580" y="914400"/>
            <a:ext cx="5229225" cy="12763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7580" y="5172075"/>
            <a:ext cx="5229225" cy="12858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7580" y="3736975"/>
            <a:ext cx="5219700" cy="1304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5"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7580" y="2320925"/>
            <a:ext cx="5238750" cy="12858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Properties: label and </a:t>
            </a:r>
            <a:r>
              <a:rPr lang="en-US" dirty="0" err="1" smtClean="0"/>
              <a:t>labelAbove</a:t>
            </a:r>
            <a:endParaRPr lang="en-US" dirty="0"/>
          </a:p>
        </p:txBody>
      </p:sp>
      <p:sp>
        <p:nvSpPr>
          <p:cNvPr id="8" name="Content Placeholder 7"/>
          <p:cNvSpPr>
            <a:spLocks noGrp="1"/>
          </p:cNvSpPr>
          <p:nvPr>
            <p:ph sz="half" idx="1"/>
          </p:nvPr>
        </p:nvSpPr>
        <p:spPr/>
        <p:txBody>
          <a:bodyPr/>
          <a:lstStyle/>
          <a:p>
            <a:r>
              <a:rPr lang="en-US" dirty="0" smtClean="0"/>
              <a:t>Default</a:t>
            </a:r>
          </a:p>
          <a:p>
            <a:pPr lvl="1"/>
            <a:r>
              <a:rPr lang="en-US" dirty="0" smtClean="0"/>
              <a:t>No label</a:t>
            </a:r>
          </a:p>
          <a:p>
            <a:pPr lvl="1"/>
            <a:r>
              <a:rPr lang="en-US" dirty="0" err="1" smtClean="0"/>
              <a:t>labelAbove</a:t>
            </a:r>
            <a:r>
              <a:rPr lang="en-US" dirty="0" smtClean="0"/>
              <a:t>=true</a:t>
            </a:r>
            <a:br>
              <a:rPr lang="en-US" dirty="0" smtClean="0"/>
            </a:br>
            <a:endParaRPr lang="en-US" dirty="0" smtClean="0"/>
          </a:p>
          <a:p>
            <a:r>
              <a:rPr lang="en-US" dirty="0" smtClean="0"/>
              <a:t>Offset</a:t>
            </a:r>
          </a:p>
          <a:p>
            <a:pPr lvl="1"/>
            <a:r>
              <a:rPr lang="en-US" dirty="0" smtClean="0"/>
              <a:t>No </a:t>
            </a:r>
            <a:r>
              <a:rPr lang="en-US" dirty="0"/>
              <a:t>label</a:t>
            </a:r>
          </a:p>
          <a:p>
            <a:pPr lvl="1"/>
            <a:r>
              <a:rPr lang="en-US" dirty="0" err="1" smtClean="0"/>
              <a:t>labelAbove</a:t>
            </a:r>
            <a:r>
              <a:rPr lang="en-US" dirty="0" smtClean="0"/>
              <a:t>=false</a:t>
            </a:r>
          </a:p>
          <a:p>
            <a:r>
              <a:rPr lang="en-US" dirty="0" smtClean="0"/>
              <a:t>Above</a:t>
            </a:r>
          </a:p>
          <a:p>
            <a:pPr lvl="1"/>
            <a:r>
              <a:rPr lang="en-US" dirty="0" smtClean="0"/>
              <a:t>label</a:t>
            </a:r>
            <a:endParaRPr lang="en-US" dirty="0"/>
          </a:p>
          <a:p>
            <a:pPr lvl="1"/>
            <a:r>
              <a:rPr lang="en-US" dirty="0" err="1" smtClean="0"/>
              <a:t>labelAbove</a:t>
            </a:r>
            <a:r>
              <a:rPr lang="en-US" dirty="0" smtClean="0"/>
              <a:t>=true</a:t>
            </a:r>
            <a:br>
              <a:rPr lang="en-US" dirty="0" smtClean="0"/>
            </a:br>
            <a:endParaRPr lang="en-US" dirty="0"/>
          </a:p>
          <a:p>
            <a:r>
              <a:rPr lang="en-US" dirty="0" smtClean="0"/>
              <a:t>Offset Above</a:t>
            </a:r>
            <a:endParaRPr lang="en-US" dirty="0"/>
          </a:p>
          <a:p>
            <a:pPr lvl="1"/>
            <a:r>
              <a:rPr lang="en-US" dirty="0"/>
              <a:t>label</a:t>
            </a:r>
          </a:p>
          <a:p>
            <a:pPr lvl="1"/>
            <a:r>
              <a:rPr lang="en-US" dirty="0" err="1" smtClean="0"/>
              <a:t>labelAbove</a:t>
            </a:r>
            <a:r>
              <a:rPr lang="en-US" dirty="0" smtClean="0"/>
              <a:t>=false</a:t>
            </a:r>
            <a:endParaRPr lang="en-US" dirty="0"/>
          </a:p>
          <a:p>
            <a:pPr lvl="1"/>
            <a:endParaRPr lang="en-US" dirty="0"/>
          </a:p>
        </p:txBody>
      </p:sp>
      <p:cxnSp>
        <p:nvCxnSpPr>
          <p:cNvPr id="19" name="Straight Arrow Connector 18"/>
          <p:cNvCxnSpPr/>
          <p:nvPr/>
        </p:nvCxnSpPr>
        <p:spPr bwMode="auto">
          <a:xfrm>
            <a:off x="3070860" y="3810000"/>
            <a:ext cx="5715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1" name="Straight Arrow Connector 20"/>
          <p:cNvCxnSpPr/>
          <p:nvPr/>
        </p:nvCxnSpPr>
        <p:spPr bwMode="auto">
          <a:xfrm>
            <a:off x="3444240" y="2895600"/>
            <a:ext cx="396240" cy="0"/>
          </a:xfrm>
          <a:prstGeom prst="straightConnector1">
            <a:avLst/>
          </a:prstGeom>
          <a:noFill/>
          <a:ln w="28575" cap="flat" cmpd="sng" algn="ctr">
            <a:solidFill>
              <a:schemeClr val="accent1"/>
            </a:solidFill>
            <a:prstDash val="solid"/>
            <a:round/>
            <a:headEnd type="arrow" w="lg" len="med"/>
            <a:tailEnd type="arrow" w="lg" len="med"/>
          </a:ln>
          <a:effectLst>
            <a:outerShdw blurRad="50800" dist="38100" dir="2700000" algn="tl" rotWithShape="0">
              <a:prstClr val="black">
                <a:alpha val="40000"/>
              </a:prstClr>
            </a:outerShdw>
          </a:effectLst>
        </p:spPr>
      </p:cxnSp>
      <p:cxnSp>
        <p:nvCxnSpPr>
          <p:cNvPr id="32" name="Straight Arrow Connector 31"/>
          <p:cNvCxnSpPr/>
          <p:nvPr/>
        </p:nvCxnSpPr>
        <p:spPr bwMode="auto">
          <a:xfrm>
            <a:off x="3596640" y="5822632"/>
            <a:ext cx="670560" cy="0"/>
          </a:xfrm>
          <a:prstGeom prst="straightConnector1">
            <a:avLst/>
          </a:prstGeom>
          <a:noFill/>
          <a:ln w="28575" cap="flat" cmpd="sng" algn="ctr">
            <a:solidFill>
              <a:schemeClr val="accent1"/>
            </a:solidFill>
            <a:prstDash val="solid"/>
            <a:round/>
            <a:headEnd type="arrow" w="lg" len="med"/>
            <a:tailEnd type="arrow" w="lg" len="med"/>
          </a:ln>
          <a:effectLst>
            <a:outerShdw blurRad="50800" dist="38100" dir="2700000" algn="tl" rotWithShape="0">
              <a:prstClr val="black">
                <a:alpha val="40000"/>
              </a:prstClr>
            </a:outerShdw>
          </a:effectLst>
        </p:spPr>
      </p:cxnSp>
      <p:cxnSp>
        <p:nvCxnSpPr>
          <p:cNvPr id="35" name="Straight Arrow Connector 34"/>
          <p:cNvCxnSpPr/>
          <p:nvPr/>
        </p:nvCxnSpPr>
        <p:spPr bwMode="auto">
          <a:xfrm>
            <a:off x="3048000" y="5257800"/>
            <a:ext cx="5715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5947582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Make project to see all PCF errors</a:t>
            </a:r>
            <a:endParaRPr lang="en-US" dirty="0"/>
          </a:p>
        </p:txBody>
      </p:sp>
      <p:sp>
        <p:nvSpPr>
          <p:cNvPr id="8" name="Content Placeholder 7"/>
          <p:cNvSpPr>
            <a:spLocks noGrp="1"/>
          </p:cNvSpPr>
          <p:nvPr>
            <p:ph sz="half" idx="2"/>
          </p:nvPr>
        </p:nvSpPr>
        <p:spPr>
          <a:xfrm>
            <a:off x="3657599" y="914400"/>
            <a:ext cx="5179695" cy="5486400"/>
          </a:xfrm>
        </p:spPr>
        <p:txBody>
          <a:bodyPr/>
          <a:lstStyle/>
          <a:p>
            <a:r>
              <a:rPr lang="en-US" dirty="0"/>
              <a:t>Build </a:t>
            </a:r>
            <a:r>
              <a:rPr lang="en-US" dirty="0">
                <a:sym typeface="Wingdings" pitchFamily="2" charset="2"/>
              </a:rPr>
              <a:t> </a:t>
            </a:r>
            <a:r>
              <a:rPr lang="en-US">
                <a:sym typeface="Wingdings" pitchFamily="2" charset="2"/>
              </a:rPr>
              <a:t>Make </a:t>
            </a:r>
            <a:r>
              <a:rPr lang="en-US" smtClean="0">
                <a:sym typeface="Wingdings" pitchFamily="2" charset="2"/>
              </a:rPr>
              <a:t>Project</a:t>
            </a:r>
            <a:endParaRPr lang="en-US" dirty="0">
              <a:sym typeface="Wingdings" pitchFamily="2" charset="2"/>
            </a:endParaRPr>
          </a:p>
          <a:p>
            <a:pPr lvl="1"/>
            <a:r>
              <a:rPr lang="en-US" dirty="0" smtClean="0"/>
              <a:t>Compiles </a:t>
            </a:r>
            <a:r>
              <a:rPr lang="en-US" dirty="0"/>
              <a:t>only modified files since the last compilation</a:t>
            </a:r>
          </a:p>
          <a:p>
            <a:r>
              <a:rPr lang="en-US" dirty="0"/>
              <a:t>Opens Messages (Make) window for build </a:t>
            </a:r>
            <a:r>
              <a:rPr lang="en-US" dirty="0" smtClean="0"/>
              <a:t>summary</a:t>
            </a:r>
          </a:p>
          <a:p>
            <a:pPr lvl="1"/>
            <a:r>
              <a:rPr lang="en-US" dirty="0" smtClean="0"/>
              <a:t>Filter for errors</a:t>
            </a:r>
          </a:p>
          <a:p>
            <a:r>
              <a:rPr lang="en-US" dirty="0" smtClean="0"/>
              <a:t>Great way to see all PCF errors</a:t>
            </a:r>
            <a:endParaRPr lang="en-US" dirty="0"/>
          </a:p>
          <a:p>
            <a:endParaRPr lang="en-US" dirty="0"/>
          </a:p>
          <a:p>
            <a:endParaRPr lang="en-US" dirty="0"/>
          </a:p>
          <a:p>
            <a:pPr lvl="1"/>
            <a:endParaRPr lang="en-US" dirty="0"/>
          </a:p>
          <a:p>
            <a:endParaRPr lang="en-US"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4038600"/>
            <a:ext cx="8259380" cy="2438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own Arrow 8"/>
          <p:cNvSpPr/>
          <p:nvPr/>
        </p:nvSpPr>
        <p:spPr bwMode="auto">
          <a:xfrm>
            <a:off x="1676400" y="2816224"/>
            <a:ext cx="440346" cy="1222375"/>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2372064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4: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28" name="Group 27"/>
          <p:cNvGrpSpPr/>
          <p:nvPr/>
        </p:nvGrpSpPr>
        <p:grpSpPr>
          <a:xfrm>
            <a:off x="2117677" y="3819389"/>
            <a:ext cx="2002363" cy="2034148"/>
            <a:chOff x="513497" y="4267200"/>
            <a:chExt cx="2002363" cy="2034148"/>
          </a:xfrm>
        </p:grpSpPr>
        <p:sp>
          <p:nvSpPr>
            <p:cNvPr id="29" name="Rectangle 28"/>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6447005" y="3819389"/>
            <a:ext cx="2002363" cy="2034148"/>
            <a:chOff x="513497" y="4267200"/>
            <a:chExt cx="2002363" cy="2034148"/>
          </a:xfrm>
        </p:grpSpPr>
        <p:sp>
          <p:nvSpPr>
            <p:cNvPr id="32" name="Rectangle 31"/>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97106694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list view panels</a:t>
            </a:r>
          </a:p>
          <a:p>
            <a:pPr lvl="1"/>
            <a:r>
              <a:rPr lang="en-US" dirty="0"/>
              <a:t>Create a new list view panel</a:t>
            </a:r>
          </a:p>
          <a:p>
            <a:pPr lvl="1"/>
            <a:r>
              <a:rPr lang="en-US" dirty="0"/>
              <a:t>Create and modify row iterator, row, and cell widgets</a:t>
            </a:r>
          </a:p>
          <a:p>
            <a:pPr lvl="1"/>
            <a:r>
              <a:rPr lang="en-US" dirty="0"/>
              <a:t>Reference list view panels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a list </a:t>
            </a:r>
            <a:r>
              <a:rPr lang="en-US" dirty="0" smtClean="0"/>
              <a:t>view panel:</a:t>
            </a:r>
            <a:endParaRPr lang="en-US" dirty="0"/>
          </a:p>
          <a:p>
            <a:pPr marL="857250" lvl="1" indent="-457200">
              <a:buFont typeface="+mj-lt"/>
              <a:buAutoNum type="alphaLcParenR"/>
            </a:pPr>
            <a:r>
              <a:rPr lang="en-US" dirty="0"/>
              <a:t>What type of widget displays individual fields of data?</a:t>
            </a:r>
          </a:p>
          <a:p>
            <a:pPr marL="857250" lvl="1" indent="-457200">
              <a:buFont typeface="+mj-lt"/>
              <a:buAutoNum type="alphaLcParenR"/>
            </a:pPr>
            <a:r>
              <a:rPr lang="en-US" dirty="0"/>
              <a:t>What type of widget organizes the individual fields of data?</a:t>
            </a:r>
          </a:p>
          <a:p>
            <a:r>
              <a:rPr lang="en-US" dirty="0"/>
              <a:t>Assume you have a list </a:t>
            </a:r>
            <a:r>
              <a:rPr lang="en-US" dirty="0" smtClean="0"/>
              <a:t>view panel  with </a:t>
            </a:r>
            <a:r>
              <a:rPr lang="en-US" dirty="0"/>
              <a:t>"anABContact" as the root object. The list view </a:t>
            </a:r>
            <a:r>
              <a:rPr lang="en-US" dirty="0" smtClean="0"/>
              <a:t>panel displays </a:t>
            </a:r>
            <a:r>
              <a:rPr lang="en-US" dirty="0"/>
              <a:t>the contact's addresses.</a:t>
            </a:r>
          </a:p>
          <a:p>
            <a:pPr marL="857250" lvl="1" indent="-457200">
              <a:buFont typeface="+mj-lt"/>
              <a:buAutoNum type="alphaLcParenR"/>
            </a:pPr>
            <a:r>
              <a:rPr lang="en-US" dirty="0"/>
              <a:t>What would the row iterator's "value" property be set to?</a:t>
            </a:r>
          </a:p>
          <a:p>
            <a:pPr marL="857250" lvl="1" indent="-457200">
              <a:buFont typeface="+mj-lt"/>
              <a:buAutoNum type="alphaLcParenR"/>
            </a:pPr>
            <a:r>
              <a:rPr lang="en-US" dirty="0"/>
              <a:t>What would the row iterator's "element name" be set to?</a:t>
            </a:r>
          </a:p>
          <a:p>
            <a:pPr marL="857250" lvl="1" indent="-457200">
              <a:buFont typeface="+mj-lt"/>
              <a:buAutoNum type="alphaLcParenR"/>
            </a:pPr>
            <a:r>
              <a:rPr lang="en-US" dirty="0"/>
              <a:t>What other widgets would make use of the element name?</a:t>
            </a:r>
          </a:p>
          <a:p>
            <a:r>
              <a:rPr lang="en-US" dirty="0"/>
              <a:t>A list view typically needs a toolbar, even if it is read-only. Why?</a:t>
            </a:r>
          </a:p>
          <a:p>
            <a:r>
              <a:rPr lang="en-US" dirty="0"/>
              <a:t>In what way is embedding a list view </a:t>
            </a:r>
            <a:r>
              <a:rPr lang="en-US" dirty="0" smtClean="0"/>
              <a:t>panel in </a:t>
            </a:r>
            <a:r>
              <a:rPr lang="en-US" dirty="0"/>
              <a:t>a detail </a:t>
            </a:r>
            <a:r>
              <a:rPr lang="en-US" dirty="0" smtClean="0"/>
              <a:t>view panel different </a:t>
            </a:r>
            <a:r>
              <a:rPr lang="en-US" dirty="0"/>
              <a:t>from embedding a list view </a:t>
            </a:r>
            <a:r>
              <a:rPr lang="en-US" dirty="0" smtClean="0"/>
              <a:t>panel in </a:t>
            </a:r>
            <a:r>
              <a:rPr lang="en-US" dirty="0"/>
              <a:t>a screen?</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view panels</a:t>
            </a:r>
            <a:endParaRPr lang="en-US" dirty="0"/>
          </a:p>
        </p:txBody>
      </p:sp>
      <p:sp>
        <p:nvSpPr>
          <p:cNvPr id="4" name="Content Placeholder 3"/>
          <p:cNvSpPr>
            <a:spLocks noGrp="1"/>
          </p:cNvSpPr>
          <p:nvPr>
            <p:ph idx="1"/>
          </p:nvPr>
        </p:nvSpPr>
        <p:spPr/>
        <p:txBody>
          <a:bodyPr/>
          <a:lstStyle/>
          <a:p>
            <a:r>
              <a:rPr lang="en-US" dirty="0"/>
              <a:t>A </a:t>
            </a:r>
            <a:r>
              <a:rPr lang="en-US" b="1" dirty="0"/>
              <a:t>list view</a:t>
            </a:r>
            <a:r>
              <a:rPr lang="en-US" dirty="0"/>
              <a:t> </a:t>
            </a:r>
            <a:r>
              <a:rPr lang="en-US" b="1" dirty="0" smtClean="0"/>
              <a:t>panel</a:t>
            </a:r>
            <a:r>
              <a:rPr lang="en-US" dirty="0" smtClean="0"/>
              <a:t> is </a:t>
            </a:r>
            <a:r>
              <a:rPr lang="en-US" dirty="0"/>
              <a:t>a container widget </a:t>
            </a:r>
            <a:r>
              <a:rPr lang="en-US" dirty="0" smtClean="0"/>
              <a:t>that </a:t>
            </a:r>
            <a:r>
              <a:rPr lang="en-US" dirty="0"/>
              <a:t>often displays a set of rows that are related to one object or one query</a:t>
            </a:r>
          </a:p>
          <a:p>
            <a:r>
              <a:rPr lang="en-US" dirty="0"/>
              <a:t>Users can view and, in some cases, edit the data</a:t>
            </a:r>
          </a:p>
          <a:p>
            <a:endParaRPr lang="en-US"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029818" cy="224888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533400" y="1486883"/>
            <a:ext cx="6063535" cy="1640225"/>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4" name="Rounded Rectangle 13"/>
          <p:cNvSpPr/>
          <p:nvPr/>
        </p:nvSpPr>
        <p:spPr bwMode="auto">
          <a:xfrm>
            <a:off x="4207087" y="1182084"/>
            <a:ext cx="251460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ABContactHistoryLV</a:t>
            </a:r>
            <a:endParaRPr lang="en-US" dirty="0">
              <a:solidFill>
                <a:schemeClr val="bg1"/>
              </a:solidFill>
            </a:endParaRPr>
          </a:p>
        </p:txBody>
      </p:sp>
    </p:spTree>
    <p:extLst>
      <p:ext uri="{BB962C8B-B14F-4D97-AF65-F5344CB8AC3E}">
        <p14:creationId xmlns:p14="http://schemas.microsoft.com/office/powerpoint/2010/main" val="17463809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113" y="2704116"/>
            <a:ext cx="6029818" cy="224888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2727113" y="3276599"/>
            <a:ext cx="6063535" cy="1640225"/>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35" name="Rounded Rectangle 34"/>
          <p:cNvSpPr/>
          <p:nvPr/>
        </p:nvSpPr>
        <p:spPr bwMode="auto">
          <a:xfrm>
            <a:off x="2819400" y="3717638"/>
            <a:ext cx="5751753" cy="1099125"/>
          </a:xfrm>
          <a:prstGeom prst="roundRect">
            <a:avLst>
              <a:gd name="adj" fmla="val 2870"/>
            </a:avLst>
          </a:prstGeom>
          <a:noFill/>
          <a:ln w="28575" algn="ctr">
            <a:solidFill>
              <a:schemeClr val="accent6">
                <a:lumMod val="60000"/>
                <a:lumOff val="4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2" name="Elbow Connector 41"/>
          <p:cNvCxnSpPr>
            <a:stCxn id="71" idx="2"/>
          </p:cNvCxnSpPr>
          <p:nvPr/>
        </p:nvCxnSpPr>
        <p:spPr bwMode="auto">
          <a:xfrm rot="16200000" flipH="1">
            <a:off x="1225722" y="1851407"/>
            <a:ext cx="1219200" cy="1783585"/>
          </a:xfrm>
          <a:prstGeom prst="bentConnector2">
            <a:avLst/>
          </a:prstGeom>
          <a:noFill/>
          <a:ln w="28575" algn="ctr">
            <a:solidFill>
              <a:schemeClr val="accent6">
                <a:lumMod val="75000"/>
              </a:schemeClr>
            </a:solidFill>
            <a:round/>
            <a:headEnd/>
            <a:tailEnd type="arrow" w="lg" len="med"/>
          </a:ln>
          <a:effectLst>
            <a:outerShdw blurRad="50800" dist="38100" dir="2700000" algn="tl" rotWithShape="0">
              <a:prstClr val="black">
                <a:alpha val="40000"/>
              </a:prstClr>
            </a:outerShdw>
          </a:effectLst>
        </p:spPr>
      </p:cxnSp>
      <p:cxnSp>
        <p:nvCxnSpPr>
          <p:cNvPr id="30" name="Elbow Connector 29"/>
          <p:cNvCxnSpPr>
            <a:stCxn id="72" idx="2"/>
          </p:cNvCxnSpPr>
          <p:nvPr/>
        </p:nvCxnSpPr>
        <p:spPr bwMode="auto">
          <a:xfrm rot="16200000" flipH="1">
            <a:off x="1892218" y="2857801"/>
            <a:ext cx="1016219" cy="939415"/>
          </a:xfrm>
          <a:prstGeom prst="bentConnector2">
            <a:avLst/>
          </a:prstGeom>
          <a:noFill/>
          <a:ln w="28575" algn="ctr">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p:spPr>
      </p:cxnSp>
      <p:pic>
        <p:nvPicPr>
          <p:cNvPr id="71"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96" y="11430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List view panel root objects</a:t>
            </a:r>
            <a:endParaRPr lang="en-US" dirty="0"/>
          </a:p>
        </p:txBody>
      </p:sp>
      <p:sp>
        <p:nvSpPr>
          <p:cNvPr id="4" name="Content Placeholder 3"/>
          <p:cNvSpPr>
            <a:spLocks noGrp="1"/>
          </p:cNvSpPr>
          <p:nvPr>
            <p:ph sz="half" idx="2"/>
          </p:nvPr>
        </p:nvSpPr>
        <p:spPr>
          <a:xfrm>
            <a:off x="5638800" y="914400"/>
            <a:ext cx="3185160" cy="3657600"/>
          </a:xfrm>
        </p:spPr>
        <p:txBody>
          <a:bodyPr/>
          <a:lstStyle/>
          <a:p>
            <a:r>
              <a:rPr lang="en-US" dirty="0" smtClean="0"/>
              <a:t>Container widgets often have one </a:t>
            </a:r>
            <a:br>
              <a:rPr lang="en-US" dirty="0" smtClean="0"/>
            </a:br>
            <a:r>
              <a:rPr lang="en-US" dirty="0" smtClean="0"/>
              <a:t>root object, a required variable</a:t>
            </a:r>
            <a:endParaRPr lang="en-US" dirty="0"/>
          </a:p>
        </p:txBody>
      </p:sp>
      <p:sp>
        <p:nvSpPr>
          <p:cNvPr id="3" name="Content Placeholder 2"/>
          <p:cNvSpPr>
            <a:spLocks noGrp="1"/>
          </p:cNvSpPr>
          <p:nvPr>
            <p:ph idx="10"/>
          </p:nvPr>
        </p:nvSpPr>
        <p:spPr>
          <a:xfrm>
            <a:off x="521208" y="5105400"/>
            <a:ext cx="8394192" cy="1295400"/>
          </a:xfrm>
        </p:spPr>
        <p:txBody>
          <a:bodyPr/>
          <a:lstStyle/>
          <a:p>
            <a:r>
              <a:rPr lang="en-US" dirty="0" smtClean="0"/>
              <a:t>Array of related entities often associated with a root object</a:t>
            </a:r>
          </a:p>
          <a:p>
            <a:r>
              <a:rPr lang="en-US" dirty="0" smtClean="0"/>
              <a:t>Example: ABContact is the root object with an array of HistoryEntry objects</a:t>
            </a:r>
          </a:p>
          <a:p>
            <a:endParaRPr lang="en-US" dirty="0"/>
          </a:p>
        </p:txBody>
      </p:sp>
      <p:sp>
        <p:nvSpPr>
          <p:cNvPr id="9" name="Rounded Rectangle 8"/>
          <p:cNvSpPr/>
          <p:nvPr/>
        </p:nvSpPr>
        <p:spPr bwMode="auto">
          <a:xfrm>
            <a:off x="6400800" y="2971800"/>
            <a:ext cx="251460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ABContactHistoryLV</a:t>
            </a:r>
            <a:endParaRPr lang="en-US" dirty="0">
              <a:solidFill>
                <a:schemeClr val="bg1"/>
              </a:solidFill>
            </a:endParaRPr>
          </a:p>
        </p:txBody>
      </p:sp>
      <p:sp>
        <p:nvSpPr>
          <p:cNvPr id="11" name="TextBox 10"/>
          <p:cNvSpPr txBox="1"/>
          <p:nvPr/>
        </p:nvSpPr>
        <p:spPr>
          <a:xfrm>
            <a:off x="533400" y="909421"/>
            <a:ext cx="5013960" cy="255561"/>
          </a:xfrm>
          <a:prstGeom prst="rect">
            <a:avLst/>
          </a:prstGeom>
          <a:noFill/>
        </p:spPr>
        <p:txBody>
          <a:bodyPr wrap="square" rtlCol="0" anchor="ctr">
            <a:noAutofit/>
          </a:bodyPr>
          <a:lstStyle/>
          <a:p>
            <a:r>
              <a:rPr lang="en-US" sz="1600" b="1" dirty="0" smtClean="0">
                <a:solidFill>
                  <a:schemeClr val="bg1"/>
                </a:solidFill>
                <a:latin typeface="Courier New" pitchFamily="49" charset="0"/>
                <a:cs typeface="Courier New" pitchFamily="49" charset="0"/>
              </a:rPr>
              <a:t>ABContact </a:t>
            </a:r>
            <a:r>
              <a:rPr lang="en-US" sz="1600" b="1" dirty="0" smtClean="0">
                <a:solidFill>
                  <a:schemeClr val="bg1"/>
                </a:solidFill>
                <a:latin typeface="Arial" pitchFamily="32" charset="0"/>
                <a:cs typeface="Arial" pitchFamily="32" charset="0"/>
              </a:rPr>
              <a:t>as  root object for list view panel</a:t>
            </a:r>
          </a:p>
        </p:txBody>
      </p:sp>
      <p:cxnSp>
        <p:nvCxnSpPr>
          <p:cNvPr id="2048" name="Straight Connector 2047"/>
          <p:cNvCxnSpPr/>
          <p:nvPr/>
        </p:nvCxnSpPr>
        <p:spPr bwMode="auto">
          <a:xfrm>
            <a:off x="1143000" y="1752600"/>
            <a:ext cx="812575" cy="533400"/>
          </a:xfrm>
          <a:prstGeom prst="line">
            <a:avLst/>
          </a:prstGeom>
          <a:noFill/>
          <a:ln w="28575" cap="flat" cmpd="sng" algn="ctr">
            <a:solidFill>
              <a:schemeClr val="accent6">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72"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1440" y="217538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6640" y="202298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395" y="168730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Box 74"/>
          <p:cNvSpPr txBox="1"/>
          <p:nvPr/>
        </p:nvSpPr>
        <p:spPr>
          <a:xfrm>
            <a:off x="2209800" y="208173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76" name="TextBox 75"/>
          <p:cNvSpPr txBox="1"/>
          <p:nvPr/>
        </p:nvSpPr>
        <p:spPr>
          <a:xfrm>
            <a:off x="2301195" y="1702236"/>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77" name="TextBox 76"/>
          <p:cNvSpPr txBox="1"/>
          <p:nvPr/>
        </p:nvSpPr>
        <p:spPr>
          <a:xfrm>
            <a:off x="2396640" y="1317382"/>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Tree>
    <p:extLst>
      <p:ext uri="{BB962C8B-B14F-4D97-AF65-F5344CB8AC3E}">
        <p14:creationId xmlns:p14="http://schemas.microsoft.com/office/powerpoint/2010/main" val="203927663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029818" cy="224888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smtClean="0"/>
              <a:t>List view panel anatomy</a:t>
            </a:r>
            <a:endParaRPr lang="en-US" dirty="0"/>
          </a:p>
        </p:txBody>
      </p:sp>
      <p:sp>
        <p:nvSpPr>
          <p:cNvPr id="4" name="Content Placeholder 3"/>
          <p:cNvSpPr>
            <a:spLocks noGrp="1"/>
          </p:cNvSpPr>
          <p:nvPr>
            <p:ph idx="1"/>
          </p:nvPr>
        </p:nvSpPr>
        <p:spPr>
          <a:xfrm>
            <a:off x="519113" y="4267200"/>
            <a:ext cx="8318500" cy="2133600"/>
          </a:xfrm>
        </p:spPr>
        <p:txBody>
          <a:bodyPr/>
          <a:lstStyle/>
          <a:p>
            <a:r>
              <a:rPr lang="en-US" dirty="0" smtClean="0"/>
              <a:t>Row widget defines </a:t>
            </a:r>
            <a:r>
              <a:rPr lang="en-US" dirty="0"/>
              <a:t>the collection of columns to be iterated </a:t>
            </a:r>
            <a:r>
              <a:rPr lang="en-US" dirty="0" smtClean="0"/>
              <a:t>through</a:t>
            </a:r>
          </a:p>
          <a:p>
            <a:r>
              <a:rPr lang="en-US" dirty="0" smtClean="0"/>
              <a:t>Cell widget defines </a:t>
            </a:r>
            <a:r>
              <a:rPr lang="en-US" dirty="0"/>
              <a:t>an individual column to be included in that </a:t>
            </a:r>
            <a:r>
              <a:rPr lang="en-US" dirty="0" smtClean="0"/>
              <a:t>row</a:t>
            </a:r>
            <a:endParaRPr lang="en-US" dirty="0"/>
          </a:p>
          <a:p>
            <a:r>
              <a:rPr lang="en-US" dirty="0" smtClean="0"/>
              <a:t>Row iterator produces output</a:t>
            </a:r>
          </a:p>
          <a:p>
            <a:endParaRPr lang="en-US" dirty="0"/>
          </a:p>
        </p:txBody>
      </p:sp>
      <p:sp>
        <p:nvSpPr>
          <p:cNvPr id="26" name="rec hid 1" hidden="1"/>
          <p:cNvSpPr/>
          <p:nvPr/>
        </p:nvSpPr>
        <p:spPr bwMode="auto">
          <a:xfrm>
            <a:off x="3037982" y="1977058"/>
            <a:ext cx="914401"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 hid 2" hidden="1"/>
          <p:cNvSpPr/>
          <p:nvPr/>
        </p:nvSpPr>
        <p:spPr bwMode="auto">
          <a:xfrm>
            <a:off x="3037982" y="2314918"/>
            <a:ext cx="914400"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2" name="rec hid3" hidden="1"/>
          <p:cNvSpPr/>
          <p:nvPr/>
        </p:nvSpPr>
        <p:spPr bwMode="auto">
          <a:xfrm>
            <a:off x="3037982" y="2673992"/>
            <a:ext cx="914399"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xt Cell 1"/>
          <p:cNvSpPr txBox="1"/>
          <p:nvPr/>
        </p:nvSpPr>
        <p:spPr>
          <a:xfrm flipH="1">
            <a:off x="609600" y="3429000"/>
            <a:ext cx="1184698" cy="660185"/>
          </a:xfrm>
          <a:prstGeom prst="rect">
            <a:avLst/>
          </a:prstGeom>
          <a:noFill/>
        </p:spPr>
        <p:txBody>
          <a:bodyPr wrap="square" rtlCol="0" anchor="t">
            <a:noAutofit/>
          </a:bodyPr>
          <a:lstStyle/>
          <a:p>
            <a:pPr algn="ctr"/>
            <a:r>
              <a:rPr lang="en-US" b="1" dirty="0" smtClean="0">
                <a:solidFill>
                  <a:srgbClr val="C00000"/>
                </a:solidFill>
                <a:latin typeface="Arial" pitchFamily="32" charset="0"/>
                <a:cs typeface="Arial" pitchFamily="32" charset="0"/>
              </a:rPr>
              <a:t>Cell</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widget</a:t>
            </a:r>
          </a:p>
        </p:txBody>
      </p:sp>
      <p:sp>
        <p:nvSpPr>
          <p:cNvPr id="10" name="txt Row 1"/>
          <p:cNvSpPr txBox="1"/>
          <p:nvPr/>
        </p:nvSpPr>
        <p:spPr>
          <a:xfrm>
            <a:off x="6867527" y="2346960"/>
            <a:ext cx="1362073"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 widget</a:t>
            </a:r>
          </a:p>
        </p:txBody>
      </p:sp>
      <p:sp>
        <p:nvSpPr>
          <p:cNvPr id="57" name="rec hid 1" hidden="1"/>
          <p:cNvSpPr/>
          <p:nvPr/>
        </p:nvSpPr>
        <p:spPr bwMode="auto">
          <a:xfrm>
            <a:off x="4257180" y="1981200"/>
            <a:ext cx="914401"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8" name="rec hid 2" hidden="1"/>
          <p:cNvSpPr/>
          <p:nvPr/>
        </p:nvSpPr>
        <p:spPr bwMode="auto">
          <a:xfrm>
            <a:off x="4257180" y="2319060"/>
            <a:ext cx="914400"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9" name="rec hid3" hidden="1"/>
          <p:cNvSpPr/>
          <p:nvPr/>
        </p:nvSpPr>
        <p:spPr bwMode="auto">
          <a:xfrm>
            <a:off x="4257180" y="2678134"/>
            <a:ext cx="914399"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3" name="rec hid 1" hidden="1"/>
          <p:cNvSpPr/>
          <p:nvPr/>
        </p:nvSpPr>
        <p:spPr bwMode="auto">
          <a:xfrm>
            <a:off x="7467600" y="1981200"/>
            <a:ext cx="914401"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4" name="rec hid 2" hidden="1"/>
          <p:cNvSpPr/>
          <p:nvPr/>
        </p:nvSpPr>
        <p:spPr bwMode="auto">
          <a:xfrm>
            <a:off x="7467600" y="2319060"/>
            <a:ext cx="914400"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5" name="rec hid3" hidden="1"/>
          <p:cNvSpPr/>
          <p:nvPr/>
        </p:nvSpPr>
        <p:spPr bwMode="auto">
          <a:xfrm>
            <a:off x="7467600" y="2678134"/>
            <a:ext cx="914399"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Left Brace 2"/>
          <p:cNvSpPr/>
          <p:nvPr/>
        </p:nvSpPr>
        <p:spPr bwMode="auto">
          <a:xfrm rot="10800000">
            <a:off x="6477000" y="1981200"/>
            <a:ext cx="348893" cy="1007725"/>
          </a:xfrm>
          <a:prstGeom prst="leftBrac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38" name="Left Brace 37"/>
          <p:cNvSpPr/>
          <p:nvPr/>
        </p:nvSpPr>
        <p:spPr bwMode="auto">
          <a:xfrm rot="16200000">
            <a:off x="1063859" y="2700603"/>
            <a:ext cx="352382" cy="1108498"/>
          </a:xfrm>
          <a:prstGeom prst="leftBrac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1" name="Left Brace 40"/>
          <p:cNvSpPr/>
          <p:nvPr/>
        </p:nvSpPr>
        <p:spPr bwMode="auto">
          <a:xfrm rot="16200000">
            <a:off x="2317560" y="2700422"/>
            <a:ext cx="352382" cy="1108498"/>
          </a:xfrm>
          <a:prstGeom prst="leftBrac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4" name="Left Brace 43"/>
          <p:cNvSpPr/>
          <p:nvPr/>
        </p:nvSpPr>
        <p:spPr bwMode="auto">
          <a:xfrm rot="16200000">
            <a:off x="4567072" y="1673334"/>
            <a:ext cx="352382" cy="3162674"/>
          </a:xfrm>
          <a:prstGeom prst="leftBrac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5" name="txt Cell 1"/>
          <p:cNvSpPr txBox="1"/>
          <p:nvPr/>
        </p:nvSpPr>
        <p:spPr>
          <a:xfrm flipH="1">
            <a:off x="4156922" y="3429000"/>
            <a:ext cx="1184698" cy="660185"/>
          </a:xfrm>
          <a:prstGeom prst="rect">
            <a:avLst/>
          </a:prstGeom>
          <a:noFill/>
        </p:spPr>
        <p:txBody>
          <a:bodyPr wrap="square" rtlCol="0" anchor="t">
            <a:noAutofit/>
          </a:bodyPr>
          <a:lstStyle/>
          <a:p>
            <a:pPr algn="ctr"/>
            <a:r>
              <a:rPr lang="en-US" b="1" dirty="0" smtClean="0">
                <a:solidFill>
                  <a:srgbClr val="C00000"/>
                </a:solidFill>
                <a:latin typeface="Arial" pitchFamily="32" charset="0"/>
                <a:cs typeface="Arial" pitchFamily="32" charset="0"/>
              </a:rPr>
              <a:t>Cell</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widget</a:t>
            </a:r>
          </a:p>
        </p:txBody>
      </p:sp>
      <p:sp>
        <p:nvSpPr>
          <p:cNvPr id="46" name="txt Cell 1"/>
          <p:cNvSpPr txBox="1"/>
          <p:nvPr/>
        </p:nvSpPr>
        <p:spPr>
          <a:xfrm flipH="1">
            <a:off x="1905000" y="3429000"/>
            <a:ext cx="1184698" cy="660185"/>
          </a:xfrm>
          <a:prstGeom prst="rect">
            <a:avLst/>
          </a:prstGeom>
          <a:noFill/>
        </p:spPr>
        <p:txBody>
          <a:bodyPr wrap="square" rtlCol="0" anchor="t">
            <a:noAutofit/>
          </a:bodyPr>
          <a:lstStyle/>
          <a:p>
            <a:pPr algn="ctr"/>
            <a:r>
              <a:rPr lang="en-US" b="1" dirty="0" smtClean="0">
                <a:solidFill>
                  <a:srgbClr val="C00000"/>
                </a:solidFill>
                <a:latin typeface="Arial" pitchFamily="32" charset="0"/>
                <a:cs typeface="Arial" pitchFamily="32" charset="0"/>
              </a:rPr>
              <a:t>Cell</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widget</a:t>
            </a:r>
          </a:p>
        </p:txBody>
      </p:sp>
    </p:spTree>
    <p:extLst>
      <p:ext uri="{BB962C8B-B14F-4D97-AF65-F5344CB8AC3E}">
        <p14:creationId xmlns:p14="http://schemas.microsoft.com/office/powerpoint/2010/main" val="5849841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a:t>
            </a:r>
            <a:endParaRPr lang="en-US" dirty="0"/>
          </a:p>
        </p:txBody>
      </p:sp>
      <p:sp>
        <p:nvSpPr>
          <p:cNvPr id="3" name="Content Placeholder 2"/>
          <p:cNvSpPr>
            <a:spLocks noGrp="1"/>
          </p:cNvSpPr>
          <p:nvPr>
            <p:ph sz="half" idx="2"/>
          </p:nvPr>
        </p:nvSpPr>
        <p:spPr>
          <a:xfrm>
            <a:off x="5638800" y="2362200"/>
            <a:ext cx="3185160" cy="4038600"/>
          </a:xfrm>
        </p:spPr>
        <p:txBody>
          <a:bodyPr/>
          <a:lstStyle/>
          <a:p>
            <a:r>
              <a:rPr lang="en-US" dirty="0"/>
              <a:t>For a set of objects </a:t>
            </a:r>
            <a:r>
              <a:rPr lang="en-US" dirty="0" smtClean="0"/>
              <a:t>(array or query result), a row iterator renders </a:t>
            </a:r>
            <a:r>
              <a:rPr lang="en-US" dirty="0"/>
              <a:t>each object </a:t>
            </a:r>
            <a:r>
              <a:rPr lang="en-US" dirty="0" smtClean="0"/>
              <a:t>as </a:t>
            </a:r>
            <a:r>
              <a:rPr lang="en-US" dirty="0"/>
              <a:t>one row of cells</a:t>
            </a:r>
          </a:p>
          <a:p>
            <a:endParaRPr lang="en-US" dirty="0"/>
          </a:p>
        </p:txBody>
      </p:sp>
      <p:sp>
        <p:nvSpPr>
          <p:cNvPr id="4" name="Content Placeholder 3"/>
          <p:cNvSpPr>
            <a:spLocks noGrp="1"/>
          </p:cNvSpPr>
          <p:nvPr>
            <p:ph idx="10"/>
          </p:nvPr>
        </p:nvSpPr>
        <p:spPr/>
        <p:txBody>
          <a:bodyPr/>
          <a:lstStyle/>
          <a:p>
            <a:r>
              <a:rPr lang="en-US" dirty="0"/>
              <a:t>An </a:t>
            </a:r>
            <a:r>
              <a:rPr lang="en-US" b="1" dirty="0"/>
              <a:t>iterator</a:t>
            </a:r>
            <a:r>
              <a:rPr lang="en-US" dirty="0"/>
              <a:t> is a widget that takes a set of items and performs the same set of actions for each member</a:t>
            </a:r>
          </a:p>
          <a:p>
            <a:r>
              <a:rPr lang="en-US" dirty="0"/>
              <a:t>A </a:t>
            </a:r>
            <a:r>
              <a:rPr lang="en-US" b="1" dirty="0"/>
              <a:t>row iterator</a:t>
            </a:r>
            <a:r>
              <a:rPr lang="en-US" dirty="0"/>
              <a:t> is an iterator  for </a:t>
            </a:r>
            <a:r>
              <a:rPr lang="en-US" dirty="0" smtClean="0"/>
              <a:t>list view panels</a:t>
            </a:r>
            <a:endParaRPr lang="en-US" dirty="0"/>
          </a:p>
          <a:p>
            <a:endParaRPr lang="en-US" dirty="0"/>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1440" y="33308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1784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2842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20"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9"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txt HisEntry1"/>
          <p:cNvSpPr txBox="1"/>
          <p:nvPr/>
        </p:nvSpPr>
        <p:spPr>
          <a:xfrm>
            <a:off x="2286000" y="3355148"/>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6" name="txt HisEntry2"/>
          <p:cNvSpPr txBox="1"/>
          <p:nvPr/>
        </p:nvSpPr>
        <p:spPr>
          <a:xfrm>
            <a:off x="2377395" y="2975654"/>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590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Tree>
    <p:extLst>
      <p:ext uri="{BB962C8B-B14F-4D97-AF65-F5344CB8AC3E}">
        <p14:creationId xmlns:p14="http://schemas.microsoft.com/office/powerpoint/2010/main" val="34974800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no objects processed</a:t>
            </a:r>
            <a:endParaRPr lang="en-US" dirty="0"/>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1440" y="33308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1784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2842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25"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txt HisEntry1"/>
          <p:cNvSpPr txBox="1"/>
          <p:nvPr/>
        </p:nvSpPr>
        <p:spPr>
          <a:xfrm>
            <a:off x="2286000" y="3355148"/>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6" name="txt HisEntry2"/>
          <p:cNvSpPr txBox="1"/>
          <p:nvPr/>
        </p:nvSpPr>
        <p:spPr>
          <a:xfrm>
            <a:off x="2377395" y="2975654"/>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590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pic>
        <p:nvPicPr>
          <p:cNvPr id="2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625" y="914400"/>
            <a:ext cx="5332575" cy="137160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5639242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3579</TotalTime>
  <Words>4890</Words>
  <Application>Microsoft Office PowerPoint</Application>
  <PresentationFormat>On-screen Show (4:3)</PresentationFormat>
  <Paragraphs>567</Paragraphs>
  <Slides>46</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Courier New</vt:lpstr>
      <vt:lpstr>Times New Roman</vt:lpstr>
      <vt:lpstr>Wingdings</vt:lpstr>
      <vt:lpstr>Wingdings 2</vt:lpstr>
      <vt:lpstr>Wingdings 3</vt:lpstr>
      <vt:lpstr>Emerald_Template</vt:lpstr>
      <vt:lpstr>List View Panels</vt:lpstr>
      <vt:lpstr>PowerPoint Presentation</vt:lpstr>
      <vt:lpstr>PowerPoint Presentation</vt:lpstr>
      <vt:lpstr>Container widgets</vt:lpstr>
      <vt:lpstr>List view panels</vt:lpstr>
      <vt:lpstr>List view panel root objects</vt:lpstr>
      <vt:lpstr>List view panel anatomy</vt:lpstr>
      <vt:lpstr>Row iterator</vt:lpstr>
      <vt:lpstr>Row iterator: no objects processed</vt:lpstr>
      <vt:lpstr>Row iterator: first object processed</vt:lpstr>
      <vt:lpstr>Row iterator: next object processed</vt:lpstr>
      <vt:lpstr>Row iterator: final object processed</vt:lpstr>
      <vt:lpstr>Reusable PCF file or inline widget</vt:lpstr>
      <vt:lpstr>PowerPoint Presentation</vt:lpstr>
      <vt:lpstr>Steps to create a List View Panel PCF</vt:lpstr>
      <vt:lpstr>Step 1: Create a list view panel PCF</vt:lpstr>
      <vt:lpstr>Step 2: Specify required variable(s)</vt:lpstr>
      <vt:lpstr>Step 3: Specify additional properties</vt:lpstr>
      <vt:lpstr>Step 4: Add row iterator to list view panel</vt:lpstr>
      <vt:lpstr>Row Iterator required properties</vt:lpstr>
      <vt:lpstr>Step 5: Add Row to RowIterator widget</vt:lpstr>
      <vt:lpstr>Data values and cell widgets</vt:lpstr>
      <vt:lpstr>Step 6: Add cell widgets to row</vt:lpstr>
      <vt:lpstr>Example: Second cell</vt:lpstr>
      <vt:lpstr>Example: Third cell</vt:lpstr>
      <vt:lpstr>Row iterator sorting</vt:lpstr>
      <vt:lpstr>Make project to see all PCF errors</vt:lpstr>
      <vt:lpstr>Step 7: Deploy PCFs</vt:lpstr>
      <vt:lpstr>PowerPoint Presentation</vt:lpstr>
      <vt:lpstr>Referencing list view panels</vt:lpstr>
      <vt:lpstr>Reference a List View Panel</vt:lpstr>
      <vt:lpstr>Panel Ref</vt:lpstr>
      <vt:lpstr>Toolbars</vt:lpstr>
      <vt:lpstr>Toolbar placement: Panel Ref</vt:lpstr>
      <vt:lpstr>Toolbar placement: List View Input</vt:lpstr>
      <vt:lpstr>Step 1: Add panel ref </vt:lpstr>
      <vt:lpstr>Step 2: Reference the list view panel</vt:lpstr>
      <vt:lpstr>Step 3: Add toolbar for paging</vt:lpstr>
      <vt:lpstr>List View Input</vt:lpstr>
      <vt:lpstr>List view input properties</vt:lpstr>
      <vt:lpstr>Properties: label and labelAbove</vt:lpstr>
      <vt:lpstr>Make project to see all PCF errors</vt:lpstr>
      <vt:lpstr>Step 4: Deploy PCFs</vt:lpstr>
      <vt:lpstr>PowerPoint Presentation</vt:lpstr>
      <vt:lpstr>PowerPoint Presentation</vt:lpstr>
      <vt:lpstr>PowerPoint Presentation</vt:lpstr>
    </vt:vector>
  </TitlesOfParts>
  <Manager>Peter Niemeyer</Manager>
  <Company>Guidewrie,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View Panels</dc:title>
  <dc:subject>Emerald PowerPoint 2010 Template</dc:subject>
  <dc:creator>Seth Luersen</dc:creator>
  <cp:keywords>Emerald;Configuration Fundamentals;8.0.1</cp:keywords>
  <cp:lastModifiedBy>Seth Luersen</cp:lastModifiedBy>
  <cp:revision>202</cp:revision>
  <dcterms:created xsi:type="dcterms:W3CDTF">2014-02-05T17:44:21Z</dcterms:created>
  <dcterms:modified xsi:type="dcterms:W3CDTF">2016-05-25T21:56:40Z</dcterms:modified>
  <cp:category>Configuration Fundamentals;8.0.1</cp:category>
  <cp:contentStatus/>
</cp:coreProperties>
</file>