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3"/>
  </p:notesMasterIdLst>
  <p:handoutMasterIdLst>
    <p:handoutMasterId r:id="rId24"/>
  </p:handout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2" r:id="rId14"/>
    <p:sldId id="271" r:id="rId15"/>
    <p:sldId id="273" r:id="rId16"/>
    <p:sldId id="274" r:id="rId17"/>
    <p:sldId id="276" r:id="rId18"/>
    <p:sldId id="275" r:id="rId19"/>
    <p:sldId id="260"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Editable list view panels" id="{0CA6634F-C6FD-4BBA-B04E-9ED03905FDE5}">
          <p14:sldIdLst>
            <p14:sldId id="258"/>
            <p14:sldId id="259"/>
            <p14:sldId id="263"/>
            <p14:sldId id="264"/>
            <p14:sldId id="265"/>
            <p14:sldId id="266"/>
          </p14:sldIdLst>
        </p14:section>
        <p14:section name="Iterator buttons" id="{512ACA13-860F-4919-974E-24CF5D16D509}">
          <p14:sldIdLst>
            <p14:sldId id="267"/>
            <p14:sldId id="268"/>
            <p14:sldId id="269"/>
            <p14:sldId id="270"/>
            <p14:sldId id="272"/>
            <p14:sldId id="271"/>
            <p14:sldId id="273"/>
            <p14:sldId id="274"/>
            <p14:sldId id="276"/>
            <p14:sldId id="275"/>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8" autoAdjust="0"/>
    <p:restoredTop sz="65197" autoAdjust="0"/>
  </p:normalViewPr>
  <p:slideViewPr>
    <p:cSldViewPr showGuides="1">
      <p:cViewPr varScale="1">
        <p:scale>
          <a:sx n="71" d="100"/>
          <a:sy n="71" d="100"/>
        </p:scale>
        <p:origin x="1548" y="6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1" d="100"/>
          <a:sy n="61" d="100"/>
        </p:scale>
        <p:origin x="2802" y="7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2001-2016.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9962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84685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Iterator Buttons widget contains both buttons needed to add and remove rows. The buttons also already have the appropriate visibility logic. They are visible only when the location is in edit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19157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(1) After adding the iterator buttons widget to the Toolbar, the buttons will appear red because an</a:t>
            </a:r>
            <a:r>
              <a:rPr lang="en-US" baseline="0" dirty="0" smtClean="0"/>
              <a:t> iterator has not been assigned. The iterator property for the iterator buttons widget is required. Right click to open a context menu.  In the menu, select Link widgets.</a:t>
            </a:r>
            <a:r>
              <a:rPr lang="en-US" dirty="0" smtClean="0"/>
              <a:t>  The mouse cursor changes to a crosshair cursor.</a:t>
            </a:r>
            <a:r>
              <a:rPr lang="en-US" baseline="0" dirty="0" smtClean="0"/>
              <a:t>  The </a:t>
            </a:r>
            <a:r>
              <a:rPr lang="en-US" dirty="0" smtClean="0"/>
              <a:t>iterator buttons</a:t>
            </a:r>
            <a:r>
              <a:rPr lang="en-US" baseline="0" dirty="0" smtClean="0"/>
              <a:t> widget changes to a green-red color </a:t>
            </a:r>
            <a:r>
              <a:rPr lang="en-US" dirty="0" smtClean="0"/>
              <a:t>to indicate that it is available for linking. </a:t>
            </a:r>
            <a:r>
              <a:rPr lang="en-US" baseline="0" dirty="0" smtClean="0"/>
              <a:t>A </a:t>
            </a:r>
            <a:r>
              <a:rPr lang="en-US" dirty="0" smtClean="0"/>
              <a:t>row</a:t>
            </a:r>
            <a:r>
              <a:rPr lang="en-US" baseline="0" dirty="0" smtClean="0"/>
              <a:t> in a row </a:t>
            </a:r>
            <a:r>
              <a:rPr lang="en-US" dirty="0" smtClean="0"/>
              <a:t>iterator turns green.</a:t>
            </a:r>
          </a:p>
          <a:p>
            <a:r>
              <a:rPr lang="en-US" dirty="0" smtClean="0"/>
              <a:t>(2) Using the cross</a:t>
            </a:r>
            <a:r>
              <a:rPr lang="en-US" baseline="0" dirty="0" smtClean="0"/>
              <a:t>hair cursor, c</a:t>
            </a:r>
            <a:r>
              <a:rPr lang="en-US" dirty="0" smtClean="0"/>
              <a:t>lick the iterator buttons widget itself.  The widget will now have a bold green border.  Any</a:t>
            </a:r>
            <a:r>
              <a:rPr lang="en-US" baseline="0" dirty="0" smtClean="0"/>
              <a:t> row iterators available for linking will be green.</a:t>
            </a:r>
            <a:endParaRPr lang="en-US" dirty="0" smtClean="0"/>
          </a:p>
          <a:p>
            <a:r>
              <a:rPr lang="en-US" dirty="0" smtClean="0"/>
              <a:t>(3) Click the row iterator that you want to link to directly</a:t>
            </a:r>
            <a:r>
              <a:rPr lang="en-US" baseline="0" dirty="0" smtClean="0"/>
              <a:t>. E</a:t>
            </a:r>
            <a:r>
              <a:rPr lang="en-US" dirty="0" smtClean="0"/>
              <a:t>ven though the</a:t>
            </a:r>
            <a:r>
              <a:rPr lang="en-US" baseline="0" dirty="0" smtClean="0"/>
              <a:t> row widget also appears green, do not click the row.  The row iterator and row will revert to their original color.  The iterator buttons widget will appear as it original did when originally</a:t>
            </a:r>
            <a:r>
              <a:rPr lang="en-US" dirty="0" smtClean="0"/>
              <a:t> added </a:t>
            </a:r>
            <a:r>
              <a:rPr lang="en-US" baseline="0" dirty="0" smtClean="0"/>
              <a:t>to the toolbar (red with a dark purple border)</a:t>
            </a:r>
          </a:p>
          <a:p>
            <a:r>
              <a:rPr lang="en-US" baseline="0" dirty="0" smtClean="0"/>
              <a:t>(4) Select the iterator buttons widget. In the Properties window, set the iterator property to the list view panel. </a:t>
            </a:r>
            <a:r>
              <a:rPr lang="en-US" dirty="0" smtClean="0"/>
              <a:t>Click the </a:t>
            </a:r>
            <a:r>
              <a:rPr lang="en-US" dirty="0" err="1" smtClean="0"/>
              <a:t>SmartHelp</a:t>
            </a:r>
            <a:r>
              <a:rPr lang="en-US" dirty="0" smtClean="0"/>
              <a:t> button to display a list of exposed iterators, and select the appropriate one. </a:t>
            </a:r>
            <a:r>
              <a:rPr lang="en-US" baseline="0" dirty="0" smtClean="0"/>
              <a:t>The syntax seem counter intuitive but is logical. The first part of the reference is the list view panel object itself.  The second is a reference to the </a:t>
            </a:r>
            <a:r>
              <a:rPr lang="en-US" baseline="0" dirty="0" err="1" smtClean="0"/>
              <a:t>ExposeIterator</a:t>
            </a:r>
            <a:r>
              <a:rPr lang="en-US" baseline="0" dirty="0" smtClean="0"/>
              <a:t> variable which is declared on the list view panel and has the same name as the list view panel, for example, </a:t>
            </a:r>
            <a:r>
              <a:rPr lang="en-US" baseline="0" dirty="0" err="1" smtClean="0"/>
              <a:t>BankAccountsLV.BankAccountsLV</a:t>
            </a:r>
            <a:r>
              <a:rPr lang="en-US" baseline="0" dirty="0" smtClean="0"/>
              <a:t>.</a:t>
            </a:r>
          </a:p>
          <a:p>
            <a:endParaRPr lang="en-US" dirty="0" smtClean="0"/>
          </a:p>
          <a:p>
            <a:r>
              <a:rPr lang="en-US" b="1" dirty="0"/>
              <a:t>A manual alternative to steps (1), (2), and (3):</a:t>
            </a:r>
          </a:p>
          <a:p>
            <a:r>
              <a:rPr lang="en-US" dirty="0"/>
              <a:t>In the list view panel, </a:t>
            </a:r>
            <a:r>
              <a:rPr lang="en-US" dirty="0" smtClean="0"/>
              <a:t>in </a:t>
            </a:r>
            <a:r>
              <a:rPr lang="en-US" dirty="0"/>
              <a:t>the Properties window, in the Exposes tab, click the + button and select </a:t>
            </a:r>
            <a:r>
              <a:rPr lang="en-US" dirty="0" err="1"/>
              <a:t>ExposeIterator</a:t>
            </a:r>
            <a:r>
              <a:rPr lang="en-US" dirty="0"/>
              <a:t> in the menu to create the </a:t>
            </a:r>
            <a:r>
              <a:rPr lang="en-US" dirty="0" err="1"/>
              <a:t>ExposeIterator</a:t>
            </a:r>
            <a:r>
              <a:rPr lang="en-US" dirty="0"/>
              <a:t> variable.  For the </a:t>
            </a:r>
            <a:r>
              <a:rPr lang="en-US" dirty="0" err="1"/>
              <a:t>valueType</a:t>
            </a:r>
            <a:r>
              <a:rPr lang="en-US" dirty="0"/>
              <a:t> property, specific the object type, for example, </a:t>
            </a:r>
            <a:r>
              <a:rPr lang="en-US" dirty="0" err="1"/>
              <a:t>entity.BankAccount</a:t>
            </a:r>
            <a:r>
              <a:rPr lang="en-US" dirty="0"/>
              <a:t>.  In the widget property, specify the list view panel widget that you are exposing (the widget itself), for example, </a:t>
            </a:r>
            <a:r>
              <a:rPr lang="en-US" dirty="0" err="1"/>
              <a:t>BankAccountsLV</a:t>
            </a:r>
            <a:r>
              <a:rPr lang="en-US" dirty="0"/>
              <a:t>.</a:t>
            </a:r>
          </a:p>
          <a:p>
            <a:endParaRPr lang="en-US" baseline="0" dirty="0" smtClean="0"/>
          </a:p>
          <a:p>
            <a:r>
              <a:rPr lang="en-US" dirty="0"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193335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every array on an entity, there are inherently two methods added to that entity:</a:t>
            </a:r>
          </a:p>
          <a:p>
            <a:r>
              <a:rPr lang="en-US" dirty="0" smtClean="0"/>
              <a:t>An </a:t>
            </a:r>
            <a:r>
              <a:rPr lang="en-US" dirty="0" err="1" smtClean="0"/>
              <a:t>addTo</a:t>
            </a:r>
            <a:r>
              <a:rPr lang="en-US" dirty="0" smtClean="0"/>
              <a:t>&lt;</a:t>
            </a:r>
            <a:r>
              <a:rPr lang="en-US" dirty="0" err="1" smtClean="0"/>
              <a:t>arrayName</a:t>
            </a:r>
            <a:r>
              <a:rPr lang="en-US" dirty="0" smtClean="0"/>
              <a:t>&gt;() method, which adds a specified object to the named array.</a:t>
            </a:r>
          </a:p>
          <a:p>
            <a:r>
              <a:rPr lang="en-US" dirty="0" smtClean="0"/>
              <a:t>A </a:t>
            </a:r>
            <a:r>
              <a:rPr lang="en-US" dirty="0" err="1" smtClean="0"/>
              <a:t>removeFrom</a:t>
            </a:r>
            <a:r>
              <a:rPr lang="en-US" dirty="0" smtClean="0"/>
              <a:t>&lt;</a:t>
            </a:r>
            <a:r>
              <a:rPr lang="en-US" dirty="0" err="1" smtClean="0"/>
              <a:t>arrayName</a:t>
            </a:r>
            <a:r>
              <a:rPr lang="en-US" dirty="0" smtClean="0"/>
              <a:t>&gt;() method, which removes the specified object from the named array.</a:t>
            </a:r>
          </a:p>
          <a:p>
            <a:r>
              <a:rPr lang="en-US" dirty="0" smtClean="0"/>
              <a:t>The </a:t>
            </a:r>
            <a:r>
              <a:rPr lang="en-US" dirty="0" err="1" smtClean="0"/>
              <a:t>addTo</a:t>
            </a:r>
            <a:r>
              <a:rPr lang="en-US" dirty="0" smtClean="0"/>
              <a:t>... method is used to enable the functionality of the Add button.</a:t>
            </a:r>
          </a:p>
          <a:p>
            <a:r>
              <a:rPr lang="en-US" dirty="0" smtClean="0"/>
              <a:t>The syntax for the </a:t>
            </a:r>
            <a:r>
              <a:rPr lang="en-US" dirty="0" err="1" smtClean="0"/>
              <a:t>toAdd</a:t>
            </a:r>
            <a:r>
              <a:rPr lang="en-US" dirty="0" smtClean="0"/>
              <a:t> property is </a:t>
            </a:r>
            <a:r>
              <a:rPr lang="en-US" dirty="0" err="1" smtClean="0"/>
              <a:t>parentObj.addToArrayName</a:t>
            </a:r>
            <a:r>
              <a:rPr lang="en-US" dirty="0" smtClean="0"/>
              <a:t>(</a:t>
            </a:r>
            <a:r>
              <a:rPr lang="en-US" dirty="0" err="1" smtClean="0"/>
              <a:t>elementName</a:t>
            </a:r>
            <a:r>
              <a:rPr lang="en-US" dirty="0" smtClean="0"/>
              <a:t>), where:</a:t>
            </a:r>
          </a:p>
          <a:p>
            <a:r>
              <a:rPr lang="en-US" dirty="0" err="1" smtClean="0"/>
              <a:t>parentObj</a:t>
            </a:r>
            <a:r>
              <a:rPr lang="en-US" dirty="0" smtClean="0"/>
              <a:t> is the parent object to which the array belongs. In the slide example, the </a:t>
            </a:r>
            <a:r>
              <a:rPr lang="en-US" dirty="0" err="1" smtClean="0"/>
              <a:t>BankAccounts</a:t>
            </a:r>
            <a:r>
              <a:rPr lang="en-US" dirty="0" smtClean="0"/>
              <a:t> array belongs to the anABContact object.</a:t>
            </a:r>
          </a:p>
          <a:p>
            <a:r>
              <a:rPr lang="en-US" dirty="0" err="1" smtClean="0"/>
              <a:t>ArrayName</a:t>
            </a:r>
            <a:r>
              <a:rPr lang="en-US" dirty="0" smtClean="0"/>
              <a:t> is the name of the array.</a:t>
            </a:r>
          </a:p>
          <a:p>
            <a:r>
              <a:rPr lang="en-US" dirty="0" err="1" smtClean="0"/>
              <a:t>elementName</a:t>
            </a:r>
            <a:r>
              <a:rPr lang="en-US" dirty="0" smtClean="0"/>
              <a:t> is the row iterator's element name. For an Add button, this creates a new object of the appropriate type and associates it with the array.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91347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every array on an entity, there are inherently two methods added to that entity:</a:t>
            </a:r>
          </a:p>
          <a:p>
            <a:r>
              <a:rPr lang="en-US" dirty="0" smtClean="0"/>
              <a:t>An </a:t>
            </a:r>
            <a:r>
              <a:rPr lang="en-US" dirty="0" err="1" smtClean="0"/>
              <a:t>addTo</a:t>
            </a:r>
            <a:r>
              <a:rPr lang="en-US" dirty="0" smtClean="0"/>
              <a:t>&lt;</a:t>
            </a:r>
            <a:r>
              <a:rPr lang="en-US" dirty="0" err="1" smtClean="0"/>
              <a:t>arrayName</a:t>
            </a:r>
            <a:r>
              <a:rPr lang="en-US" dirty="0" smtClean="0"/>
              <a:t>&gt;() method, which adds a specified object to the named array.</a:t>
            </a:r>
          </a:p>
          <a:p>
            <a:r>
              <a:rPr lang="en-US" dirty="0" smtClean="0"/>
              <a:t>A </a:t>
            </a:r>
            <a:r>
              <a:rPr lang="en-US" dirty="0" err="1" smtClean="0"/>
              <a:t>removeFrom</a:t>
            </a:r>
            <a:r>
              <a:rPr lang="en-US" dirty="0" smtClean="0"/>
              <a:t>&lt;</a:t>
            </a:r>
            <a:r>
              <a:rPr lang="en-US" dirty="0" err="1" smtClean="0"/>
              <a:t>arrayName</a:t>
            </a:r>
            <a:r>
              <a:rPr lang="en-US" dirty="0" smtClean="0"/>
              <a:t>&gt;() method, which removes the specified object from the named array.</a:t>
            </a:r>
          </a:p>
          <a:p>
            <a:r>
              <a:rPr lang="en-US" dirty="0" smtClean="0"/>
              <a:t>The </a:t>
            </a:r>
            <a:r>
              <a:rPr lang="en-US" dirty="0" err="1" smtClean="0"/>
              <a:t>removeFrom</a:t>
            </a:r>
            <a:r>
              <a:rPr lang="en-US" dirty="0" smtClean="0"/>
              <a:t>... method is used to enable the functionality of the Remove button.</a:t>
            </a:r>
          </a:p>
          <a:p>
            <a:r>
              <a:rPr lang="en-US" dirty="0" smtClean="0"/>
              <a:t>The syntax for the </a:t>
            </a:r>
            <a:r>
              <a:rPr lang="en-US" dirty="0" err="1" smtClean="0"/>
              <a:t>toRemove</a:t>
            </a:r>
            <a:r>
              <a:rPr lang="en-US" dirty="0" smtClean="0"/>
              <a:t> property is </a:t>
            </a:r>
            <a:r>
              <a:rPr lang="en-US" dirty="0" err="1" smtClean="0"/>
              <a:t>parentObj.removeFromArrayName</a:t>
            </a:r>
            <a:r>
              <a:rPr lang="en-US" dirty="0" smtClean="0"/>
              <a:t>(</a:t>
            </a:r>
            <a:r>
              <a:rPr lang="en-US" dirty="0" err="1" smtClean="0"/>
              <a:t>elementName</a:t>
            </a:r>
            <a:r>
              <a:rPr lang="en-US" dirty="0" smtClean="0"/>
              <a:t>), where:</a:t>
            </a:r>
          </a:p>
          <a:p>
            <a:r>
              <a:rPr lang="en-US" dirty="0" err="1" smtClean="0"/>
              <a:t>parentObj</a:t>
            </a:r>
            <a:r>
              <a:rPr lang="en-US" dirty="0" smtClean="0"/>
              <a:t> is the parent object to which the array belongs. In the example above, the </a:t>
            </a:r>
            <a:r>
              <a:rPr lang="en-US" dirty="0" err="1" smtClean="0"/>
              <a:t>BankAccounts</a:t>
            </a:r>
            <a:r>
              <a:rPr lang="en-US" dirty="0" smtClean="0"/>
              <a:t> array belongs to the anABContact object.</a:t>
            </a:r>
          </a:p>
          <a:p>
            <a:r>
              <a:rPr lang="en-US" dirty="0" err="1" smtClean="0"/>
              <a:t>ArrayName</a:t>
            </a:r>
            <a:r>
              <a:rPr lang="en-US" dirty="0" smtClean="0"/>
              <a:t> is the name of the array.</a:t>
            </a:r>
          </a:p>
          <a:p>
            <a:r>
              <a:rPr lang="en-US" dirty="0" err="1" smtClean="0"/>
              <a:t>elementName</a:t>
            </a:r>
            <a:r>
              <a:rPr lang="en-US" dirty="0" smtClean="0"/>
              <a:t> is the row iterator's element name. For a Remove button, this removes the selected row or rows from the array.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79264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boxes enable the Remove button by identifying which rows to remove. </a:t>
            </a:r>
            <a:r>
              <a:rPr lang="en-US" dirty="0" err="1" smtClean="0"/>
              <a:t>hideCheckBoxesIfReadOnly</a:t>
            </a:r>
            <a:r>
              <a:rPr lang="en-US" dirty="0" smtClean="0"/>
              <a:t> hides check boxes in read-only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42921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smtClean="0">
                <a:solidFill>
                  <a:schemeClr val="tx1"/>
                </a:solidFill>
                <a:effectLst/>
                <a:latin typeface="Arial" pitchFamily="34" charset="0"/>
                <a:ea typeface="+mn-ea"/>
                <a:cs typeface="Arial" pitchFamily="34" charset="0"/>
              </a:rPr>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163879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89039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08388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The list view panel's row iterator</a:t>
            </a:r>
            <a:r>
              <a:rPr lang="en-US" baseline="0" dirty="0" smtClean="0"/>
              <a:t> editable property must be set to true.</a:t>
            </a:r>
            <a:endParaRPr lang="en-US" dirty="0" smtClean="0"/>
          </a:p>
          <a:p>
            <a:r>
              <a:rPr lang="en-US" dirty="0" smtClean="0"/>
              <a:t>2) Two: an Add and a Remove button.</a:t>
            </a:r>
          </a:p>
          <a:p>
            <a:r>
              <a:rPr lang="en-US" dirty="0" smtClean="0"/>
              <a:t>3) There are four errors: (a) The object is anABContact, not ABContact. (b) The method name starts with "</a:t>
            </a:r>
            <a:r>
              <a:rPr lang="en-US" dirty="0" err="1" smtClean="0"/>
              <a:t>addTo</a:t>
            </a:r>
            <a:r>
              <a:rPr lang="en-US" dirty="0" smtClean="0"/>
              <a:t>...", not "</a:t>
            </a:r>
            <a:r>
              <a:rPr lang="en-US" dirty="0" err="1" smtClean="0"/>
              <a:t>toAdd</a:t>
            </a:r>
            <a:r>
              <a:rPr lang="en-US" dirty="0" smtClean="0"/>
              <a:t>...". (c) The name of the array is missing from the end of the method name. (The method should be </a:t>
            </a:r>
            <a:r>
              <a:rPr lang="en-US" dirty="0" err="1" smtClean="0"/>
              <a:t>addToAddresses</a:t>
            </a:r>
            <a:r>
              <a:rPr lang="en-US" dirty="0" smtClean="0"/>
              <a:t>.) (d) The argument must reference the row iterator's element name, which is </a:t>
            </a:r>
            <a:r>
              <a:rPr lang="en-US" dirty="0" err="1" smtClean="0"/>
              <a:t>currentAddress</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09436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33656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06214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3143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summarizes the default value of the editable property for each element:</a:t>
            </a:r>
          </a:p>
          <a:p>
            <a:r>
              <a:rPr lang="en-US" dirty="0" smtClean="0"/>
              <a:t>A list view panel's editable property is blank. The property is not required. (A list view panel with no specified editable property is editable.)</a:t>
            </a:r>
          </a:p>
          <a:p>
            <a:r>
              <a:rPr lang="en-US" dirty="0" smtClean="0"/>
              <a:t>A row iterator's editable property is blank, but this property is required. To have editable cells, it must be set to true, or to a condition that evaluates to true.</a:t>
            </a:r>
          </a:p>
          <a:p>
            <a:r>
              <a:rPr lang="en-US" dirty="0" smtClean="0"/>
              <a:t>A row's editable property is blank. The property is not required. (A row with no specified editable property is editable.)</a:t>
            </a:r>
          </a:p>
          <a:p>
            <a:r>
              <a:rPr lang="en-US" dirty="0" smtClean="0"/>
              <a:t>A cell's editable property is false. To have the cell be editable, you must set the property to true, or to a condition that evaluates to true.</a:t>
            </a:r>
          </a:p>
          <a:p>
            <a:r>
              <a:rPr lang="en-US" dirty="0" smtClean="0"/>
              <a:t>In practice, the two elements you must explicitly set to editable to get editable cells are the row iterator and the cells that are to be made editable.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08621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6070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set a location so that it is always in edit mode. To configure this, set the location's </a:t>
            </a:r>
            <a:r>
              <a:rPr lang="en-US" dirty="0" err="1" smtClean="0"/>
              <a:t>startInEditMode</a:t>
            </a:r>
            <a:r>
              <a:rPr lang="en-US" dirty="0" smtClean="0"/>
              <a:t> property to true and </a:t>
            </a:r>
            <a:r>
              <a:rPr lang="en-US" dirty="0" err="1" smtClean="0"/>
              <a:t>alwaysInEditMode</a:t>
            </a:r>
            <a:r>
              <a:rPr lang="en-US" dirty="0" smtClean="0"/>
              <a:t> property to true. A location that is always in edit mode has only Update and Cancel buttons—there is no Edit button. Whenever either of the buttons is clicked, the changes are committed or canceled, and the location immediately reverts to edit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40297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above show the configuration within a list view panel needed to make the data in the Bank Name cells editable. Note the following about the </a:t>
            </a:r>
            <a:r>
              <a:rPr lang="en-US" dirty="0" err="1" smtClean="0"/>
              <a:t>BankAccountsLV</a:t>
            </a:r>
            <a:r>
              <a:rPr lang="en-US" dirty="0" smtClean="0"/>
              <a:t> list view panel:</a:t>
            </a:r>
          </a:p>
          <a:p>
            <a:r>
              <a:rPr lang="en-US" dirty="0" smtClean="0"/>
              <a:t>The list view panel itself is editable. Editable is either blank or set to true.</a:t>
            </a:r>
          </a:p>
          <a:p>
            <a:r>
              <a:rPr lang="en-US" dirty="0" smtClean="0"/>
              <a:t>The row iterator is editable.</a:t>
            </a:r>
          </a:p>
          <a:p>
            <a:r>
              <a:rPr lang="en-US" dirty="0" smtClean="0"/>
              <a:t>The cell widget itself is editable.</a:t>
            </a:r>
          </a:p>
          <a:p>
            <a:r>
              <a:rPr lang="en-US" dirty="0" smtClean="0"/>
              <a:t>This presumes that all container widgets that contain </a:t>
            </a:r>
            <a:r>
              <a:rPr lang="en-US" dirty="0" err="1" smtClean="0"/>
              <a:t>BankAccountsLV</a:t>
            </a:r>
            <a:r>
              <a:rPr lang="en-US" dirty="0" smtClean="0"/>
              <a:t> are also editable.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4919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76492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2001-2016.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2001-2016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2001-2016.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25, 2016</a:t>
            </a:r>
            <a:endParaRPr lang="en-US" dirty="0"/>
          </a:p>
        </p:txBody>
      </p:sp>
      <p:sp>
        <p:nvSpPr>
          <p:cNvPr id="3" name="Title 2"/>
          <p:cNvSpPr>
            <a:spLocks noGrp="1"/>
          </p:cNvSpPr>
          <p:nvPr>
            <p:ph type="ctrTitle"/>
          </p:nvPr>
        </p:nvSpPr>
        <p:spPr/>
        <p:txBody>
          <a:bodyPr/>
          <a:lstStyle/>
          <a:p>
            <a:r>
              <a:rPr lang="en-US" dirty="0"/>
              <a:t>Editable List View Panels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Iterator buttons and row iterators</a:t>
            </a:r>
          </a:p>
        </p:txBody>
      </p:sp>
      <p:sp>
        <p:nvSpPr>
          <p:cNvPr id="4" name="Content Placeholder 3"/>
          <p:cNvSpPr>
            <a:spLocks noGrp="1"/>
          </p:cNvSpPr>
          <p:nvPr>
            <p:ph idx="1"/>
          </p:nvPr>
        </p:nvSpPr>
        <p:spPr/>
        <p:txBody>
          <a:bodyPr/>
          <a:lstStyle/>
          <a:p>
            <a:r>
              <a:rPr lang="en-US" dirty="0"/>
              <a:t>Properties of row iterator govern functionality of </a:t>
            </a:r>
            <a:br>
              <a:rPr lang="en-US" dirty="0"/>
            </a:br>
            <a:r>
              <a:rPr lang="en-US" dirty="0"/>
              <a:t>iterator buttons (</a:t>
            </a:r>
            <a:r>
              <a:rPr lang="en-US" dirty="0" err="1"/>
              <a:t>Add|Remove</a:t>
            </a:r>
            <a:r>
              <a:rPr lang="en-US" dirty="0"/>
              <a:t>)</a:t>
            </a:r>
          </a:p>
          <a:p>
            <a:pPr lvl="1"/>
            <a:r>
              <a:rPr lang="en-US" dirty="0" err="1"/>
              <a:t>toAdd</a:t>
            </a:r>
            <a:r>
              <a:rPr lang="en-US" dirty="0"/>
              <a:t> - action to take when Add is clicked</a:t>
            </a:r>
          </a:p>
          <a:p>
            <a:pPr lvl="1"/>
            <a:r>
              <a:rPr lang="en-US" dirty="0" err="1"/>
              <a:t>toRemove</a:t>
            </a:r>
            <a:r>
              <a:rPr lang="en-US" dirty="0"/>
              <a:t> - action to take when Remove is clicked</a:t>
            </a:r>
          </a:p>
          <a:p>
            <a:endParaRPr lang="en-US" dirty="0"/>
          </a:p>
        </p:txBody>
      </p:sp>
      <p:sp>
        <p:nvSpPr>
          <p:cNvPr id="5" name="Rectangle 4"/>
          <p:cNvSpPr/>
          <p:nvPr/>
        </p:nvSpPr>
        <p:spPr bwMode="auto">
          <a:xfrm>
            <a:off x="1659489" y="3741564"/>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1659488" y="4044809"/>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3043753" y="4324740"/>
            <a:ext cx="5701817" cy="20667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013" y="4743931"/>
            <a:ext cx="1425961" cy="39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615772"/>
            <a:ext cx="2071622" cy="1860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5" idx="3"/>
          </p:cNvCxnSpPr>
          <p:nvPr/>
        </p:nvCxnSpPr>
        <p:spPr bwMode="auto">
          <a:xfrm>
            <a:off x="2090036" y="3862862"/>
            <a:ext cx="2002300" cy="961073"/>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Elbow Connector 10"/>
          <p:cNvCxnSpPr>
            <a:stCxn id="6" idx="3"/>
          </p:cNvCxnSpPr>
          <p:nvPr/>
        </p:nvCxnSpPr>
        <p:spPr bwMode="auto">
          <a:xfrm>
            <a:off x="2090035" y="4166107"/>
            <a:ext cx="1268256" cy="660932"/>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2" name="icon G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686" y="2858726"/>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6375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to adding iterator buttons</a:t>
            </a:r>
          </a:p>
        </p:txBody>
      </p:sp>
      <p:sp>
        <p:nvSpPr>
          <p:cNvPr id="5" name="Content Placeholder 4"/>
          <p:cNvSpPr>
            <a:spLocks noGrp="1"/>
          </p:cNvSpPr>
          <p:nvPr>
            <p:ph idx="1"/>
          </p:nvPr>
        </p:nvSpPr>
        <p:spPr/>
        <p:txBody>
          <a:bodyPr/>
          <a:lstStyle/>
          <a:p>
            <a:pPr marL="457200" indent="-457200">
              <a:buFont typeface="+mj-lt"/>
              <a:buAutoNum type="arabicPeriod"/>
            </a:pPr>
            <a:r>
              <a:rPr lang="en-US" dirty="0"/>
              <a:t>Add iterator buttons to toolbar</a:t>
            </a:r>
          </a:p>
          <a:p>
            <a:pPr marL="457200" indent="-457200">
              <a:buFont typeface="+mj-lt"/>
              <a:buAutoNum type="arabicPeriod"/>
            </a:pPr>
            <a:r>
              <a:rPr lang="en-US" dirty="0"/>
              <a:t>Link iterator buttons to iterator</a:t>
            </a:r>
          </a:p>
          <a:p>
            <a:pPr marL="457200" indent="-457200">
              <a:buFont typeface="+mj-lt"/>
              <a:buAutoNum type="arabicPeriod"/>
            </a:pPr>
            <a:r>
              <a:rPr lang="en-US" dirty="0"/>
              <a:t>Specify </a:t>
            </a:r>
            <a:r>
              <a:rPr lang="en-US" dirty="0" err="1"/>
              <a:t>toAdd</a:t>
            </a:r>
            <a:r>
              <a:rPr lang="en-US" dirty="0"/>
              <a:t> property</a:t>
            </a:r>
          </a:p>
          <a:p>
            <a:pPr marL="457200" indent="-457200">
              <a:buFont typeface="+mj-lt"/>
              <a:buAutoNum type="arabicPeriod"/>
            </a:pPr>
            <a:r>
              <a:rPr lang="en-US" dirty="0"/>
              <a:t>Specify </a:t>
            </a:r>
            <a:r>
              <a:rPr lang="en-US" dirty="0" err="1"/>
              <a:t>toRemove</a:t>
            </a:r>
            <a:r>
              <a:rPr lang="en-US" dirty="0"/>
              <a:t> property</a:t>
            </a:r>
          </a:p>
          <a:p>
            <a:pPr marL="457200" indent="-457200">
              <a:buFont typeface="+mj-lt"/>
              <a:buAutoNum type="arabicPeriod"/>
            </a:pPr>
            <a:r>
              <a:rPr lang="en-US" dirty="0"/>
              <a:t>Configure checkbox behavior</a:t>
            </a:r>
          </a:p>
          <a:p>
            <a:pPr marL="457200" indent="-457200">
              <a:buFont typeface="+mj-lt"/>
              <a:buAutoNum type="arabicPeriod"/>
            </a:pPr>
            <a:r>
              <a:rPr lang="en-US" dirty="0"/>
              <a:t>Deploy PCFs</a:t>
            </a:r>
          </a:p>
          <a:p>
            <a:endParaRPr lang="en-US" dirty="0"/>
          </a:p>
        </p:txBody>
      </p:sp>
    </p:spTree>
    <p:extLst>
      <p:ext uri="{BB962C8B-B14F-4D97-AF65-F5344CB8AC3E}">
        <p14:creationId xmlns:p14="http://schemas.microsoft.com/office/powerpoint/2010/main" val="1157591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Add iterator buttons to toolbar</a:t>
            </a:r>
          </a:p>
        </p:txBody>
      </p:sp>
      <p:pic>
        <p:nvPicPr>
          <p:cNvPr id="4"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t="3619"/>
          <a:stretch/>
        </p:blipFill>
        <p:spPr bwMode="auto">
          <a:xfrm>
            <a:off x="5643254" y="2489200"/>
            <a:ext cx="2982767"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7" y="2489200"/>
            <a:ext cx="3272291"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 Box 12"/>
          <p:cNvSpPr txBox="1">
            <a:spLocks noChangeArrowheads="1"/>
          </p:cNvSpPr>
          <p:nvPr/>
        </p:nvSpPr>
        <p:spPr bwMode="auto">
          <a:xfrm>
            <a:off x="4136572" y="954882"/>
            <a:ext cx="356507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Includes both </a:t>
            </a:r>
            <a:r>
              <a:rPr lang="en-US" dirty="0" smtClean="0">
                <a:solidFill>
                  <a:srgbClr val="C00000"/>
                </a:solidFill>
              </a:rPr>
              <a:t/>
            </a:r>
            <a:br>
              <a:rPr lang="en-US" dirty="0" smtClean="0">
                <a:solidFill>
                  <a:srgbClr val="C00000"/>
                </a:solidFill>
              </a:rPr>
            </a:br>
            <a:r>
              <a:rPr lang="en-US" dirty="0" smtClean="0">
                <a:solidFill>
                  <a:srgbClr val="C00000"/>
                </a:solidFill>
              </a:rPr>
              <a:t>Add </a:t>
            </a:r>
            <a:r>
              <a:rPr lang="en-US" dirty="0">
                <a:solidFill>
                  <a:srgbClr val="C00000"/>
                </a:solidFill>
              </a:rPr>
              <a:t>and Remove </a:t>
            </a:r>
            <a:r>
              <a:rPr lang="en-US" dirty="0" smtClean="0">
                <a:solidFill>
                  <a:srgbClr val="C00000"/>
                </a:solidFill>
              </a:rPr>
              <a:t>buttons</a:t>
            </a:r>
            <a:endParaRPr lang="en-US" dirty="0">
              <a:solidFill>
                <a:srgbClr val="C00000"/>
              </a:solidFill>
            </a:endParaRPr>
          </a:p>
        </p:txBody>
      </p:sp>
      <p:cxnSp>
        <p:nvCxnSpPr>
          <p:cNvPr id="7" name="Straight Connector 2"/>
          <p:cNvCxnSpPr>
            <a:cxnSpLocks noChangeShapeType="1"/>
          </p:cNvCxnSpPr>
          <p:nvPr/>
        </p:nvCxnSpPr>
        <p:spPr bwMode="auto">
          <a:xfrm>
            <a:off x="2286000" y="1470025"/>
            <a:ext cx="0" cy="2265363"/>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cxnSp>
      <p:pic>
        <p:nvPicPr>
          <p:cNvPr id="8"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t="12884" r="50000"/>
          <a:stretch/>
        </p:blipFill>
        <p:spPr bwMode="auto">
          <a:xfrm>
            <a:off x="522288" y="914401"/>
            <a:ext cx="3417711" cy="6905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ight Arrow 8"/>
          <p:cNvSpPr/>
          <p:nvPr/>
        </p:nvSpPr>
        <p:spPr bwMode="auto">
          <a:xfrm>
            <a:off x="4726441" y="3783864"/>
            <a:ext cx="1162730" cy="547167"/>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600429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Link iterator buttons to iterator</a:t>
            </a:r>
          </a:p>
        </p:txBody>
      </p:sp>
      <p:sp>
        <p:nvSpPr>
          <p:cNvPr id="3" name="Text Box 9"/>
          <p:cNvSpPr txBox="1">
            <a:spLocks noChangeArrowheads="1"/>
          </p:cNvSpPr>
          <p:nvPr/>
        </p:nvSpPr>
        <p:spPr bwMode="auto">
          <a:xfrm>
            <a:off x="550862" y="3657614"/>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chemeClr val="bg1"/>
                </a:solidFill>
              </a:rPr>
              <a:t>(1) Context menu </a:t>
            </a:r>
            <a:br>
              <a:rPr lang="en-US" dirty="0" smtClean="0">
                <a:solidFill>
                  <a:schemeClr val="bg1"/>
                </a:solidFill>
              </a:rPr>
            </a:br>
            <a:r>
              <a:rPr lang="en-US" dirty="0" smtClean="0">
                <a:solidFill>
                  <a:schemeClr val="bg1"/>
                </a:solidFill>
                <a:sym typeface="Wingdings"/>
              </a:rPr>
              <a:t> </a:t>
            </a:r>
            <a:r>
              <a:rPr lang="en-US" dirty="0" smtClean="0">
                <a:solidFill>
                  <a:schemeClr val="bg1"/>
                </a:solidFill>
              </a:rPr>
              <a:t>Link widgets</a:t>
            </a:r>
            <a:endParaRPr lang="en-US" dirty="0">
              <a:solidFill>
                <a:schemeClr val="bg1"/>
              </a:solidFill>
            </a:endParaRPr>
          </a:p>
        </p:txBody>
      </p:sp>
      <p:sp>
        <p:nvSpPr>
          <p:cNvPr id="4" name="Text Box 9"/>
          <p:cNvSpPr txBox="1">
            <a:spLocks noChangeArrowheads="1"/>
          </p:cNvSpPr>
          <p:nvPr/>
        </p:nvSpPr>
        <p:spPr bwMode="auto">
          <a:xfrm>
            <a:off x="550861" y="5700712"/>
            <a:ext cx="3648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(2) Click iterator </a:t>
            </a:r>
            <a:r>
              <a:rPr lang="en-US" dirty="0" smtClean="0">
                <a:solidFill>
                  <a:schemeClr val="bg1"/>
                </a:solidFill>
              </a:rPr>
              <a:t>buttons</a:t>
            </a:r>
            <a:endParaRPr lang="en-US" dirty="0">
              <a:solidFill>
                <a:schemeClr val="bg1"/>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150" y="914398"/>
            <a:ext cx="3050735" cy="2664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 Box 9"/>
          <p:cNvSpPr txBox="1">
            <a:spLocks noChangeArrowheads="1"/>
          </p:cNvSpPr>
          <p:nvPr/>
        </p:nvSpPr>
        <p:spPr bwMode="auto">
          <a:xfrm>
            <a:off x="4199149" y="3657614"/>
            <a:ext cx="305073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(3) Click row iterator</a:t>
            </a:r>
          </a:p>
        </p:txBody>
      </p:sp>
      <p:sp>
        <p:nvSpPr>
          <p:cNvPr id="7" name="Text Box 9"/>
          <p:cNvSpPr txBox="1">
            <a:spLocks noChangeArrowheads="1"/>
          </p:cNvSpPr>
          <p:nvPr/>
        </p:nvSpPr>
        <p:spPr bwMode="auto">
          <a:xfrm>
            <a:off x="4199151" y="5700712"/>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(4) Set iterator property</a:t>
            </a:r>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562475"/>
            <a:ext cx="1762125" cy="9525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r="3729" b="25914"/>
          <a:stretch/>
        </p:blipFill>
        <p:spPr bwMode="auto">
          <a:xfrm>
            <a:off x="529090" y="914399"/>
            <a:ext cx="2258105" cy="26561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1" y="4562475"/>
            <a:ext cx="4551162" cy="10443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 Box 5"/>
          <p:cNvSpPr txBox="1">
            <a:spLocks noChangeArrowheads="1"/>
          </p:cNvSpPr>
          <p:nvPr/>
        </p:nvSpPr>
        <p:spPr bwMode="auto">
          <a:xfrm>
            <a:off x="529090" y="6190326"/>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See slide notes for details.</a:t>
            </a:r>
            <a:endParaRPr lang="en-US" dirty="0">
              <a:solidFill>
                <a:srgbClr val="C00000"/>
              </a:solidFill>
            </a:endParaRPr>
          </a:p>
        </p:txBody>
      </p:sp>
    </p:spTree>
    <p:extLst>
      <p:ext uri="{BB962C8B-B14F-4D97-AF65-F5344CB8AC3E}">
        <p14:creationId xmlns:p14="http://schemas.microsoft.com/office/powerpoint/2010/main" val="11942234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Specify </a:t>
            </a:r>
            <a:r>
              <a:rPr lang="en-US" dirty="0" err="1"/>
              <a:t>toAdd</a:t>
            </a:r>
            <a:r>
              <a:rPr lang="en-US" dirty="0"/>
              <a:t> property</a:t>
            </a:r>
          </a:p>
        </p:txBody>
      </p:sp>
      <p:sp>
        <p:nvSpPr>
          <p:cNvPr id="7" name="Content Placeholder 6"/>
          <p:cNvSpPr>
            <a:spLocks noGrp="1"/>
          </p:cNvSpPr>
          <p:nvPr>
            <p:ph idx="1"/>
          </p:nvPr>
        </p:nvSpPr>
        <p:spPr>
          <a:xfrm>
            <a:off x="519113" y="5334000"/>
            <a:ext cx="8318500" cy="1066800"/>
          </a:xfrm>
        </p:spPr>
        <p:txBody>
          <a:bodyPr/>
          <a:lstStyle/>
          <a:p>
            <a:r>
              <a:rPr lang="en-US" dirty="0"/>
              <a:t>Syntax:</a:t>
            </a:r>
            <a:br>
              <a:rPr lang="en-US" dirty="0"/>
            </a:br>
            <a:r>
              <a:rPr lang="en-US" b="1" dirty="0" err="1">
                <a:latin typeface="Courier New" pitchFamily="49" charset="0"/>
                <a:cs typeface="Courier New" pitchFamily="49" charset="0"/>
              </a:rPr>
              <a:t>parentObj.addToarrayName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elementName</a:t>
            </a:r>
            <a:r>
              <a:rPr lang="en-US" b="1" dirty="0">
                <a:latin typeface="Courier New" pitchFamily="49" charset="0"/>
                <a:cs typeface="Courier New" pitchFamily="49" charset="0"/>
              </a:rPr>
              <a:t>)</a:t>
            </a:r>
          </a:p>
          <a:p>
            <a:endParaRPr lang="en-US" dirty="0"/>
          </a:p>
        </p:txBody>
      </p:sp>
      <p:pic>
        <p:nvPicPr>
          <p:cNvPr id="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7350"/>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 name="AutoShape 27"/>
          <p:cNvSpPr>
            <a:spLocks noChangeArrowheads="1"/>
          </p:cNvSpPr>
          <p:nvPr/>
        </p:nvSpPr>
        <p:spPr bwMode="auto">
          <a:xfrm>
            <a:off x="2895836" y="4834659"/>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35674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Specify </a:t>
            </a:r>
            <a:r>
              <a:rPr lang="en-US" dirty="0" err="1"/>
              <a:t>toRemove</a:t>
            </a:r>
            <a:r>
              <a:rPr lang="en-US" dirty="0"/>
              <a:t> property</a:t>
            </a:r>
          </a:p>
        </p:txBody>
      </p:sp>
      <p:sp>
        <p:nvSpPr>
          <p:cNvPr id="3" name="Content Placeholder 2"/>
          <p:cNvSpPr>
            <a:spLocks noGrp="1"/>
          </p:cNvSpPr>
          <p:nvPr>
            <p:ph idx="1"/>
          </p:nvPr>
        </p:nvSpPr>
        <p:spPr>
          <a:xfrm>
            <a:off x="519113" y="5334000"/>
            <a:ext cx="8318500" cy="1066800"/>
          </a:xfrm>
        </p:spPr>
        <p:txBody>
          <a:bodyPr/>
          <a:lstStyle/>
          <a:p>
            <a:r>
              <a:rPr lang="en-US" dirty="0"/>
              <a:t>Syntax: </a:t>
            </a:r>
            <a:r>
              <a:rPr lang="en-US" dirty="0" smtClean="0"/>
              <a:t/>
            </a:r>
            <a:br>
              <a:rPr lang="en-US" dirty="0" smtClean="0"/>
            </a:br>
            <a:r>
              <a:rPr lang="en-US" b="1" dirty="0" err="1" smtClean="0">
                <a:latin typeface="Courier New" pitchFamily="49" charset="0"/>
                <a:cs typeface="Courier New" pitchFamily="49" charset="0"/>
              </a:rPr>
              <a:t>parentObj.removeFromarrayName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elementName</a:t>
            </a:r>
            <a:r>
              <a:rPr lang="en-US" b="1" dirty="0">
                <a:latin typeface="Courier New" pitchFamily="49" charset="0"/>
                <a:cs typeface="Courier New" pitchFamily="49" charset="0"/>
              </a:rPr>
              <a:t>)</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4084"/>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 name="AutoShape 27"/>
          <p:cNvSpPr>
            <a:spLocks noChangeArrowheads="1"/>
          </p:cNvSpPr>
          <p:nvPr/>
        </p:nvSpPr>
        <p:spPr bwMode="auto">
          <a:xfrm>
            <a:off x="2895836" y="5204633"/>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009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Configure check box behavior</a:t>
            </a:r>
          </a:p>
        </p:txBody>
      </p:sp>
      <p:sp>
        <p:nvSpPr>
          <p:cNvPr id="3" name="Content Placeholder 2"/>
          <p:cNvSpPr>
            <a:spLocks noGrp="1"/>
          </p:cNvSpPr>
          <p:nvPr>
            <p:ph idx="1"/>
          </p:nvPr>
        </p:nvSpPr>
        <p:spPr/>
        <p:txBody>
          <a:bodyPr/>
          <a:lstStyle/>
          <a:p>
            <a:r>
              <a:rPr lang="en-US" dirty="0" err="1" smtClean="0"/>
              <a:t>hideCheckBoxesIfReadOnly</a:t>
            </a:r>
            <a:endParaRPr lang="en-US" dirty="0"/>
          </a:p>
          <a:p>
            <a:pPr lvl="1"/>
            <a:r>
              <a:rPr lang="en-US" dirty="0"/>
              <a:t>Hides check boxes for read-only</a:t>
            </a:r>
          </a:p>
          <a:p>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14400"/>
            <a:ext cx="3651930" cy="339579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 Box 12"/>
          <p:cNvSpPr txBox="1">
            <a:spLocks noChangeArrowheads="1"/>
          </p:cNvSpPr>
          <p:nvPr/>
        </p:nvSpPr>
        <p:spPr bwMode="auto">
          <a:xfrm>
            <a:off x="4741996" y="914400"/>
            <a:ext cx="267652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edit </a:t>
            </a:r>
            <a:r>
              <a:rPr lang="en-US" dirty="0">
                <a:solidFill>
                  <a:srgbClr val="C00000"/>
                </a:solidFill>
              </a:rPr>
              <a:t>mode</a:t>
            </a:r>
          </a:p>
        </p:txBody>
      </p:sp>
      <p:sp>
        <p:nvSpPr>
          <p:cNvPr id="7" name="Text Box 15"/>
          <p:cNvSpPr txBox="1">
            <a:spLocks noChangeArrowheads="1"/>
          </p:cNvSpPr>
          <p:nvPr/>
        </p:nvSpPr>
        <p:spPr bwMode="auto">
          <a:xfrm>
            <a:off x="5711919" y="5582298"/>
            <a:ext cx="2676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read-only </a:t>
            </a:r>
            <a:r>
              <a:rPr lang="en-US" dirty="0">
                <a:solidFill>
                  <a:srgbClr val="C00000"/>
                </a:solidFill>
              </a:rPr>
              <a:t>mode</a:t>
            </a:r>
          </a:p>
        </p:txBody>
      </p:sp>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4748347" y="1541970"/>
            <a:ext cx="3046355" cy="2685935"/>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919" y="3627278"/>
            <a:ext cx="2952579" cy="194386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a:off x="685119" y="4016167"/>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extLst>
      <p:ext uri="{BB962C8B-B14F-4D97-AF65-F5344CB8AC3E}">
        <p14:creationId xmlns:p14="http://schemas.microsoft.com/office/powerpoint/2010/main" val="31537192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7206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6: Deploy PCFs</a:t>
            </a:r>
          </a:p>
        </p:txBody>
      </p:sp>
      <p:sp>
        <p:nvSpPr>
          <p:cNvPr id="7" name="Subtitle 6"/>
          <p:cNvSpPr>
            <a:spLocks noGrp="1"/>
          </p:cNvSpPr>
          <p:nvPr>
            <p:ph type="subTitle" idx="10"/>
          </p:nvPr>
        </p:nvSpPr>
        <p:spPr/>
        <p:txBody>
          <a:bodyPr/>
          <a:lstStyle/>
          <a:p>
            <a:r>
              <a:rPr lang="en-US" dirty="0"/>
              <a:t>Restart Server</a:t>
            </a:r>
          </a:p>
          <a:p>
            <a:endParaRPr lang="en-US" dirty="0"/>
          </a:p>
        </p:txBody>
      </p:sp>
      <p:sp>
        <p:nvSpPr>
          <p:cNvPr id="8" name="Text Placeholder 7"/>
          <p:cNvSpPr>
            <a:spLocks noGrp="1"/>
          </p:cNvSpPr>
          <p:nvPr>
            <p:ph type="body" sz="quarter" idx="11"/>
          </p:nvPr>
        </p:nvSpPr>
        <p:spPr/>
        <p:txBody>
          <a:bodyPr/>
          <a:lstStyle/>
          <a:p>
            <a:r>
              <a:rPr lang="en-US" dirty="0"/>
              <a:t>Reload PCFs </a:t>
            </a:r>
          </a:p>
          <a:p>
            <a:endParaRPr lang="en-US" dirty="0"/>
          </a:p>
        </p:txBody>
      </p:sp>
      <p:sp>
        <p:nvSpPr>
          <p:cNvPr id="6" name="Content Placeholder 5"/>
          <p:cNvSpPr>
            <a:spLocks noGrp="1"/>
          </p:cNvSpPr>
          <p:nvPr>
            <p:ph sz="half" idx="2"/>
          </p:nvPr>
        </p:nvSpPr>
        <p:spPr/>
        <p:txBody>
          <a:bodyPr/>
          <a:lstStyle/>
          <a:p>
            <a:r>
              <a:rPr lang="en-US" dirty="0"/>
              <a:t>ALT+SHIFT+L</a:t>
            </a:r>
          </a:p>
          <a:p>
            <a:pPr lvl="1"/>
            <a:r>
              <a:rPr lang="en-US" dirty="0"/>
              <a:t>Internal debug tools enabled</a:t>
            </a:r>
          </a:p>
          <a:p>
            <a:r>
              <a:rPr lang="en-US" dirty="0"/>
              <a:t>Internal Tools</a:t>
            </a:r>
          </a:p>
          <a:p>
            <a:pPr lvl="1"/>
            <a:r>
              <a:rPr lang="en-US" dirty="0"/>
              <a:t>Reload  Reload PCF Files</a:t>
            </a:r>
          </a:p>
          <a:p>
            <a:endParaRPr lang="en-US" dirty="0"/>
          </a:p>
        </p:txBody>
      </p:sp>
      <p:sp>
        <p:nvSpPr>
          <p:cNvPr id="5" name="Content Placeholder 4"/>
          <p:cNvSpPr>
            <a:spLocks noGrp="1"/>
          </p:cNvSpPr>
          <p:nvPr>
            <p:ph sz="half" idx="1"/>
          </p:nvPr>
        </p:nvSpPr>
        <p:spPr/>
        <p:txBody>
          <a:bodyPr/>
          <a:lstStyle/>
          <a:p>
            <a:r>
              <a:rPr lang="en-US" dirty="0"/>
              <a:t>PCFs read at server startup</a:t>
            </a:r>
          </a:p>
          <a:p>
            <a:endParaRPr lang="en-US" dirty="0"/>
          </a:p>
        </p:txBody>
      </p:sp>
      <p:sp>
        <p:nvSpPr>
          <p:cNvPr id="9" name="Rounded Rectangle 8"/>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11" name="Group 10"/>
          <p:cNvGrpSpPr/>
          <p:nvPr/>
        </p:nvGrpSpPr>
        <p:grpSpPr>
          <a:xfrm>
            <a:off x="2117677" y="3819389"/>
            <a:ext cx="2002363" cy="2034148"/>
            <a:chOff x="513497" y="4267200"/>
            <a:chExt cx="2002363" cy="2034148"/>
          </a:xfrm>
        </p:grpSpPr>
        <p:sp>
          <p:nvSpPr>
            <p:cNvPr id="12" name="Rectangle 1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oup 13"/>
          <p:cNvGrpSpPr/>
          <p:nvPr/>
        </p:nvGrpSpPr>
        <p:grpSpPr>
          <a:xfrm>
            <a:off x="6447005" y="3819389"/>
            <a:ext cx="2002363" cy="2034148"/>
            <a:chOff x="513497" y="4267200"/>
            <a:chExt cx="2002363" cy="2034148"/>
          </a:xfrm>
        </p:grpSpPr>
        <p:sp>
          <p:nvSpPr>
            <p:cNvPr id="15" name="Rectangle 14"/>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7" name="Group 16"/>
          <p:cNvGrpSpPr/>
          <p:nvPr/>
        </p:nvGrpSpPr>
        <p:grpSpPr>
          <a:xfrm>
            <a:off x="708488" y="3819389"/>
            <a:ext cx="1571021" cy="2145408"/>
            <a:chOff x="-2090905" y="3819389"/>
            <a:chExt cx="1571021" cy="214540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0" name="Group 19"/>
          <p:cNvGrpSpPr/>
          <p:nvPr/>
        </p:nvGrpSpPr>
        <p:grpSpPr>
          <a:xfrm>
            <a:off x="4982179"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363962933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Configure a list view panel so that its rows can be modified</a:t>
            </a:r>
          </a:p>
          <a:p>
            <a:pPr lvl="1"/>
            <a:r>
              <a:rPr lang="en-US" dirty="0"/>
              <a:t>Configure a list view panel so that rows can be added to and removed from it</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Configure a list view panel so that its rows can be modified</a:t>
            </a:r>
          </a:p>
          <a:p>
            <a:pPr lvl="1"/>
            <a:r>
              <a:rPr lang="en-US" dirty="0"/>
              <a:t>Configure a list view panel so that rows can be added to and removed from it</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a cell to be editable, the cell’s Editable property must be set to true. What </a:t>
            </a:r>
            <a:r>
              <a:rPr lang="en-US" dirty="0" smtClean="0"/>
              <a:t>other elements, if any, </a:t>
            </a:r>
            <a:r>
              <a:rPr lang="en-US" dirty="0"/>
              <a:t>must also be editable to make the cell editable in the user interface?</a:t>
            </a:r>
          </a:p>
          <a:p>
            <a:r>
              <a:rPr lang="en-US" dirty="0"/>
              <a:t>When you drag an </a:t>
            </a:r>
            <a:r>
              <a:rPr lang="en-US" dirty="0" err="1"/>
              <a:t>IteratorButtons</a:t>
            </a:r>
            <a:r>
              <a:rPr lang="en-US" dirty="0"/>
              <a:t> widget onto a toolbar, how many buttons are added?</a:t>
            </a:r>
          </a:p>
          <a:p>
            <a:r>
              <a:rPr lang="en-US" dirty="0"/>
              <a:t>Assume that an object</a:t>
            </a:r>
            <a:br>
              <a:rPr lang="en-US" dirty="0"/>
            </a:br>
            <a:r>
              <a:rPr lang="en-US" dirty="0"/>
              <a:t>called anABContact</a:t>
            </a:r>
            <a:br>
              <a:rPr lang="en-US" dirty="0"/>
            </a:br>
            <a:r>
              <a:rPr lang="en-US" dirty="0"/>
              <a:t>has an Addresses array</a:t>
            </a:r>
            <a:br>
              <a:rPr lang="en-US" dirty="0"/>
            </a:br>
            <a:r>
              <a:rPr lang="en-US" dirty="0"/>
              <a:t>and an Addresses list</a:t>
            </a:r>
            <a:br>
              <a:rPr lang="en-US" dirty="0"/>
            </a:br>
            <a:r>
              <a:rPr lang="en-US" dirty="0"/>
              <a:t>view panel whose </a:t>
            </a:r>
            <a:br>
              <a:rPr lang="en-US" dirty="0"/>
            </a:br>
            <a:r>
              <a:rPr lang="en-US" dirty="0"/>
              <a:t>row iterator</a:t>
            </a:r>
            <a:br>
              <a:rPr lang="en-US" dirty="0"/>
            </a:br>
            <a:r>
              <a:rPr lang="en-US" dirty="0"/>
              <a:t>is configured as shown. </a:t>
            </a:r>
            <a:br>
              <a:rPr lang="en-US" dirty="0"/>
            </a:br>
            <a:r>
              <a:rPr lang="en-US" dirty="0"/>
              <a:t>Identify the errors in how the property is configured.</a:t>
            </a:r>
          </a:p>
          <a:p>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4"/>
            <a:ext cx="4433914" cy="169265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9166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Editable list view panels</a:t>
            </a:r>
          </a:p>
          <a:p>
            <a:r>
              <a:rPr lang="en-US" dirty="0"/>
              <a:t>Iterator buttons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92404" cy="23699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Editable list view panels</a:t>
            </a:r>
          </a:p>
        </p:txBody>
      </p:sp>
      <p:sp>
        <p:nvSpPr>
          <p:cNvPr id="4" name="Content Placeholder 3"/>
          <p:cNvSpPr>
            <a:spLocks noGrp="1"/>
          </p:cNvSpPr>
          <p:nvPr>
            <p:ph idx="1"/>
          </p:nvPr>
        </p:nvSpPr>
        <p:spPr/>
        <p:txBody>
          <a:bodyPr/>
          <a:lstStyle/>
          <a:p>
            <a:r>
              <a:rPr lang="en-US" dirty="0"/>
              <a:t>List view panels enable end users to manipulate data</a:t>
            </a:r>
          </a:p>
          <a:p>
            <a:pPr marL="857250" lvl="1" indent="-457200">
              <a:buFont typeface="+mj-lt"/>
              <a:buAutoNum type="alphaLcParenR"/>
            </a:pPr>
            <a:r>
              <a:rPr lang="en-US" dirty="0"/>
              <a:t>Adding new rows</a:t>
            </a:r>
          </a:p>
          <a:p>
            <a:pPr marL="857250" lvl="1" indent="-457200">
              <a:buFont typeface="+mj-lt"/>
              <a:buAutoNum type="alphaLcParenR"/>
            </a:pPr>
            <a:r>
              <a:rPr lang="en-US" dirty="0"/>
              <a:t>Removing existing rows</a:t>
            </a:r>
          </a:p>
          <a:p>
            <a:pPr marL="857250" lvl="1" indent="-457200">
              <a:buFont typeface="+mj-lt"/>
              <a:buAutoNum type="alphaLcParenR"/>
            </a:pPr>
            <a:r>
              <a:rPr lang="en-US" dirty="0"/>
              <a:t>Modifying existing rows</a:t>
            </a:r>
          </a:p>
          <a:p>
            <a:endParaRPr lang="en-US" dirty="0"/>
          </a:p>
        </p:txBody>
      </p:sp>
      <p:sp>
        <p:nvSpPr>
          <p:cNvPr id="6" name="sym C"/>
          <p:cNvSpPr/>
          <p:nvPr/>
        </p:nvSpPr>
        <p:spPr bwMode="auto">
          <a:xfrm>
            <a:off x="919108" y="2590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c</a:t>
            </a:r>
            <a:endParaRPr lang="en-US" dirty="0"/>
          </a:p>
        </p:txBody>
      </p:sp>
      <p:sp>
        <p:nvSpPr>
          <p:cNvPr id="7" name="sym A"/>
          <p:cNvSpPr/>
          <p:nvPr/>
        </p:nvSpPr>
        <p:spPr bwMode="auto">
          <a:xfrm>
            <a:off x="919108" y="1600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a</a:t>
            </a:r>
            <a:endParaRPr lang="en-US" dirty="0"/>
          </a:p>
        </p:txBody>
      </p:sp>
      <p:sp>
        <p:nvSpPr>
          <p:cNvPr id="8" name="sym B"/>
          <p:cNvSpPr/>
          <p:nvPr/>
        </p:nvSpPr>
        <p:spPr bwMode="auto">
          <a:xfrm>
            <a:off x="1684020" y="1600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b</a:t>
            </a:r>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92404" cy="23699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dirty="0"/>
              <a:t>Editable hierarchy</a:t>
            </a:r>
          </a:p>
        </p:txBody>
      </p:sp>
      <p:sp>
        <p:nvSpPr>
          <p:cNvPr id="5" name="Content Placeholder 4"/>
          <p:cNvSpPr>
            <a:spLocks noGrp="1"/>
          </p:cNvSpPr>
          <p:nvPr>
            <p:ph idx="1"/>
          </p:nvPr>
        </p:nvSpPr>
        <p:spPr/>
        <p:txBody>
          <a:bodyPr/>
          <a:lstStyle/>
          <a:p>
            <a:r>
              <a:rPr lang="en-US" dirty="0" smtClean="0"/>
              <a:t>For </a:t>
            </a:r>
            <a:r>
              <a:rPr lang="en-US" dirty="0"/>
              <a:t>a cell to be </a:t>
            </a:r>
            <a:r>
              <a:rPr lang="en-US" dirty="0" smtClean="0"/>
              <a:t>editable, only the row iterator needs to be explicitly set to editable</a:t>
            </a:r>
          </a:p>
          <a:p>
            <a:pPr lvl="1"/>
            <a:r>
              <a:rPr lang="en-US" dirty="0" smtClean="0"/>
              <a:t>List </a:t>
            </a:r>
            <a:r>
              <a:rPr lang="en-US" dirty="0"/>
              <a:t>view panel </a:t>
            </a:r>
            <a:r>
              <a:rPr lang="en-US" dirty="0" smtClean="0"/>
              <a:t>and row can inherit editable from parent</a:t>
            </a:r>
            <a:endParaRPr lang="en-US" dirty="0"/>
          </a:p>
          <a:p>
            <a:r>
              <a:rPr lang="en-US" dirty="0"/>
              <a:t>List view panels can include editable cells and non-editable cells </a:t>
            </a:r>
          </a:p>
          <a:p>
            <a:pPr lvl="1"/>
            <a:r>
              <a:rPr lang="en-US" dirty="0"/>
              <a:t>Routing Number is editable</a:t>
            </a:r>
          </a:p>
          <a:p>
            <a:pPr lvl="1"/>
            <a:r>
              <a:rPr lang="en-US" dirty="0"/>
              <a:t>Created On is read-only</a:t>
            </a:r>
          </a:p>
          <a:p>
            <a:endParaRPr lang="en-US" dirty="0"/>
          </a:p>
        </p:txBody>
      </p:sp>
      <p:sp>
        <p:nvSpPr>
          <p:cNvPr id="7" name="Rectangle 5"/>
          <p:cNvSpPr>
            <a:spLocks noChangeArrowheads="1"/>
          </p:cNvSpPr>
          <p:nvPr/>
        </p:nvSpPr>
        <p:spPr bwMode="auto">
          <a:xfrm>
            <a:off x="2209800" y="2468880"/>
            <a:ext cx="1169255" cy="212986"/>
          </a:xfrm>
          <a:prstGeom prst="rect">
            <a:avLst/>
          </a:prstGeom>
          <a:noFill/>
          <a:ln w="28575" algn="ctr">
            <a:solidFill>
              <a:srgbClr val="0033CC"/>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 name="Text Box 6"/>
          <p:cNvSpPr txBox="1">
            <a:spLocks noChangeArrowheads="1"/>
          </p:cNvSpPr>
          <p:nvPr/>
        </p:nvSpPr>
        <p:spPr bwMode="auto">
          <a:xfrm>
            <a:off x="7621587" y="2928245"/>
            <a:ext cx="1674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33CC"/>
                </a:solidFill>
              </a:rPr>
              <a:t>cell is </a:t>
            </a:r>
            <a:r>
              <a:rPr lang="en-US" sz="1800" dirty="0" smtClean="0">
                <a:solidFill>
                  <a:srgbClr val="0033CC"/>
                </a:solidFill>
              </a:rPr>
              <a:t/>
            </a:r>
            <a:br>
              <a:rPr lang="en-US" sz="1800" dirty="0" smtClean="0">
                <a:solidFill>
                  <a:srgbClr val="0033CC"/>
                </a:solidFill>
              </a:rPr>
            </a:br>
            <a:r>
              <a:rPr lang="en-US" sz="1800" dirty="0" smtClean="0">
                <a:solidFill>
                  <a:srgbClr val="0033CC"/>
                </a:solidFill>
              </a:rPr>
              <a:t>editable</a:t>
            </a:r>
            <a:endParaRPr lang="en-US" sz="1800" dirty="0">
              <a:solidFill>
                <a:srgbClr val="0033CC"/>
              </a:solidFill>
            </a:endParaRPr>
          </a:p>
        </p:txBody>
      </p:sp>
      <p:sp>
        <p:nvSpPr>
          <p:cNvPr id="9" name="Rectangle 22"/>
          <p:cNvSpPr>
            <a:spLocks noChangeArrowheads="1"/>
          </p:cNvSpPr>
          <p:nvPr/>
        </p:nvSpPr>
        <p:spPr bwMode="auto">
          <a:xfrm>
            <a:off x="609728" y="2424588"/>
            <a:ext cx="6656211" cy="313476"/>
          </a:xfrm>
          <a:prstGeom prst="rect">
            <a:avLst/>
          </a:prstGeom>
          <a:noFill/>
          <a:ln w="28575" algn="ctr">
            <a:solidFill>
              <a:srgbClr val="008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0" name="Text Box 23"/>
          <p:cNvSpPr txBox="1">
            <a:spLocks noChangeArrowheads="1"/>
          </p:cNvSpPr>
          <p:nvPr/>
        </p:nvSpPr>
        <p:spPr bwMode="auto">
          <a:xfrm>
            <a:off x="7621587" y="2368733"/>
            <a:ext cx="95033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row is</a:t>
            </a:r>
            <a:br>
              <a:rPr lang="en-US" sz="1800" dirty="0">
                <a:solidFill>
                  <a:srgbClr val="008000"/>
                </a:solidFill>
              </a:rPr>
            </a:br>
            <a:r>
              <a:rPr lang="en-US" sz="1800" dirty="0">
                <a:solidFill>
                  <a:srgbClr val="008000"/>
                </a:solidFill>
              </a:rPr>
              <a:t>editable</a:t>
            </a:r>
          </a:p>
        </p:txBody>
      </p:sp>
      <p:sp>
        <p:nvSpPr>
          <p:cNvPr id="11" name="Rectangle 24"/>
          <p:cNvSpPr>
            <a:spLocks noChangeArrowheads="1"/>
          </p:cNvSpPr>
          <p:nvPr/>
        </p:nvSpPr>
        <p:spPr bwMode="auto">
          <a:xfrm>
            <a:off x="574669" y="2381277"/>
            <a:ext cx="6735777" cy="856874"/>
          </a:xfrm>
          <a:prstGeom prst="rect">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2" name="Text Box 25"/>
          <p:cNvSpPr txBox="1">
            <a:spLocks noChangeArrowheads="1"/>
          </p:cNvSpPr>
          <p:nvPr/>
        </p:nvSpPr>
        <p:spPr bwMode="auto">
          <a:xfrm>
            <a:off x="7621587" y="1751323"/>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7030A0"/>
                </a:solidFill>
              </a:rPr>
              <a:t>row iterator</a:t>
            </a:r>
            <a:br>
              <a:rPr lang="en-US" sz="1800" dirty="0">
                <a:solidFill>
                  <a:srgbClr val="7030A0"/>
                </a:solidFill>
              </a:rPr>
            </a:br>
            <a:r>
              <a:rPr lang="en-US" sz="1800" dirty="0">
                <a:solidFill>
                  <a:srgbClr val="7030A0"/>
                </a:solidFill>
              </a:rPr>
              <a:t>is editable</a:t>
            </a:r>
          </a:p>
        </p:txBody>
      </p:sp>
      <p:sp>
        <p:nvSpPr>
          <p:cNvPr id="13" name="Rectangle 26"/>
          <p:cNvSpPr>
            <a:spLocks noChangeArrowheads="1"/>
          </p:cNvSpPr>
          <p:nvPr/>
        </p:nvSpPr>
        <p:spPr bwMode="auto">
          <a:xfrm>
            <a:off x="524079" y="2088259"/>
            <a:ext cx="6881780" cy="1207643"/>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4" name="Text Box 27"/>
          <p:cNvSpPr txBox="1">
            <a:spLocks noChangeArrowheads="1"/>
          </p:cNvSpPr>
          <p:nvPr/>
        </p:nvSpPr>
        <p:spPr bwMode="auto">
          <a:xfrm>
            <a:off x="7621587" y="911992"/>
            <a:ext cx="123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list view panel </a:t>
            </a:r>
            <a:r>
              <a:rPr lang="en-US" sz="1800" dirty="0"/>
              <a:t>is</a:t>
            </a:r>
            <a:br>
              <a:rPr lang="en-US" sz="1800" dirty="0"/>
            </a:br>
            <a:r>
              <a:rPr lang="en-US" sz="1800" dirty="0"/>
              <a:t>editable</a:t>
            </a:r>
          </a:p>
        </p:txBody>
      </p:sp>
    </p:spTree>
    <p:extLst>
      <p:ext uri="{BB962C8B-B14F-4D97-AF65-F5344CB8AC3E}">
        <p14:creationId xmlns:p14="http://schemas.microsoft.com/office/powerpoint/2010/main" val="8992097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92404" cy="23699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Multiple options for location of toolbars</a:t>
            </a:r>
          </a:p>
        </p:txBody>
      </p:sp>
      <p:sp>
        <p:nvSpPr>
          <p:cNvPr id="3" name="Content Placeholder 2"/>
          <p:cNvSpPr>
            <a:spLocks noGrp="1"/>
          </p:cNvSpPr>
          <p:nvPr>
            <p:ph idx="1"/>
          </p:nvPr>
        </p:nvSpPr>
        <p:spPr/>
        <p:txBody>
          <a:bodyPr/>
          <a:lstStyle/>
          <a:p>
            <a:r>
              <a:rPr lang="en-US" dirty="0"/>
              <a:t>Edit Buttons </a:t>
            </a:r>
            <a:r>
              <a:rPr lang="en-US" dirty="0" smtClean="0"/>
              <a:t>always placed </a:t>
            </a:r>
            <a:r>
              <a:rPr lang="en-US" dirty="0"/>
              <a:t>in toolbar at screen level</a:t>
            </a:r>
          </a:p>
          <a:p>
            <a:r>
              <a:rPr lang="en-US" dirty="0" smtClean="0"/>
              <a:t>Associate </a:t>
            </a:r>
            <a:r>
              <a:rPr lang="en-US" dirty="0"/>
              <a:t>the toolbar with the container it acts on</a:t>
            </a:r>
          </a:p>
          <a:p>
            <a:r>
              <a:rPr lang="en-US" dirty="0" smtClean="0"/>
              <a:t>Iterator </a:t>
            </a:r>
            <a:r>
              <a:rPr lang="en-US" dirty="0"/>
              <a:t>Buttons </a:t>
            </a:r>
            <a:r>
              <a:rPr lang="en-US" dirty="0" smtClean="0"/>
              <a:t>placed </a:t>
            </a:r>
            <a:r>
              <a:rPr lang="en-US" dirty="0"/>
              <a:t>with list view panel toolbar</a:t>
            </a:r>
          </a:p>
          <a:p>
            <a:endParaRPr lang="en-US" dirty="0"/>
          </a:p>
          <a:p>
            <a:endParaRPr lang="en-US" dirty="0"/>
          </a:p>
        </p:txBody>
      </p:sp>
      <p:sp>
        <p:nvSpPr>
          <p:cNvPr id="5" name="Text Box 5"/>
          <p:cNvSpPr txBox="1">
            <a:spLocks noChangeArrowheads="1"/>
          </p:cNvSpPr>
          <p:nvPr/>
        </p:nvSpPr>
        <p:spPr bwMode="auto">
          <a:xfrm>
            <a:off x="2857015" y="914400"/>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Screen level </a:t>
            </a:r>
            <a:r>
              <a:rPr lang="en-US" dirty="0">
                <a:solidFill>
                  <a:srgbClr val="C00000"/>
                </a:solidFill>
              </a:rPr>
              <a:t>toolbar</a:t>
            </a:r>
          </a:p>
        </p:txBody>
      </p:sp>
      <p:sp>
        <p:nvSpPr>
          <p:cNvPr id="6" name="Text Box 6"/>
          <p:cNvSpPr txBox="1">
            <a:spLocks noChangeArrowheads="1"/>
          </p:cNvSpPr>
          <p:nvPr/>
        </p:nvSpPr>
        <p:spPr bwMode="auto">
          <a:xfrm>
            <a:off x="2701682" y="1673423"/>
            <a:ext cx="4044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List view panel level toolbar</a:t>
            </a:r>
            <a:endParaRPr lang="en-US" dirty="0">
              <a:solidFill>
                <a:srgbClr val="C00000"/>
              </a:solidFill>
            </a:endParaRPr>
          </a:p>
        </p:txBody>
      </p:sp>
      <p:cxnSp>
        <p:nvCxnSpPr>
          <p:cNvPr id="7" name="arw Toolbar"/>
          <p:cNvCxnSpPr/>
          <p:nvPr/>
        </p:nvCxnSpPr>
        <p:spPr bwMode="auto">
          <a:xfrm flipH="1" flipV="1">
            <a:off x="2147888" y="1067050"/>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Toolbar"/>
          <p:cNvCxnSpPr/>
          <p:nvPr/>
        </p:nvCxnSpPr>
        <p:spPr bwMode="auto">
          <a:xfrm flipH="1" flipV="1">
            <a:off x="2023391" y="1827312"/>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4093285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lists into edit mode</a:t>
            </a:r>
          </a:p>
        </p:txBody>
      </p:sp>
      <p:sp>
        <p:nvSpPr>
          <p:cNvPr id="4" name="Content Placeholder 3"/>
          <p:cNvSpPr>
            <a:spLocks noGrp="1"/>
          </p:cNvSpPr>
          <p:nvPr>
            <p:ph idx="1"/>
          </p:nvPr>
        </p:nvSpPr>
        <p:spPr/>
        <p:txBody>
          <a:bodyPr/>
          <a:lstStyle/>
          <a:p>
            <a:r>
              <a:rPr lang="en-US" dirty="0"/>
              <a:t>To modify cell data, either:</a:t>
            </a:r>
          </a:p>
          <a:p>
            <a:pPr lvl="1"/>
            <a:r>
              <a:rPr lang="en-US" dirty="0"/>
              <a:t>Location containing list view panel must always be in edit mode, or</a:t>
            </a:r>
          </a:p>
          <a:p>
            <a:pPr lvl="1"/>
            <a:r>
              <a:rPr lang="en-US" dirty="0"/>
              <a:t>List view or one of its parent containers must have Edit Buttons</a:t>
            </a:r>
          </a:p>
          <a:p>
            <a:endParaRPr lang="en-US" dirty="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799"/>
            <a:ext cx="7618332" cy="1885881"/>
          </a:xfrm>
          <a:prstGeom prst="rect">
            <a:avLst/>
          </a:prstGeom>
          <a:noFill/>
          <a:ln w="952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6"/>
          <p:cNvSpPr>
            <a:spLocks noChangeArrowheads="1"/>
          </p:cNvSpPr>
          <p:nvPr/>
        </p:nvSpPr>
        <p:spPr bwMode="auto">
          <a:xfrm>
            <a:off x="533400" y="2895600"/>
            <a:ext cx="441325" cy="281861"/>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pic>
        <p:nvPicPr>
          <p:cNvPr id="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212" y="3922713"/>
            <a:ext cx="7416524" cy="2249487"/>
          </a:xfrm>
          <a:prstGeom prst="rect">
            <a:avLst/>
          </a:prstGeom>
          <a:noFill/>
          <a:ln w="952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Line 7"/>
          <p:cNvSpPr>
            <a:spLocks noChangeShapeType="1"/>
          </p:cNvSpPr>
          <p:nvPr/>
        </p:nvSpPr>
        <p:spPr bwMode="auto">
          <a:xfrm>
            <a:off x="966787" y="3114675"/>
            <a:ext cx="690563" cy="808038"/>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Tree>
    <p:extLst>
      <p:ext uri="{BB962C8B-B14F-4D97-AF65-F5344CB8AC3E}">
        <p14:creationId xmlns:p14="http://schemas.microsoft.com/office/powerpoint/2010/main" val="36692488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smtClean="0"/>
              <a:t>explicit editable cell</a:t>
            </a:r>
            <a:endParaRPr lang="en-US" dirty="0"/>
          </a:p>
        </p:txBody>
      </p:sp>
      <p:sp>
        <p:nvSpPr>
          <p:cNvPr id="4" name="Content Placeholder 3"/>
          <p:cNvSpPr>
            <a:spLocks noGrp="1"/>
          </p:cNvSpPr>
          <p:nvPr>
            <p:ph sz="half" idx="1"/>
          </p:nvPr>
        </p:nvSpPr>
        <p:spPr>
          <a:xfrm>
            <a:off x="519112" y="5334000"/>
            <a:ext cx="2651760" cy="1066798"/>
          </a:xfrm>
        </p:spPr>
        <p:txBody>
          <a:bodyPr/>
          <a:lstStyle/>
          <a:p>
            <a:r>
              <a:rPr lang="en-US" dirty="0"/>
              <a:t>List view panel editable property </a:t>
            </a:r>
            <a:r>
              <a:rPr lang="en-US" dirty="0" smtClean="0"/>
              <a:t>undefined = true</a:t>
            </a:r>
            <a:endParaRPr lang="en-US" dirty="0"/>
          </a:p>
          <a:p>
            <a:endParaRPr lang="en-US" dirty="0"/>
          </a:p>
        </p:txBody>
      </p:sp>
      <p:sp>
        <p:nvSpPr>
          <p:cNvPr id="6" name="Content Placeholder 5"/>
          <p:cNvSpPr>
            <a:spLocks noGrp="1"/>
          </p:cNvSpPr>
          <p:nvPr>
            <p:ph sz="half" idx="10"/>
          </p:nvPr>
        </p:nvSpPr>
        <p:spPr>
          <a:xfrm>
            <a:off x="3352800" y="5334000"/>
            <a:ext cx="2651760" cy="1066798"/>
          </a:xfrm>
        </p:spPr>
        <p:txBody>
          <a:bodyPr/>
          <a:lstStyle/>
          <a:p>
            <a:r>
              <a:rPr lang="en-US" dirty="0"/>
              <a:t>Row iterator must specify editable = true</a:t>
            </a:r>
          </a:p>
          <a:p>
            <a:endParaRPr lang="en-US" dirty="0"/>
          </a:p>
        </p:txBody>
      </p:sp>
      <p:sp>
        <p:nvSpPr>
          <p:cNvPr id="5" name="Content Placeholder 4"/>
          <p:cNvSpPr>
            <a:spLocks noGrp="1"/>
          </p:cNvSpPr>
          <p:nvPr>
            <p:ph sz="half" idx="2"/>
          </p:nvPr>
        </p:nvSpPr>
        <p:spPr>
          <a:xfrm>
            <a:off x="6172200" y="5334000"/>
            <a:ext cx="2651760" cy="1066798"/>
          </a:xfrm>
        </p:spPr>
        <p:txBody>
          <a:bodyPr/>
          <a:lstStyle/>
          <a:p>
            <a:r>
              <a:rPr lang="en-US" dirty="0"/>
              <a:t>Cell must specify editable = true</a:t>
            </a:r>
          </a:p>
          <a:p>
            <a:endParaRPr lang="en-US" dirty="0"/>
          </a:p>
        </p:txBody>
      </p:sp>
      <p:pic>
        <p:nvPicPr>
          <p:cNvPr id="7"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9279" t="1965"/>
          <a:stretch/>
        </p:blipFill>
        <p:spPr bwMode="auto">
          <a:xfrm>
            <a:off x="6411686" y="914400"/>
            <a:ext cx="2368324" cy="325890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7529"/>
          <a:stretch/>
        </p:blipFill>
        <p:spPr bwMode="auto">
          <a:xfrm>
            <a:off x="3317248" y="914400"/>
            <a:ext cx="2712811" cy="33337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8056"/>
          <a:stretch/>
        </p:blipFill>
        <p:spPr bwMode="auto">
          <a:xfrm>
            <a:off x="522288" y="914400"/>
            <a:ext cx="2487159" cy="42386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1"/>
          <p:cNvSpPr>
            <a:spLocks noChangeArrowheads="1"/>
          </p:cNvSpPr>
          <p:nvPr/>
        </p:nvSpPr>
        <p:spPr bwMode="auto">
          <a:xfrm>
            <a:off x="618724" y="4960562"/>
            <a:ext cx="2390723"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1" name="Rounded Rectangle 1"/>
          <p:cNvSpPr>
            <a:spLocks noChangeArrowheads="1"/>
          </p:cNvSpPr>
          <p:nvPr/>
        </p:nvSpPr>
        <p:spPr bwMode="auto">
          <a:xfrm>
            <a:off x="3467793" y="3843932"/>
            <a:ext cx="2539737"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2" name="Rounded Rectangle 1"/>
          <p:cNvSpPr>
            <a:spLocks noChangeArrowheads="1"/>
          </p:cNvSpPr>
          <p:nvPr/>
        </p:nvSpPr>
        <p:spPr bwMode="auto">
          <a:xfrm>
            <a:off x="6501562" y="3968167"/>
            <a:ext cx="2253888"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3" name="Rounded Rectangle 12"/>
          <p:cNvSpPr/>
          <p:nvPr/>
        </p:nvSpPr>
        <p:spPr bwMode="auto">
          <a:xfrm>
            <a:off x="1288045" y="914400"/>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endParaRPr lang="en-US" sz="1600" dirty="0">
              <a:solidFill>
                <a:schemeClr val="bg1"/>
              </a:solidFill>
            </a:endParaRPr>
          </a:p>
        </p:txBody>
      </p:sp>
      <p:sp>
        <p:nvSpPr>
          <p:cNvPr id="14" name="Rounded Rectangle 13"/>
          <p:cNvSpPr/>
          <p:nvPr/>
        </p:nvSpPr>
        <p:spPr bwMode="auto">
          <a:xfrm>
            <a:off x="4314271" y="1088576"/>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Row Iterator</a:t>
            </a:r>
            <a:endParaRPr lang="en-US" sz="1600" dirty="0">
              <a:solidFill>
                <a:schemeClr val="bg1"/>
              </a:solidFill>
            </a:endParaRPr>
          </a:p>
        </p:txBody>
      </p:sp>
      <p:sp>
        <p:nvSpPr>
          <p:cNvPr id="15" name="Rounded Rectangle 14"/>
          <p:cNvSpPr/>
          <p:nvPr/>
        </p:nvSpPr>
        <p:spPr bwMode="auto">
          <a:xfrm>
            <a:off x="7131291" y="1637104"/>
            <a:ext cx="1796143" cy="344107"/>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Cell widget</a:t>
            </a:r>
            <a:endParaRPr lang="en-US" sz="1600" dirty="0">
              <a:solidFill>
                <a:schemeClr val="bg1"/>
              </a:solidFill>
            </a:endParaRPr>
          </a:p>
        </p:txBody>
      </p:sp>
    </p:spTree>
    <p:extLst>
      <p:ext uri="{BB962C8B-B14F-4D97-AF65-F5344CB8AC3E}">
        <p14:creationId xmlns:p14="http://schemas.microsoft.com/office/powerpoint/2010/main" val="39267550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Editable list view panels</a:t>
            </a:r>
          </a:p>
          <a:p>
            <a:r>
              <a:rPr lang="en-US" dirty="0">
                <a:solidFill>
                  <a:schemeClr val="bg1"/>
                </a:solidFill>
              </a:rPr>
              <a:t>Iterator buttons</a:t>
            </a:r>
          </a:p>
          <a:p>
            <a:endParaRPr lang="en-US" dirty="0"/>
          </a:p>
        </p:txBody>
      </p:sp>
    </p:spTree>
    <p:extLst>
      <p:ext uri="{BB962C8B-B14F-4D97-AF65-F5344CB8AC3E}">
        <p14:creationId xmlns:p14="http://schemas.microsoft.com/office/powerpoint/2010/main" val="294175443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1551</TotalTime>
  <Words>2060</Words>
  <Application>Microsoft Office PowerPoint</Application>
  <PresentationFormat>On-screen Show (4:3)</PresentationFormat>
  <Paragraphs>164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Times New Roman</vt:lpstr>
      <vt:lpstr>Wingdings</vt:lpstr>
      <vt:lpstr>Wingdings 2</vt:lpstr>
      <vt:lpstr>Wingdings 3</vt:lpstr>
      <vt:lpstr>Emerald_Template</vt:lpstr>
      <vt:lpstr>Editable List View Panels</vt:lpstr>
      <vt:lpstr>PowerPoint Presentation</vt:lpstr>
      <vt:lpstr>PowerPoint Presentation</vt:lpstr>
      <vt:lpstr>Editable list view panels</vt:lpstr>
      <vt:lpstr>Editable hierarchy</vt:lpstr>
      <vt:lpstr>Multiple options for location of toolbars</vt:lpstr>
      <vt:lpstr>Putting lists into edit mode</vt:lpstr>
      <vt:lpstr>Example of explicit editable cell</vt:lpstr>
      <vt:lpstr>PowerPoint Presentation</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Make project to see all PCF errors</vt:lpstr>
      <vt:lpstr>Step 6: 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Edtiable List Views</dc:title>
  <dc:subject>Emerald PowerPoint 2010 Template</dc:subject>
  <dc:creator>Guidewire Education</dc:creator>
  <cp:keywords>Emerald;Configuration Fundamentals;User Interface;List View Panels</cp:keywords>
  <cp:lastModifiedBy>Seth Luersen</cp:lastModifiedBy>
  <cp:revision>38</cp:revision>
  <dcterms:created xsi:type="dcterms:W3CDTF">2014-10-08T16:50:49Z</dcterms:created>
  <dcterms:modified xsi:type="dcterms:W3CDTF">2016-06-12T17:15:07Z</dcterms:modified>
  <cp:contentStatus/>
</cp:coreProperties>
</file>