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6" r:id="rId3"/>
    <p:sldId id="287" r:id="rId4"/>
    <p:sldId id="282" r:id="rId5"/>
    <p:sldId id="281" r:id="rId6"/>
    <p:sldId id="285" r:id="rId7"/>
    <p:sldId id="288" r:id="rId8"/>
    <p:sldId id="289" r:id="rId9"/>
    <p:sldId id="290" r:id="rId10"/>
    <p:sldId id="291" r:id="rId11"/>
    <p:sldId id="292" r:id="rId12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조 성운" initials="조성" lastIdx="1" clrIdx="0">
    <p:extLst>
      <p:ext uri="{19B8F6BF-5375-455C-9EA6-DF929625EA0E}">
        <p15:presenceInfo xmlns:p15="http://schemas.microsoft.com/office/powerpoint/2012/main" userId="74856354f62a721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36"/>
    <p:restoredTop sz="96296"/>
  </p:normalViewPr>
  <p:slideViewPr>
    <p:cSldViewPr snapToGrid="0" snapToObjects="1">
      <p:cViewPr>
        <p:scale>
          <a:sx n="109" d="100"/>
          <a:sy n="109" d="100"/>
        </p:scale>
        <p:origin x="688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1T21:24:54.165" idx="1">
    <p:pos x="10" y="10"/>
    <p:text>동작 시점을 지정하며 각 파라미터마다 다른 기준을 가진다.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FFCB2-705E-4341-A67A-8E2E3A2D3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2172A4-E7D9-3D41-8B1D-9635A69FA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D7F47-60E9-9748-813E-1D1236FC1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CC09-FC47-544E-980F-F402770FC86C}" type="datetimeFigureOut">
              <a:rPr lang="en-KR" smtClean="0"/>
              <a:t>2021/02/21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C4978-D910-604C-922C-3390B9DCD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D4637-72BE-FD45-AB0E-6F93AFA02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C453-BA0E-A748-AB2E-3EB69B88F2E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47662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7DE37-3DA7-A64A-9B1F-87D188E97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160332-3192-6C45-8D5F-92D0681B0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8B881-61B0-5043-B2B7-B6354537B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CC09-FC47-544E-980F-F402770FC86C}" type="datetimeFigureOut">
              <a:rPr lang="en-KR" smtClean="0"/>
              <a:t>2021/02/21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4D43A-2785-4F4B-9A9E-8F67680A2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929CD-818B-2040-8446-48861155E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C453-BA0E-A748-AB2E-3EB69B88F2E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73260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FF3B86-9230-A748-A17A-2DDE9C7036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D3CD70-FAA4-A74E-B8BF-1A4E17712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FBAA5-AC1E-684B-BAFF-652848C60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CC09-FC47-544E-980F-F402770FC86C}" type="datetimeFigureOut">
              <a:rPr lang="en-KR" smtClean="0"/>
              <a:t>2021/02/21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98B1E-9E1C-AA47-9277-97709BEB3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F0020-E850-CE4C-B2DD-4F19CAABA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C453-BA0E-A748-AB2E-3EB69B88F2E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90177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DF27D-010A-7E49-8770-BFCC75F68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FDEC6-3563-6343-91E2-D2366176B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70D26-3BEE-394C-B718-4C776E405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CC09-FC47-544E-980F-F402770FC86C}" type="datetimeFigureOut">
              <a:rPr lang="en-KR" smtClean="0"/>
              <a:t>2021/02/21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D87D9-606E-FA44-A232-6A4FFEBF5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6C15E-ADBA-D749-8382-A4F94A01E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C453-BA0E-A748-AB2E-3EB69B88F2E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95512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4F056-369C-EF4C-96A2-6439B2A46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F062B-A0B0-0646-B3CF-BD1CA2625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90485-7CFA-F849-8ACA-7BC935C3D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CC09-FC47-544E-980F-F402770FC86C}" type="datetimeFigureOut">
              <a:rPr lang="en-KR" smtClean="0"/>
              <a:t>2021/02/21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C32A0-756A-C549-BC4F-387C1D240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9F109-81B6-8541-B2FA-94ED8EA36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C453-BA0E-A748-AB2E-3EB69B88F2E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99798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BBAD3-417A-D449-B89A-10AEA16CF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9DFFC-149A-B94C-879A-6E197F1FCE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C2A0B-CEE7-584C-95EB-9031FF3E1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6A59B-FD51-5342-894C-E7D8D9DEC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CC09-FC47-544E-980F-F402770FC86C}" type="datetimeFigureOut">
              <a:rPr lang="en-KR" smtClean="0"/>
              <a:t>2021/02/21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4498F-B41A-744A-82DB-7DF1A567F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54DFD-A331-9345-A1FF-0BCBD0C83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C453-BA0E-A748-AB2E-3EB69B88F2E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66273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00539-46DD-8842-8BA7-BDA9755FF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013E5-6B54-4243-BBC0-DCC6B17F2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B28995-217B-9146-9291-914E56A9F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F04363-12D8-8A4E-A63B-50F2EB34D7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354704-6565-9140-9C3B-BBE0119117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30C0B2-2078-E642-8F59-F8534E093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CC09-FC47-544E-980F-F402770FC86C}" type="datetimeFigureOut">
              <a:rPr lang="en-KR" smtClean="0"/>
              <a:t>2021/02/21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6976DE-835F-7349-9374-84C63F879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32F133-7DD7-EC45-9146-C976FAB6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C453-BA0E-A748-AB2E-3EB69B88F2E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80233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F236-075C-4642-8D3A-9DB9505A9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569804-0624-8B4D-9812-5FA24148C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CC09-FC47-544E-980F-F402770FC86C}" type="datetimeFigureOut">
              <a:rPr lang="en-KR" smtClean="0"/>
              <a:t>2021/02/21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8F35C-DE94-FE46-B48A-47E965256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CA5501-A7D2-5449-BB5B-85AF9C28B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C453-BA0E-A748-AB2E-3EB69B88F2E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81022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D552E9-D757-F545-A6C3-CCD15D9A8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CC09-FC47-544E-980F-F402770FC86C}" type="datetimeFigureOut">
              <a:rPr lang="en-KR" smtClean="0"/>
              <a:t>2021/02/21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7D5160-8F4F-464B-8B52-5ECFDB3B9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D6700-79FC-0F4D-AE1F-4410A2448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C453-BA0E-A748-AB2E-3EB69B88F2E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86972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7A82F-9A67-3046-BECD-758195EFF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F37CA-5DC1-D244-BC91-479803704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AAAE6E-BF8B-6B41-95E1-A85807E22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572150-38EB-B24C-878E-C1A2BE0ED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CC09-FC47-544E-980F-F402770FC86C}" type="datetimeFigureOut">
              <a:rPr lang="en-KR" smtClean="0"/>
              <a:t>2021/02/21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65580-09DD-4245-9296-C0F13FA9B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A4570-F8A6-C94A-9514-B09C423C9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C453-BA0E-A748-AB2E-3EB69B88F2E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64401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30BD9-DFCA-8A4D-9FFD-29F781A97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0EA9BB-EE13-A645-A474-73CEF2D81E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6D3360-9A40-8A43-B53A-C10A72565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9472A-11BD-D04D-8254-0F6024EF1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CC09-FC47-544E-980F-F402770FC86C}" type="datetimeFigureOut">
              <a:rPr lang="en-KR" smtClean="0"/>
              <a:t>2021/02/21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C33F8-456F-9D45-84DF-A83939C3A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406AD-47AD-314C-90C8-8DB92C69E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C453-BA0E-A748-AB2E-3EB69B88F2E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49182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35BA24-C138-2141-81C6-0A2188B87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2E48B-4D4E-4648-BFC1-B11858692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E414A-36B1-3B45-8BCA-4E76201EDF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7CC09-FC47-544E-980F-F402770FC86C}" type="datetimeFigureOut">
              <a:rPr lang="en-KR" smtClean="0"/>
              <a:t>2021/02/21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47F45-8879-BD4C-81BF-6FCC54D003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6CAC5-833E-C34D-92B5-B2EDAF4107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8C453-BA0E-A748-AB2E-3EB69B88F2E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4939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2CE52-DA18-FE46-87AE-23C9A85E63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795B25-AF17-374F-97E9-8C1E09392E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93468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3DA25-58D6-9046-BF18-574A0EE2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RDB </a:t>
            </a:r>
            <a:r>
              <a:rPr lang="en-US" altLang="ko-KR" sz="4000" dirty="0"/>
              <a:t>Params</a:t>
            </a:r>
            <a:endParaRPr lang="en-KR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2D2156-D83E-D44D-A171-C99201A7FF97}"/>
              </a:ext>
            </a:extLst>
          </p:cNvPr>
          <p:cNvSpPr txBox="1"/>
          <p:nvPr/>
        </p:nvSpPr>
        <p:spPr>
          <a:xfrm>
            <a:off x="1416134" y="2052947"/>
            <a:ext cx="40702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RDB </a:t>
            </a:r>
            <a:r>
              <a:rPr lang="ko-KR" altLang="en-US" dirty="0"/>
              <a:t>방식의 동작 주기 결정</a:t>
            </a:r>
            <a:endParaRPr lang="en-US" dirty="0"/>
          </a:p>
          <a:p>
            <a:endParaRPr lang="en-US" dirty="0"/>
          </a:p>
          <a:p>
            <a:r>
              <a:rPr lang="en-US" dirty="0"/>
              <a:t>STOP-WRITES-ON-BGSAVE-ERROR</a:t>
            </a:r>
          </a:p>
          <a:p>
            <a:r>
              <a:rPr lang="ko-KR" altLang="en-US" dirty="0"/>
              <a:t>* </a:t>
            </a:r>
            <a:endParaRPr lang="en-US" dirty="0"/>
          </a:p>
          <a:p>
            <a:endParaRPr lang="en-US" dirty="0"/>
          </a:p>
          <a:p>
            <a:r>
              <a:rPr lang="en-US" dirty="0"/>
              <a:t>RDBCOMPRESSION</a:t>
            </a:r>
          </a:p>
          <a:p>
            <a:r>
              <a:rPr lang="en-US" dirty="0"/>
              <a:t>RDBCHECKSUM</a:t>
            </a:r>
          </a:p>
          <a:p>
            <a:r>
              <a:rPr lang="en-US" dirty="0"/>
              <a:t>DBFILENAME</a:t>
            </a:r>
          </a:p>
          <a:p>
            <a:r>
              <a:rPr lang="en-US" dirty="0"/>
              <a:t>RDB-SAVE-INCREMENTAL-FSYNC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8659ED-57CB-3A42-ACE6-836D9F422F29}"/>
              </a:ext>
            </a:extLst>
          </p:cNvPr>
          <p:cNvSpPr txBox="1"/>
          <p:nvPr/>
        </p:nvSpPr>
        <p:spPr>
          <a:xfrm>
            <a:off x="-691662" y="64359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30785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5164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2C232-2308-0942-B690-95502DDF1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RDB </a:t>
            </a:r>
            <a:r>
              <a:rPr lang="ko-KR" altLang="en-US" sz="4000" dirty="0"/>
              <a:t>로깅 과정</a:t>
            </a:r>
            <a:endParaRPr lang="en-KR" sz="4000" dirty="0"/>
          </a:p>
        </p:txBody>
      </p:sp>
    </p:spTree>
    <p:extLst>
      <p:ext uri="{BB962C8B-B14F-4D97-AF65-F5344CB8AC3E}">
        <p14:creationId xmlns:p14="http://schemas.microsoft.com/office/powerpoint/2010/main" val="1546951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2C232-2308-0942-B690-95502DDF1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RDB</a:t>
            </a:r>
            <a:r>
              <a:rPr lang="en-US" sz="4000" dirty="0"/>
              <a:t> </a:t>
            </a:r>
            <a:r>
              <a:rPr lang="ko-KR" altLang="en-US" sz="4000" dirty="0"/>
              <a:t>복구 과정</a:t>
            </a:r>
            <a:endParaRPr lang="en-KR" sz="4000" dirty="0"/>
          </a:p>
        </p:txBody>
      </p:sp>
    </p:spTree>
    <p:extLst>
      <p:ext uri="{BB962C8B-B14F-4D97-AF65-F5344CB8AC3E}">
        <p14:creationId xmlns:p14="http://schemas.microsoft.com/office/powerpoint/2010/main" val="2924281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2C232-2308-0942-B690-95502DDF1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AOF </a:t>
            </a:r>
            <a:r>
              <a:rPr lang="ko-KR" altLang="en-US" sz="4000" dirty="0"/>
              <a:t>로깅 과정</a:t>
            </a:r>
            <a:endParaRPr lang="en-KR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69E391-6BAA-1B49-8696-89DA61C5C18C}"/>
              </a:ext>
            </a:extLst>
          </p:cNvPr>
          <p:cNvSpPr txBox="1"/>
          <p:nvPr/>
        </p:nvSpPr>
        <p:spPr>
          <a:xfrm>
            <a:off x="800312" y="2793037"/>
            <a:ext cx="3124985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1.</a:t>
            </a:r>
            <a:r>
              <a:rPr lang="ko-KR" altLang="en-US" dirty="0"/>
              <a:t> 명령 수행 후  로그 레코드</a:t>
            </a:r>
            <a:r>
              <a:rPr lang="ko-KR" altLang="en-US" b="1" dirty="0"/>
              <a:t> </a:t>
            </a:r>
            <a:r>
              <a:rPr lang="ko-KR" altLang="en-US" dirty="0"/>
              <a:t>생성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en-US" dirty="0"/>
              <a:t>AOF </a:t>
            </a:r>
            <a:r>
              <a:rPr lang="ko-KR" altLang="en-US" dirty="0"/>
              <a:t>버퍼에 로그 레코드 저장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3.</a:t>
            </a:r>
            <a:r>
              <a:rPr lang="ko-KR" altLang="en-US" dirty="0"/>
              <a:t> </a:t>
            </a:r>
            <a:r>
              <a:rPr lang="en-US" dirty="0" err="1"/>
              <a:t>fsync</a:t>
            </a:r>
            <a:r>
              <a:rPr lang="en-US" dirty="0"/>
              <a:t> </a:t>
            </a:r>
            <a:r>
              <a:rPr lang="ko-KR" altLang="en-US" dirty="0"/>
              <a:t>함수를 통해 로그 레코드가 </a:t>
            </a:r>
            <a:r>
              <a:rPr lang="en-US" dirty="0"/>
              <a:t>AOF </a:t>
            </a:r>
            <a:r>
              <a:rPr lang="ko-KR" altLang="en-US" dirty="0"/>
              <a:t>파일에 기록</a:t>
            </a:r>
          </a:p>
          <a:p>
            <a:pPr>
              <a:lnSpc>
                <a:spcPct val="150000"/>
              </a:lnSpc>
            </a:pPr>
            <a:endParaRPr lang="en-KR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C0B6511-14E5-9E44-91A1-3A1B8ABAB198}"/>
              </a:ext>
            </a:extLst>
          </p:cNvPr>
          <p:cNvGrpSpPr/>
          <p:nvPr/>
        </p:nvGrpSpPr>
        <p:grpSpPr>
          <a:xfrm>
            <a:off x="4805355" y="1772163"/>
            <a:ext cx="7164972" cy="4267815"/>
            <a:chOff x="4805355" y="1782673"/>
            <a:chExt cx="7164972" cy="4267815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AAB407C-B7FA-6F4E-A066-8E0F35379F7D}"/>
                </a:ext>
              </a:extLst>
            </p:cNvPr>
            <p:cNvCxnSpPr>
              <a:stCxn id="6" idx="2"/>
              <a:endCxn id="10" idx="0"/>
            </p:cNvCxnSpPr>
            <p:nvPr/>
          </p:nvCxnSpPr>
          <p:spPr>
            <a:xfrm>
              <a:off x="9098780" y="4273216"/>
              <a:ext cx="765" cy="10152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Process 3">
              <a:extLst>
                <a:ext uri="{FF2B5EF4-FFF2-40B4-BE49-F238E27FC236}">
                  <a16:creationId xmlns:a16="http://schemas.microsoft.com/office/drawing/2014/main" id="{0B43D8D5-E850-FA4D-B350-A77D3A5EB064}"/>
                </a:ext>
              </a:extLst>
            </p:cNvPr>
            <p:cNvSpPr/>
            <p:nvPr/>
          </p:nvSpPr>
          <p:spPr>
            <a:xfrm>
              <a:off x="7855286" y="1782673"/>
              <a:ext cx="3201597" cy="2748984"/>
            </a:xfrm>
            <a:prstGeom prst="flowChartProcess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5" name="Alternate Process 4">
              <a:extLst>
                <a:ext uri="{FF2B5EF4-FFF2-40B4-BE49-F238E27FC236}">
                  <a16:creationId xmlns:a16="http://schemas.microsoft.com/office/drawing/2014/main" id="{A1EF4F14-0BFA-4843-B645-0EBFA9106732}"/>
                </a:ext>
              </a:extLst>
            </p:cNvPr>
            <p:cNvSpPr/>
            <p:nvPr/>
          </p:nvSpPr>
          <p:spPr>
            <a:xfrm>
              <a:off x="8426353" y="2117108"/>
              <a:ext cx="1372504" cy="785656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Dataset</a:t>
              </a:r>
              <a:endParaRPr lang="en-KR" dirty="0"/>
            </a:p>
          </p:txBody>
        </p:sp>
        <p:sp>
          <p:nvSpPr>
            <p:cNvPr id="6" name="Process 5">
              <a:extLst>
                <a:ext uri="{FF2B5EF4-FFF2-40B4-BE49-F238E27FC236}">
                  <a16:creationId xmlns:a16="http://schemas.microsoft.com/office/drawing/2014/main" id="{D1C3E958-3D25-EE47-A206-9B8C1B4A7AA9}"/>
                </a:ext>
              </a:extLst>
            </p:cNvPr>
            <p:cNvSpPr/>
            <p:nvPr/>
          </p:nvSpPr>
          <p:spPr>
            <a:xfrm>
              <a:off x="8485728" y="3446210"/>
              <a:ext cx="1226104" cy="827006"/>
            </a:xfrm>
            <a:prstGeom prst="flowChart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KR" dirty="0"/>
                <a:t>AOF Buffer</a:t>
              </a:r>
            </a:p>
          </p:txBody>
        </p:sp>
        <p:sp>
          <p:nvSpPr>
            <p:cNvPr id="8" name="Connector 7">
              <a:extLst>
                <a:ext uri="{FF2B5EF4-FFF2-40B4-BE49-F238E27FC236}">
                  <a16:creationId xmlns:a16="http://schemas.microsoft.com/office/drawing/2014/main" id="{55755F3F-836A-3E4E-99E2-3B7C68A74F0E}"/>
                </a:ext>
              </a:extLst>
            </p:cNvPr>
            <p:cNvSpPr/>
            <p:nvPr/>
          </p:nvSpPr>
          <p:spPr>
            <a:xfrm>
              <a:off x="4875060" y="2828437"/>
              <a:ext cx="1490113" cy="854277"/>
            </a:xfrm>
            <a:prstGeom prst="flowChartConnec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r>
                <a:rPr lang="en-KR" dirty="0"/>
                <a:t>lient Request</a:t>
              </a:r>
            </a:p>
          </p:txBody>
        </p:sp>
        <p:sp>
          <p:nvSpPr>
            <p:cNvPr id="10" name="Process 9">
              <a:extLst>
                <a:ext uri="{FF2B5EF4-FFF2-40B4-BE49-F238E27FC236}">
                  <a16:creationId xmlns:a16="http://schemas.microsoft.com/office/drawing/2014/main" id="{E6F9F6CA-C5EB-704F-AED6-58C0BDFE7AEB}"/>
                </a:ext>
              </a:extLst>
            </p:cNvPr>
            <p:cNvSpPr/>
            <p:nvPr/>
          </p:nvSpPr>
          <p:spPr>
            <a:xfrm>
              <a:off x="8461370" y="5288488"/>
              <a:ext cx="1276350" cy="762000"/>
            </a:xfrm>
            <a:prstGeom prst="flowChart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KR" dirty="0"/>
                <a:t>AOF File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98EA616-20AA-304A-9671-C7583D497A5D}"/>
                </a:ext>
              </a:extLst>
            </p:cNvPr>
            <p:cNvGrpSpPr/>
            <p:nvPr/>
          </p:nvGrpSpPr>
          <p:grpSpPr>
            <a:xfrm>
              <a:off x="4805355" y="4634657"/>
              <a:ext cx="7164972" cy="713392"/>
              <a:chOff x="4805355" y="4571598"/>
              <a:chExt cx="7164972" cy="713392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C2490CBF-1504-F541-AB02-E5333BC46E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5061" y="4920599"/>
                <a:ext cx="7095266" cy="0"/>
              </a:xfrm>
              <a:prstGeom prst="line">
                <a:avLst/>
              </a:prstGeom>
              <a:ln w="476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446E8F-7757-164A-B2A9-5C0317860E74}"/>
                  </a:ext>
                </a:extLst>
              </p:cNvPr>
              <p:cNvSpPr txBox="1"/>
              <p:nvPr/>
            </p:nvSpPr>
            <p:spPr>
              <a:xfrm>
                <a:off x="4805355" y="4571598"/>
                <a:ext cx="211455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/>
                  <a:t>Memory(DRAM)</a:t>
                </a:r>
                <a:endParaRPr lang="en-KR" sz="1100" b="1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44FD6A6-A5F6-E14E-89AB-28A5565AFED5}"/>
                  </a:ext>
                </a:extLst>
              </p:cNvPr>
              <p:cNvSpPr txBox="1"/>
              <p:nvPr/>
            </p:nvSpPr>
            <p:spPr>
              <a:xfrm>
                <a:off x="4805355" y="5023380"/>
                <a:ext cx="211455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KR" sz="1100" b="1" dirty="0"/>
                  <a:t>Disk(HDD or SSD)</a:t>
                </a:r>
              </a:p>
            </p:txBody>
          </p:sp>
        </p:grpSp>
        <p:cxnSp>
          <p:nvCxnSpPr>
            <p:cNvPr id="20" name="Elbow Connector 19">
              <a:extLst>
                <a:ext uri="{FF2B5EF4-FFF2-40B4-BE49-F238E27FC236}">
                  <a16:creationId xmlns:a16="http://schemas.microsoft.com/office/drawing/2014/main" id="{69ADFD75-CCCB-7642-AE99-A47F413A752A}"/>
                </a:ext>
              </a:extLst>
            </p:cNvPr>
            <p:cNvCxnSpPr>
              <a:cxnSpLocks/>
              <a:stCxn id="8" idx="6"/>
              <a:endCxn id="6" idx="1"/>
            </p:cNvCxnSpPr>
            <p:nvPr/>
          </p:nvCxnSpPr>
          <p:spPr>
            <a:xfrm>
              <a:off x="6365173" y="3255576"/>
              <a:ext cx="2120555" cy="604137"/>
            </a:xfrm>
            <a:prstGeom prst="bentConnector3">
              <a:avLst>
                <a:gd name="adj1" fmla="val 8166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5" name="Elbow Connector 24">
              <a:extLst>
                <a:ext uri="{FF2B5EF4-FFF2-40B4-BE49-F238E27FC236}">
                  <a16:creationId xmlns:a16="http://schemas.microsoft.com/office/drawing/2014/main" id="{E375EB92-8327-234A-8810-E29156607540}"/>
                </a:ext>
              </a:extLst>
            </p:cNvPr>
            <p:cNvCxnSpPr>
              <a:stCxn id="8" idx="6"/>
              <a:endCxn id="5" idx="1"/>
            </p:cNvCxnSpPr>
            <p:nvPr/>
          </p:nvCxnSpPr>
          <p:spPr>
            <a:xfrm flipV="1">
              <a:off x="6365173" y="2509936"/>
              <a:ext cx="2061180" cy="745640"/>
            </a:xfrm>
            <a:prstGeom prst="bentConnector3">
              <a:avLst>
                <a:gd name="adj1" fmla="val 83992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94724BD-36E5-8240-A925-7F34E71DEA2C}"/>
                </a:ext>
              </a:extLst>
            </p:cNvPr>
            <p:cNvSpPr txBox="1"/>
            <p:nvPr/>
          </p:nvSpPr>
          <p:spPr>
            <a:xfrm>
              <a:off x="9299792" y="4528991"/>
              <a:ext cx="1629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</a:rPr>
                <a:t>fsync</a:t>
              </a:r>
              <a:r>
                <a:rPr lang="ko-KR" altLang="en-US" dirty="0">
                  <a:solidFill>
                    <a:srgbClr val="FF0000"/>
                  </a:solidFill>
                </a:rPr>
                <a:t> 함수</a:t>
              </a:r>
              <a:endParaRPr lang="en-KR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065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62BBF-2A28-D44F-A9CD-27F8D0C6D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AOF Rewrite </a:t>
            </a:r>
            <a:r>
              <a:rPr lang="ko-KR" altLang="en-US" sz="4000" dirty="0"/>
              <a:t>동작 과정</a:t>
            </a:r>
            <a:endParaRPr lang="en-KR" sz="40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5E1C7A-FBBE-D94F-A2D8-452CA3C19479}"/>
              </a:ext>
            </a:extLst>
          </p:cNvPr>
          <p:cNvGrpSpPr/>
          <p:nvPr/>
        </p:nvGrpSpPr>
        <p:grpSpPr>
          <a:xfrm>
            <a:off x="2400300" y="2209800"/>
            <a:ext cx="3657600" cy="2324100"/>
            <a:chOff x="1581150" y="2743200"/>
            <a:chExt cx="3657600" cy="2324100"/>
          </a:xfrm>
        </p:grpSpPr>
        <p:sp>
          <p:nvSpPr>
            <p:cNvPr id="3" name="Process 2">
              <a:extLst>
                <a:ext uri="{FF2B5EF4-FFF2-40B4-BE49-F238E27FC236}">
                  <a16:creationId xmlns:a16="http://schemas.microsoft.com/office/drawing/2014/main" id="{9D0B968A-3089-4944-A9FA-78BFF3EF34C6}"/>
                </a:ext>
              </a:extLst>
            </p:cNvPr>
            <p:cNvSpPr/>
            <p:nvPr/>
          </p:nvSpPr>
          <p:spPr>
            <a:xfrm>
              <a:off x="1581150" y="2743200"/>
              <a:ext cx="3657600" cy="2324100"/>
            </a:xfrm>
            <a:prstGeom prst="flowChart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4" name="Alternate Process 3">
              <a:extLst>
                <a:ext uri="{FF2B5EF4-FFF2-40B4-BE49-F238E27FC236}">
                  <a16:creationId xmlns:a16="http://schemas.microsoft.com/office/drawing/2014/main" id="{91251D08-4E79-0A4F-918E-E490E22A4CF1}"/>
                </a:ext>
              </a:extLst>
            </p:cNvPr>
            <p:cNvSpPr/>
            <p:nvPr/>
          </p:nvSpPr>
          <p:spPr>
            <a:xfrm>
              <a:off x="2019300" y="2954425"/>
              <a:ext cx="1428750" cy="723900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Dataset</a:t>
              </a:r>
              <a:endParaRPr lang="en-KR" dirty="0"/>
            </a:p>
          </p:txBody>
        </p:sp>
        <p:sp>
          <p:nvSpPr>
            <p:cNvPr id="5" name="Process 4">
              <a:extLst>
                <a:ext uri="{FF2B5EF4-FFF2-40B4-BE49-F238E27FC236}">
                  <a16:creationId xmlns:a16="http://schemas.microsoft.com/office/drawing/2014/main" id="{92C8B7C6-72A3-734C-B9E4-F2E96BD913C3}"/>
                </a:ext>
              </a:extLst>
            </p:cNvPr>
            <p:cNvSpPr/>
            <p:nvPr/>
          </p:nvSpPr>
          <p:spPr>
            <a:xfrm>
              <a:off x="2019300" y="4067175"/>
              <a:ext cx="1276350" cy="762000"/>
            </a:xfrm>
            <a:prstGeom prst="flowChart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KR" dirty="0"/>
                <a:t>AOF Buffer</a:t>
              </a:r>
            </a:p>
          </p:txBody>
        </p:sp>
        <p:sp>
          <p:nvSpPr>
            <p:cNvPr id="6" name="Process 5">
              <a:extLst>
                <a:ext uri="{FF2B5EF4-FFF2-40B4-BE49-F238E27FC236}">
                  <a16:creationId xmlns:a16="http://schemas.microsoft.com/office/drawing/2014/main" id="{00E5002E-4A9E-D142-A960-5C69580765E8}"/>
                </a:ext>
              </a:extLst>
            </p:cNvPr>
            <p:cNvSpPr/>
            <p:nvPr/>
          </p:nvSpPr>
          <p:spPr>
            <a:xfrm>
              <a:off x="3629025" y="4090988"/>
              <a:ext cx="1276350" cy="762000"/>
            </a:xfrm>
            <a:prstGeom prst="flowChart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KR" dirty="0"/>
                <a:t>Rewrite Buffer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51980D7-39BF-3A46-A5FA-BA79E5FAF48D}"/>
              </a:ext>
            </a:extLst>
          </p:cNvPr>
          <p:cNvGrpSpPr/>
          <p:nvPr/>
        </p:nvGrpSpPr>
        <p:grpSpPr>
          <a:xfrm>
            <a:off x="7510152" y="2584133"/>
            <a:ext cx="2381250" cy="1581150"/>
            <a:chOff x="6686550" y="2743200"/>
            <a:chExt cx="2381250" cy="1581150"/>
          </a:xfrm>
        </p:grpSpPr>
        <p:sp>
          <p:nvSpPr>
            <p:cNvPr id="7" name="Process 6">
              <a:extLst>
                <a:ext uri="{FF2B5EF4-FFF2-40B4-BE49-F238E27FC236}">
                  <a16:creationId xmlns:a16="http://schemas.microsoft.com/office/drawing/2014/main" id="{83DB0B39-483C-7E49-9B60-BD80FDB7BA57}"/>
                </a:ext>
              </a:extLst>
            </p:cNvPr>
            <p:cNvSpPr/>
            <p:nvPr/>
          </p:nvSpPr>
          <p:spPr>
            <a:xfrm>
              <a:off x="6686550" y="2743200"/>
              <a:ext cx="2381250" cy="1581150"/>
            </a:xfrm>
            <a:prstGeom prst="flowChart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  <p:sp>
          <p:nvSpPr>
            <p:cNvPr id="8" name="Alternate Process 7">
              <a:extLst>
                <a:ext uri="{FF2B5EF4-FFF2-40B4-BE49-F238E27FC236}">
                  <a16:creationId xmlns:a16="http://schemas.microsoft.com/office/drawing/2014/main" id="{E54CA9B0-B625-C647-830C-F4B4324D9E0B}"/>
                </a:ext>
              </a:extLst>
            </p:cNvPr>
            <p:cNvSpPr/>
            <p:nvPr/>
          </p:nvSpPr>
          <p:spPr>
            <a:xfrm>
              <a:off x="6953250" y="3429000"/>
              <a:ext cx="1428750" cy="723900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Dataset</a:t>
              </a:r>
              <a:endParaRPr lang="en-KR" dirty="0"/>
            </a:p>
          </p:txBody>
        </p:sp>
      </p:grpSp>
      <p:sp>
        <p:nvSpPr>
          <p:cNvPr id="11" name="Connector 10">
            <a:extLst>
              <a:ext uri="{FF2B5EF4-FFF2-40B4-BE49-F238E27FC236}">
                <a16:creationId xmlns:a16="http://schemas.microsoft.com/office/drawing/2014/main" id="{804BB694-2242-7A45-ADAB-232CA241B633}"/>
              </a:ext>
            </a:extLst>
          </p:cNvPr>
          <p:cNvSpPr/>
          <p:nvPr/>
        </p:nvSpPr>
        <p:spPr>
          <a:xfrm>
            <a:off x="552450" y="3028950"/>
            <a:ext cx="1352550" cy="642938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KR" dirty="0"/>
              <a:t>lient Request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8DDDE0C-FE04-6647-A6ED-E65F395FA63C}"/>
              </a:ext>
            </a:extLst>
          </p:cNvPr>
          <p:cNvCxnSpPr/>
          <p:nvPr/>
        </p:nvCxnSpPr>
        <p:spPr>
          <a:xfrm>
            <a:off x="552450" y="5276850"/>
            <a:ext cx="10553700" cy="0"/>
          </a:xfrm>
          <a:prstGeom prst="line">
            <a:avLst/>
          </a:prstGeom>
          <a:ln w="476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Process 13">
            <a:extLst>
              <a:ext uri="{FF2B5EF4-FFF2-40B4-BE49-F238E27FC236}">
                <a16:creationId xmlns:a16="http://schemas.microsoft.com/office/drawing/2014/main" id="{89DCB771-3827-D948-B909-F17367DAAE3A}"/>
              </a:ext>
            </a:extLst>
          </p:cNvPr>
          <p:cNvSpPr/>
          <p:nvPr/>
        </p:nvSpPr>
        <p:spPr>
          <a:xfrm>
            <a:off x="2838450" y="5572125"/>
            <a:ext cx="1276350" cy="76200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dirty="0"/>
              <a:t>AOF File</a:t>
            </a:r>
          </a:p>
        </p:txBody>
      </p:sp>
      <p:sp>
        <p:nvSpPr>
          <p:cNvPr id="15" name="Process 14">
            <a:extLst>
              <a:ext uri="{FF2B5EF4-FFF2-40B4-BE49-F238E27FC236}">
                <a16:creationId xmlns:a16="http://schemas.microsoft.com/office/drawing/2014/main" id="{BF8D90AE-8B9A-0C4C-804C-FC8F7F94F4BD}"/>
              </a:ext>
            </a:extLst>
          </p:cNvPr>
          <p:cNvSpPr/>
          <p:nvPr/>
        </p:nvSpPr>
        <p:spPr>
          <a:xfrm>
            <a:off x="7871460" y="5581650"/>
            <a:ext cx="1276350" cy="76200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dirty="0"/>
              <a:t>Temp AOF File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821463-344A-8D43-968B-262E7A02B631}"/>
              </a:ext>
            </a:extLst>
          </p:cNvPr>
          <p:cNvSpPr txBox="1"/>
          <p:nvPr/>
        </p:nvSpPr>
        <p:spPr>
          <a:xfrm>
            <a:off x="7258706" y="2138801"/>
            <a:ext cx="20376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FF0000"/>
                </a:solidFill>
              </a:rPr>
              <a:t>1.</a:t>
            </a:r>
            <a:r>
              <a:rPr lang="ko-KR" altLang="en-US" sz="1050" dirty="0">
                <a:solidFill>
                  <a:srgbClr val="FF0000"/>
                </a:solidFill>
              </a:rPr>
              <a:t> 자식 프로세스 생성</a:t>
            </a:r>
            <a:r>
              <a:rPr lang="en-US" altLang="ko-KR" sz="1050" dirty="0">
                <a:solidFill>
                  <a:srgbClr val="FF0000"/>
                </a:solidFill>
              </a:rPr>
              <a:t>(fork)</a:t>
            </a:r>
            <a:endParaRPr lang="en-KR" sz="10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5E71D1-6B9D-8A46-97C2-D8451DCED242}"/>
              </a:ext>
            </a:extLst>
          </p:cNvPr>
          <p:cNvSpPr txBox="1"/>
          <p:nvPr/>
        </p:nvSpPr>
        <p:spPr>
          <a:xfrm>
            <a:off x="9296400" y="5765885"/>
            <a:ext cx="16015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FF0000"/>
                </a:solidFill>
              </a:rPr>
              <a:t>2. Temp AOF  File </a:t>
            </a:r>
            <a:r>
              <a:rPr lang="ko-KR" altLang="en-US" sz="1050" dirty="0">
                <a:solidFill>
                  <a:srgbClr val="FF0000"/>
                </a:solidFill>
              </a:rPr>
              <a:t>생성 </a:t>
            </a:r>
            <a:endParaRPr lang="en-KR" sz="10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FB4878-757D-7049-A025-E177FF308959}"/>
              </a:ext>
            </a:extLst>
          </p:cNvPr>
          <p:cNvSpPr txBox="1"/>
          <p:nvPr/>
        </p:nvSpPr>
        <p:spPr>
          <a:xfrm>
            <a:off x="398736" y="2448639"/>
            <a:ext cx="2001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3.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r>
              <a:rPr lang="ko-KR" altLang="en-US" sz="1000" dirty="0" err="1">
                <a:solidFill>
                  <a:srgbClr val="FF0000"/>
                </a:solidFill>
              </a:rPr>
              <a:t>요청시</a:t>
            </a:r>
            <a:r>
              <a:rPr lang="ko-KR" altLang="en-US" sz="1000" dirty="0">
                <a:solidFill>
                  <a:srgbClr val="FF0000"/>
                </a:solidFill>
              </a:rPr>
              <a:t> 로그 레코드 기록</a:t>
            </a:r>
            <a:endParaRPr lang="en-KR" sz="10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11F4C8-9256-4A48-9329-C643B59D40F1}"/>
              </a:ext>
            </a:extLst>
          </p:cNvPr>
          <p:cNvSpPr txBox="1"/>
          <p:nvPr/>
        </p:nvSpPr>
        <p:spPr>
          <a:xfrm>
            <a:off x="6027054" y="2940810"/>
            <a:ext cx="1428750" cy="253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FF0000"/>
                </a:solidFill>
              </a:rPr>
              <a:t>4.</a:t>
            </a:r>
            <a:r>
              <a:rPr lang="ko-KR" altLang="en-US" sz="1050" dirty="0">
                <a:solidFill>
                  <a:srgbClr val="FF0000"/>
                </a:solidFill>
              </a:rPr>
              <a:t> 종료</a:t>
            </a:r>
            <a:r>
              <a:rPr lang="en-US" altLang="ko-KR" sz="1050" dirty="0">
                <a:solidFill>
                  <a:srgbClr val="FF0000"/>
                </a:solidFill>
              </a:rPr>
              <a:t> </a:t>
            </a:r>
            <a:r>
              <a:rPr lang="ko-KR" altLang="en-US" sz="1050" dirty="0">
                <a:solidFill>
                  <a:srgbClr val="FF0000"/>
                </a:solidFill>
              </a:rPr>
              <a:t>시그널 전송 </a:t>
            </a:r>
            <a:endParaRPr lang="en-KR" sz="10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4D31D3-E13E-A94A-85CD-0D9D8194ED53}"/>
              </a:ext>
            </a:extLst>
          </p:cNvPr>
          <p:cNvSpPr txBox="1"/>
          <p:nvPr/>
        </p:nvSpPr>
        <p:spPr>
          <a:xfrm>
            <a:off x="6779119" y="4571153"/>
            <a:ext cx="21145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FF0000"/>
                </a:solidFill>
              </a:rPr>
              <a:t>5.</a:t>
            </a:r>
            <a:r>
              <a:rPr lang="ko-KR" altLang="en-US" sz="1050" dirty="0">
                <a:solidFill>
                  <a:srgbClr val="FF0000"/>
                </a:solidFill>
              </a:rPr>
              <a:t> 로그 레코드 기록</a:t>
            </a:r>
            <a:endParaRPr lang="en-KR" sz="1000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F8D223-7FF9-5E48-85D4-F7BA720D3805}"/>
              </a:ext>
            </a:extLst>
          </p:cNvPr>
          <p:cNvSpPr txBox="1"/>
          <p:nvPr/>
        </p:nvSpPr>
        <p:spPr>
          <a:xfrm>
            <a:off x="4829832" y="6205538"/>
            <a:ext cx="2114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5.</a:t>
            </a:r>
            <a:r>
              <a:rPr lang="ko-KR" altLang="en-US" sz="1000" dirty="0">
                <a:solidFill>
                  <a:srgbClr val="FF0000"/>
                </a:solidFill>
              </a:rPr>
              <a:t> 기존 </a:t>
            </a:r>
            <a:r>
              <a:rPr lang="en-US" altLang="ko-KR" sz="1000" dirty="0">
                <a:solidFill>
                  <a:srgbClr val="FF0000"/>
                </a:solidFill>
              </a:rPr>
              <a:t>AOF </a:t>
            </a:r>
            <a:r>
              <a:rPr lang="ko-KR" altLang="en-US" sz="1000" dirty="0">
                <a:solidFill>
                  <a:srgbClr val="FF0000"/>
                </a:solidFill>
              </a:rPr>
              <a:t>파일 대체 </a:t>
            </a:r>
            <a:endParaRPr lang="en-KR" sz="1000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13E784-176E-5B4B-8F8A-10E80B7A9017}"/>
              </a:ext>
            </a:extLst>
          </p:cNvPr>
          <p:cNvSpPr txBox="1"/>
          <p:nvPr/>
        </p:nvSpPr>
        <p:spPr>
          <a:xfrm>
            <a:off x="482744" y="4927849"/>
            <a:ext cx="2114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Memory(DRAM)</a:t>
            </a:r>
            <a:endParaRPr lang="en-KR" sz="1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4FE09A-4499-F546-8784-AC2192834378}"/>
              </a:ext>
            </a:extLst>
          </p:cNvPr>
          <p:cNvSpPr txBox="1"/>
          <p:nvPr/>
        </p:nvSpPr>
        <p:spPr>
          <a:xfrm>
            <a:off x="482744" y="5379631"/>
            <a:ext cx="2114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000" b="1" dirty="0"/>
              <a:t>Disk(HDD or SSD)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1722E09F-92F5-FF4C-9716-500A6A23F24C}"/>
              </a:ext>
            </a:extLst>
          </p:cNvPr>
          <p:cNvCxnSpPr>
            <a:stCxn id="11" idx="6"/>
          </p:cNvCxnSpPr>
          <p:nvPr/>
        </p:nvCxnSpPr>
        <p:spPr>
          <a:xfrm flipV="1">
            <a:off x="1905000" y="2767013"/>
            <a:ext cx="933450" cy="583406"/>
          </a:xfrm>
          <a:prstGeom prst="bentConnector3">
            <a:avLst>
              <a:gd name="adj1" fmla="val 7260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06E9296C-4F59-CF4C-B049-AC9695F52FFC}"/>
              </a:ext>
            </a:extLst>
          </p:cNvPr>
          <p:cNvCxnSpPr>
            <a:cxnSpLocks/>
          </p:cNvCxnSpPr>
          <p:nvPr/>
        </p:nvCxnSpPr>
        <p:spPr>
          <a:xfrm>
            <a:off x="1905000" y="3350419"/>
            <a:ext cx="933450" cy="564356"/>
          </a:xfrm>
          <a:prstGeom prst="bentConnector3">
            <a:avLst>
              <a:gd name="adj1" fmla="val 7240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74890C63-854A-4B4B-87DE-AF2D617F6435}"/>
              </a:ext>
            </a:extLst>
          </p:cNvPr>
          <p:cNvCxnSpPr>
            <a:stCxn id="11" idx="6"/>
            <a:endCxn id="6" idx="0"/>
          </p:cNvCxnSpPr>
          <p:nvPr/>
        </p:nvCxnSpPr>
        <p:spPr>
          <a:xfrm>
            <a:off x="1905000" y="3350419"/>
            <a:ext cx="3181350" cy="2071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3967FA-8878-354E-B531-2BA05A8BEE15}"/>
              </a:ext>
            </a:extLst>
          </p:cNvPr>
          <p:cNvCxnSpPr>
            <a:stCxn id="3" idx="3"/>
            <a:endCxn id="7" idx="1"/>
          </p:cNvCxnSpPr>
          <p:nvPr/>
        </p:nvCxnSpPr>
        <p:spPr>
          <a:xfrm>
            <a:off x="6057900" y="3371850"/>
            <a:ext cx="1452252" cy="2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9B240A0-358B-F648-8947-C6B22EE6DA7D}"/>
              </a:ext>
            </a:extLst>
          </p:cNvPr>
          <p:cNvCxnSpPr>
            <a:stCxn id="5" idx="2"/>
            <a:endCxn id="14" idx="0"/>
          </p:cNvCxnSpPr>
          <p:nvPr/>
        </p:nvCxnSpPr>
        <p:spPr>
          <a:xfrm>
            <a:off x="3476625" y="4295775"/>
            <a:ext cx="0" cy="127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0D97E28-14E6-2540-9DA3-1767173057C1}"/>
              </a:ext>
            </a:extLst>
          </p:cNvPr>
          <p:cNvCxnSpPr>
            <a:stCxn id="8" idx="2"/>
            <a:endCxn id="15" idx="0"/>
          </p:cNvCxnSpPr>
          <p:nvPr/>
        </p:nvCxnSpPr>
        <p:spPr>
          <a:xfrm>
            <a:off x="8491227" y="3993833"/>
            <a:ext cx="18408" cy="1587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055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2C232-2308-0942-B690-95502DDF1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AOF preamble</a:t>
            </a:r>
            <a:endParaRPr lang="en-KR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D8DC16-9EB4-E746-B173-2924688FA541}"/>
              </a:ext>
            </a:extLst>
          </p:cNvPr>
          <p:cNvSpPr txBox="1"/>
          <p:nvPr/>
        </p:nvSpPr>
        <p:spPr>
          <a:xfrm>
            <a:off x="960715" y="1794784"/>
            <a:ext cx="400237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AOF Preamble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AOF Rewrite </a:t>
            </a:r>
            <a:r>
              <a:rPr lang="ko-KR" altLang="en-US" dirty="0"/>
              <a:t>와 동일한 동작 과정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Temp AOF </a:t>
            </a:r>
            <a:r>
              <a:rPr lang="ko-KR" altLang="en-US" dirty="0"/>
              <a:t>파일에 </a:t>
            </a:r>
            <a:r>
              <a:rPr lang="en-US" altLang="ko-KR" dirty="0"/>
              <a:t>RDB </a:t>
            </a:r>
            <a:r>
              <a:rPr lang="ko-KR" altLang="en-US" dirty="0"/>
              <a:t>로그 레코드를 기록하는 것이 가장 큰 차이점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RDB</a:t>
            </a:r>
            <a:r>
              <a:rPr lang="ko-KR" altLang="en-US" dirty="0"/>
              <a:t>의 이점인 빠른 작업 및 복구 속도를 활용한다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결국 </a:t>
            </a:r>
            <a:r>
              <a:rPr lang="en-US" altLang="ko-KR" dirty="0"/>
              <a:t>AOF, RDB</a:t>
            </a:r>
            <a:r>
              <a:rPr lang="ko-KR" altLang="en-US" dirty="0"/>
              <a:t>가 혼합된 형태이다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상용자 요청 발생시 기존 </a:t>
            </a:r>
            <a:r>
              <a:rPr lang="en-US" altLang="ko-KR" dirty="0"/>
              <a:t>AOF Rewrite</a:t>
            </a:r>
            <a:r>
              <a:rPr lang="ko-KR" altLang="en-US" dirty="0"/>
              <a:t>와 동일한 작동 방식을 거친다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데이터 </a:t>
            </a:r>
            <a:r>
              <a:rPr lang="ko-KR" altLang="en-US" dirty="0" err="1"/>
              <a:t>복구시</a:t>
            </a:r>
            <a:r>
              <a:rPr lang="ko-KR" altLang="en-US" dirty="0"/>
              <a:t> </a:t>
            </a:r>
            <a:r>
              <a:rPr lang="en-US" altLang="ko-KR" dirty="0"/>
              <a:t>RDB, AOF </a:t>
            </a:r>
            <a:r>
              <a:rPr lang="ko-KR" altLang="en-US" dirty="0"/>
              <a:t>복구 방법 모두 사용된다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719661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3DA25-58D6-9046-BF18-574A0EE2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AOF </a:t>
            </a:r>
            <a:r>
              <a:rPr lang="ko-KR" altLang="en-US" sz="4000" dirty="0"/>
              <a:t>관련 </a:t>
            </a:r>
            <a:r>
              <a:rPr lang="ko-KR" altLang="en-US" sz="4000" dirty="0" err="1"/>
              <a:t>파라미터</a:t>
            </a:r>
            <a:endParaRPr lang="en-KR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2D2156-D83E-D44D-A171-C99201A7FF97}"/>
              </a:ext>
            </a:extLst>
          </p:cNvPr>
          <p:cNvSpPr txBox="1"/>
          <p:nvPr/>
        </p:nvSpPr>
        <p:spPr>
          <a:xfrm>
            <a:off x="6576643" y="2292990"/>
            <a:ext cx="4070268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APPENDONLY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AOF </a:t>
            </a:r>
            <a:r>
              <a:rPr lang="ko-KR" altLang="en-US" dirty="0"/>
              <a:t>로깅 여부 결정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AOF File </a:t>
            </a:r>
            <a:r>
              <a:rPr lang="ko-KR" altLang="en-US" dirty="0"/>
              <a:t>작성 여부 </a:t>
            </a:r>
            <a:endParaRPr lang="en-US" dirty="0"/>
          </a:p>
          <a:p>
            <a:endParaRPr lang="en-US" sz="2000" dirty="0"/>
          </a:p>
          <a:p>
            <a:r>
              <a:rPr lang="en-US" sz="2000" dirty="0"/>
              <a:t>APPENDFILENAME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AOF </a:t>
            </a:r>
            <a:r>
              <a:rPr lang="ko-KR" altLang="en-US" dirty="0"/>
              <a:t>파일명 지정 가능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2000" dirty="0"/>
              <a:t>AOF-LOAD-TRUNCATED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끝이 잘려 있는 </a:t>
            </a:r>
            <a:r>
              <a:rPr lang="en-US" altLang="ko-KR" dirty="0"/>
              <a:t>AOF</a:t>
            </a:r>
            <a:r>
              <a:rPr lang="ko-KR" altLang="en-US" dirty="0"/>
              <a:t> 파일을 </a:t>
            </a:r>
            <a:r>
              <a:rPr lang="ko-KR" altLang="en-US" dirty="0" err="1"/>
              <a:t>로드할</a:t>
            </a:r>
            <a:r>
              <a:rPr lang="ko-KR" altLang="en-US" dirty="0"/>
              <a:t> 경우의 정상 작동 여부</a:t>
            </a:r>
            <a:endParaRPr lang="en-US" altLang="ko-KR" dirty="0"/>
          </a:p>
          <a:p>
            <a:endParaRPr lang="en-US" sz="2000" dirty="0"/>
          </a:p>
          <a:p>
            <a:r>
              <a:rPr lang="en-US" sz="2000" dirty="0"/>
              <a:t>AOF-USE-RDB-PREAMBLE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AOF Rewrite </a:t>
            </a:r>
            <a:r>
              <a:rPr lang="ko-KR" altLang="en-US" dirty="0"/>
              <a:t>동작 시 </a:t>
            </a:r>
            <a:r>
              <a:rPr lang="en-US" altLang="ko-KR" dirty="0"/>
              <a:t>AOF</a:t>
            </a:r>
            <a:r>
              <a:rPr lang="ko-KR" altLang="en-US" dirty="0"/>
              <a:t> 파일을 </a:t>
            </a:r>
            <a:r>
              <a:rPr lang="en-US" altLang="ko-KR" dirty="0"/>
              <a:t>RDB </a:t>
            </a:r>
            <a:r>
              <a:rPr lang="ko-KR" altLang="en-US" dirty="0"/>
              <a:t>형식으로 작성할 지 결정</a:t>
            </a:r>
            <a:endParaRPr lang="en-US" altLang="ko-KR" dirty="0"/>
          </a:p>
          <a:p>
            <a:endParaRPr lang="en-US" dirty="0"/>
          </a:p>
          <a:p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8659ED-57CB-3A42-ACE6-836D9F422F29}"/>
              </a:ext>
            </a:extLst>
          </p:cNvPr>
          <p:cNvSpPr txBox="1"/>
          <p:nvPr/>
        </p:nvSpPr>
        <p:spPr>
          <a:xfrm>
            <a:off x="-691662" y="64359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K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2867B0-9051-5F43-851E-12390F2E0D55}"/>
              </a:ext>
            </a:extLst>
          </p:cNvPr>
          <p:cNvSpPr txBox="1"/>
          <p:nvPr/>
        </p:nvSpPr>
        <p:spPr>
          <a:xfrm>
            <a:off x="1005941" y="1812347"/>
            <a:ext cx="39025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AOF </a:t>
            </a:r>
            <a:r>
              <a:rPr lang="ko-KR" altLang="en-US" sz="1600" b="1" dirty="0"/>
              <a:t>기본 설정 </a:t>
            </a:r>
            <a:r>
              <a:rPr lang="en-US" altLang="ko-KR" sz="1600" b="1" dirty="0"/>
              <a:t>Params</a:t>
            </a: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APPENDONLY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APPENDFILENAME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AOF-LOAD-TRUNCATED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AOF-USE-RDB-PREAMBLE</a:t>
            </a:r>
          </a:p>
          <a:p>
            <a:endParaRPr lang="en-US" sz="1400" dirty="0"/>
          </a:p>
          <a:p>
            <a:r>
              <a:rPr lang="en-US" sz="1400" b="1" dirty="0" err="1"/>
              <a:t>fsync</a:t>
            </a:r>
            <a:r>
              <a:rPr lang="ko-KR" altLang="en-US" sz="1400" b="1" dirty="0"/>
              <a:t> 함수 관련 </a:t>
            </a:r>
            <a:r>
              <a:rPr lang="en-US" altLang="ko-KR" sz="1400" b="1" dirty="0"/>
              <a:t>Params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APPENDFSYNC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NO-APPENDFSYNC-ONREWRITE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AOF-REWRITE-INCREMENTAL-FSYNC</a:t>
            </a:r>
          </a:p>
          <a:p>
            <a:endParaRPr lang="en-US" altLang="ko-KR" sz="1400" dirty="0"/>
          </a:p>
          <a:p>
            <a:r>
              <a:rPr lang="en-US" sz="1400" b="1" dirty="0"/>
              <a:t>AOF Rewrite </a:t>
            </a:r>
            <a:r>
              <a:rPr lang="ko-KR" altLang="en-US" sz="1400" b="1" dirty="0"/>
              <a:t>동작 관련 </a:t>
            </a:r>
            <a:r>
              <a:rPr lang="en-US" altLang="ko-KR" sz="1400" b="1" dirty="0"/>
              <a:t>Params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AUTO-AOF-REWRITE-PERCENTAGE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AUTO-AOF-REWRITE-MIN-SIZE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AUTO-AOF-REWRITE-SPEC-TIME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9786DD-CE80-7048-9ECB-7A01B8AE51CD}"/>
              </a:ext>
            </a:extLst>
          </p:cNvPr>
          <p:cNvSpPr txBox="1"/>
          <p:nvPr/>
        </p:nvSpPr>
        <p:spPr>
          <a:xfrm>
            <a:off x="6576643" y="1508549"/>
            <a:ext cx="422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AOF </a:t>
            </a:r>
            <a:r>
              <a:rPr lang="ko-KR" altLang="en-US" sz="2400" b="1" dirty="0"/>
              <a:t>기본 설정 </a:t>
            </a:r>
            <a:r>
              <a:rPr lang="en-US" altLang="ko-KR" sz="2400" b="1" dirty="0"/>
              <a:t>Params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53526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3DA25-58D6-9046-BF18-574A0EE2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fsync</a:t>
            </a:r>
            <a:r>
              <a:rPr lang="en-US" sz="4000" dirty="0"/>
              <a:t>() </a:t>
            </a:r>
            <a:r>
              <a:rPr lang="ko-KR" altLang="en-US" sz="4000" dirty="0"/>
              <a:t>함수 관련 </a:t>
            </a:r>
            <a:r>
              <a:rPr lang="en-US" altLang="ko-KR" sz="4000" dirty="0"/>
              <a:t>params</a:t>
            </a:r>
            <a:endParaRPr lang="en-KR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2D2156-D83E-D44D-A171-C99201A7FF97}"/>
              </a:ext>
            </a:extLst>
          </p:cNvPr>
          <p:cNvSpPr txBox="1"/>
          <p:nvPr/>
        </p:nvSpPr>
        <p:spPr>
          <a:xfrm>
            <a:off x="1416134" y="2052947"/>
            <a:ext cx="407026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APPENDFSYNC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err="1"/>
              <a:t>fsync</a:t>
            </a:r>
            <a:r>
              <a:rPr lang="en-US" altLang="ko-KR" dirty="0"/>
              <a:t>() </a:t>
            </a:r>
            <a:r>
              <a:rPr lang="ko-KR" altLang="en-US" dirty="0"/>
              <a:t>함수 호출 주기 결정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always: </a:t>
            </a:r>
            <a:r>
              <a:rPr lang="ko-KR" altLang="en-US" dirty="0"/>
              <a:t>명령이 실행될 때 마다 호출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err="1"/>
              <a:t>everysec</a:t>
            </a:r>
            <a:r>
              <a:rPr lang="en-US" altLang="ko-KR" dirty="0"/>
              <a:t>: 1</a:t>
            </a:r>
            <a:r>
              <a:rPr lang="ko-KR" altLang="en-US" dirty="0"/>
              <a:t>초 마다 호출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no: </a:t>
            </a:r>
            <a:r>
              <a:rPr lang="ko-KR" altLang="en-US" dirty="0"/>
              <a:t>호출 시점을 </a:t>
            </a:r>
            <a:r>
              <a:rPr lang="en-US" altLang="ko-KR" dirty="0"/>
              <a:t>OS</a:t>
            </a:r>
            <a:r>
              <a:rPr lang="ko-KR" altLang="en-US" dirty="0"/>
              <a:t>에게 맡긴다</a:t>
            </a:r>
            <a:r>
              <a:rPr lang="en-US" altLang="ko-KR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NO-APPENDFSYNC-ONREWRITE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8659ED-57CB-3A42-ACE6-836D9F422F29}"/>
              </a:ext>
            </a:extLst>
          </p:cNvPr>
          <p:cNvSpPr txBox="1"/>
          <p:nvPr/>
        </p:nvSpPr>
        <p:spPr>
          <a:xfrm>
            <a:off x="-691662" y="64359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KR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96349D3-C4E1-F94B-83B4-727032784B5D}"/>
              </a:ext>
            </a:extLst>
          </p:cNvPr>
          <p:cNvGrpSpPr/>
          <p:nvPr/>
        </p:nvGrpSpPr>
        <p:grpSpPr>
          <a:xfrm>
            <a:off x="5906799" y="1913226"/>
            <a:ext cx="5337463" cy="2770975"/>
            <a:chOff x="4805355" y="1782673"/>
            <a:chExt cx="7164972" cy="4375197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01680AB-E46E-A44F-AF42-1871BEBBE9EF}"/>
                </a:ext>
              </a:extLst>
            </p:cNvPr>
            <p:cNvCxnSpPr>
              <a:cxnSpLocks/>
              <a:stCxn id="24" idx="2"/>
              <a:endCxn id="26" idx="0"/>
            </p:cNvCxnSpPr>
            <p:nvPr/>
          </p:nvCxnSpPr>
          <p:spPr>
            <a:xfrm>
              <a:off x="9098780" y="4273217"/>
              <a:ext cx="2951" cy="10152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Process 21">
              <a:extLst>
                <a:ext uri="{FF2B5EF4-FFF2-40B4-BE49-F238E27FC236}">
                  <a16:creationId xmlns:a16="http://schemas.microsoft.com/office/drawing/2014/main" id="{C1C31978-E51A-6E4F-BD19-070D8E5E0E26}"/>
                </a:ext>
              </a:extLst>
            </p:cNvPr>
            <p:cNvSpPr/>
            <p:nvPr/>
          </p:nvSpPr>
          <p:spPr>
            <a:xfrm>
              <a:off x="7855286" y="1782673"/>
              <a:ext cx="3201597" cy="2748984"/>
            </a:xfrm>
            <a:prstGeom prst="flowChartProcess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23" name="Alternate Process 22">
              <a:extLst>
                <a:ext uri="{FF2B5EF4-FFF2-40B4-BE49-F238E27FC236}">
                  <a16:creationId xmlns:a16="http://schemas.microsoft.com/office/drawing/2014/main" id="{FBB6C4FE-E1C9-A945-9471-83B147907801}"/>
                </a:ext>
              </a:extLst>
            </p:cNvPr>
            <p:cNvSpPr/>
            <p:nvPr/>
          </p:nvSpPr>
          <p:spPr>
            <a:xfrm>
              <a:off x="8426353" y="2117108"/>
              <a:ext cx="1372504" cy="785656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Dataset</a:t>
              </a:r>
              <a:endParaRPr lang="en-KR" dirty="0"/>
            </a:p>
          </p:txBody>
        </p:sp>
        <p:sp>
          <p:nvSpPr>
            <p:cNvPr id="24" name="Process 23">
              <a:extLst>
                <a:ext uri="{FF2B5EF4-FFF2-40B4-BE49-F238E27FC236}">
                  <a16:creationId xmlns:a16="http://schemas.microsoft.com/office/drawing/2014/main" id="{2CBCBE08-5CFF-984C-A75E-B4DE4384C4B4}"/>
                </a:ext>
              </a:extLst>
            </p:cNvPr>
            <p:cNvSpPr/>
            <p:nvPr/>
          </p:nvSpPr>
          <p:spPr>
            <a:xfrm>
              <a:off x="8485728" y="3446210"/>
              <a:ext cx="1226104" cy="827006"/>
            </a:xfrm>
            <a:prstGeom prst="flowChart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KR" sz="1600" dirty="0"/>
                <a:t>AOF Buffer</a:t>
              </a:r>
            </a:p>
          </p:txBody>
        </p:sp>
        <p:sp>
          <p:nvSpPr>
            <p:cNvPr id="25" name="Connector 24">
              <a:extLst>
                <a:ext uri="{FF2B5EF4-FFF2-40B4-BE49-F238E27FC236}">
                  <a16:creationId xmlns:a16="http://schemas.microsoft.com/office/drawing/2014/main" id="{974808E5-551C-2547-BF41-2B6DA1AE0E4A}"/>
                </a:ext>
              </a:extLst>
            </p:cNvPr>
            <p:cNvSpPr/>
            <p:nvPr/>
          </p:nvSpPr>
          <p:spPr>
            <a:xfrm>
              <a:off x="4875060" y="2828437"/>
              <a:ext cx="1490113" cy="854277"/>
            </a:xfrm>
            <a:prstGeom prst="flowChartConnec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</a:t>
              </a:r>
              <a:r>
                <a:rPr lang="en-KR" sz="1400" dirty="0"/>
                <a:t>lient Request</a:t>
              </a:r>
            </a:p>
          </p:txBody>
        </p:sp>
        <p:sp>
          <p:nvSpPr>
            <p:cNvPr id="26" name="Process 25">
              <a:extLst>
                <a:ext uri="{FF2B5EF4-FFF2-40B4-BE49-F238E27FC236}">
                  <a16:creationId xmlns:a16="http://schemas.microsoft.com/office/drawing/2014/main" id="{DFEFD941-DD22-D041-B6B7-65738B5CE3AA}"/>
                </a:ext>
              </a:extLst>
            </p:cNvPr>
            <p:cNvSpPr/>
            <p:nvPr/>
          </p:nvSpPr>
          <p:spPr>
            <a:xfrm>
              <a:off x="8462142" y="5288490"/>
              <a:ext cx="1279176" cy="869380"/>
            </a:xfrm>
            <a:prstGeom prst="flowChartProcess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KR" sz="1600" dirty="0"/>
                <a:t>AOF File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6B6AE80-A071-2F44-8E91-34A0F5C146AB}"/>
                </a:ext>
              </a:extLst>
            </p:cNvPr>
            <p:cNvGrpSpPr/>
            <p:nvPr/>
          </p:nvGrpSpPr>
          <p:grpSpPr>
            <a:xfrm>
              <a:off x="4805355" y="4634657"/>
              <a:ext cx="7164972" cy="772592"/>
              <a:chOff x="4805355" y="4571598"/>
              <a:chExt cx="7164972" cy="772592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76E8BF0F-EE12-1644-BCFA-2D16592234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5061" y="4920599"/>
                <a:ext cx="7095266" cy="0"/>
              </a:xfrm>
              <a:prstGeom prst="line">
                <a:avLst/>
              </a:prstGeom>
              <a:ln w="476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BF5E08E-FDB2-D640-8791-08C1C7E82AF5}"/>
                  </a:ext>
                </a:extLst>
              </p:cNvPr>
              <p:cNvSpPr txBox="1"/>
              <p:nvPr/>
            </p:nvSpPr>
            <p:spPr>
              <a:xfrm>
                <a:off x="4805355" y="4571598"/>
                <a:ext cx="2114551" cy="320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/>
                  <a:t>Memory(DRAM)</a:t>
                </a:r>
                <a:endParaRPr lang="en-KR" sz="1050" b="1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BC4CF04-4F4E-4342-8C1D-FC152A345138}"/>
                  </a:ext>
                </a:extLst>
              </p:cNvPr>
              <p:cNvSpPr txBox="1"/>
              <p:nvPr/>
            </p:nvSpPr>
            <p:spPr>
              <a:xfrm>
                <a:off x="4805355" y="5023380"/>
                <a:ext cx="2114551" cy="320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KR" sz="1050" b="1" dirty="0"/>
                  <a:t>Disk(HDD or SSD)</a:t>
                </a:r>
              </a:p>
            </p:txBody>
          </p:sp>
        </p:grpSp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3E189856-F487-C441-B660-145C09525AA3}"/>
                </a:ext>
              </a:extLst>
            </p:cNvPr>
            <p:cNvCxnSpPr>
              <a:cxnSpLocks/>
              <a:stCxn id="25" idx="6"/>
              <a:endCxn id="24" idx="1"/>
            </p:cNvCxnSpPr>
            <p:nvPr/>
          </p:nvCxnSpPr>
          <p:spPr>
            <a:xfrm>
              <a:off x="6365173" y="3255576"/>
              <a:ext cx="2120555" cy="604137"/>
            </a:xfrm>
            <a:prstGeom prst="bentConnector3">
              <a:avLst>
                <a:gd name="adj1" fmla="val 8166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9" name="Elbow Connector 28">
              <a:extLst>
                <a:ext uri="{FF2B5EF4-FFF2-40B4-BE49-F238E27FC236}">
                  <a16:creationId xmlns:a16="http://schemas.microsoft.com/office/drawing/2014/main" id="{B1E3CC45-FB31-5242-8FFD-B2FD310CA8DA}"/>
                </a:ext>
              </a:extLst>
            </p:cNvPr>
            <p:cNvCxnSpPr>
              <a:stCxn id="25" idx="6"/>
              <a:endCxn id="23" idx="1"/>
            </p:cNvCxnSpPr>
            <p:nvPr/>
          </p:nvCxnSpPr>
          <p:spPr>
            <a:xfrm flipV="1">
              <a:off x="6365173" y="2509936"/>
              <a:ext cx="2061180" cy="745640"/>
            </a:xfrm>
            <a:prstGeom prst="bentConnector3">
              <a:avLst>
                <a:gd name="adj1" fmla="val 83992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F0513D9-3313-FB40-8563-37C986CD4CC8}"/>
                </a:ext>
              </a:extLst>
            </p:cNvPr>
            <p:cNvSpPr txBox="1"/>
            <p:nvPr/>
          </p:nvSpPr>
          <p:spPr>
            <a:xfrm>
              <a:off x="9299792" y="4528990"/>
              <a:ext cx="1629102" cy="534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>
                  <a:solidFill>
                    <a:srgbClr val="FF0000"/>
                  </a:solidFill>
                </a:rPr>
                <a:t>fsync</a:t>
              </a:r>
              <a:r>
                <a:rPr lang="ko-KR" altLang="en-US" sz="1600" b="1" dirty="0">
                  <a:solidFill>
                    <a:srgbClr val="FF0000"/>
                  </a:solidFill>
                </a:rPr>
                <a:t> </a:t>
              </a:r>
              <a:r>
                <a:rPr lang="ko-KR" altLang="en-US" sz="1400" b="1" dirty="0">
                  <a:solidFill>
                    <a:srgbClr val="FF0000"/>
                  </a:solidFill>
                </a:rPr>
                <a:t>함수</a:t>
              </a:r>
              <a:endParaRPr lang="en-KR" sz="16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8876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3DA25-58D6-9046-BF18-574A0EE2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AOF Rewrite </a:t>
            </a:r>
            <a:r>
              <a:rPr lang="ko-KR" altLang="en-US" sz="4000" dirty="0"/>
              <a:t>동작</a:t>
            </a:r>
            <a:r>
              <a:rPr lang="en-US" sz="4000" dirty="0"/>
              <a:t> </a:t>
            </a:r>
            <a:r>
              <a:rPr lang="ko-KR" altLang="en-US" sz="4000" dirty="0"/>
              <a:t>관련 </a:t>
            </a:r>
            <a:r>
              <a:rPr lang="en-US" altLang="ko-KR" sz="4000" dirty="0"/>
              <a:t>Params</a:t>
            </a:r>
            <a:endParaRPr lang="en-KR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2D2156-D83E-D44D-A171-C99201A7FF97}"/>
              </a:ext>
            </a:extLst>
          </p:cNvPr>
          <p:cNvSpPr txBox="1"/>
          <p:nvPr/>
        </p:nvSpPr>
        <p:spPr>
          <a:xfrm>
            <a:off x="838200" y="2083868"/>
            <a:ext cx="4093828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AUTO-AOF-REWRITE-PERCENTAGE</a:t>
            </a:r>
            <a:endParaRPr lang="en-US" altLang="ko-KR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dirty="0"/>
              <a:t>이전 </a:t>
            </a:r>
            <a:r>
              <a:rPr lang="en-US" altLang="ko-KR" sz="1400" dirty="0"/>
              <a:t>AOF File </a:t>
            </a:r>
            <a:r>
              <a:rPr lang="ko-KR" altLang="en-US" sz="1400" dirty="0"/>
              <a:t>크기 기준</a:t>
            </a:r>
            <a:endParaRPr lang="en-US" altLang="ko-KR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dirty="0"/>
              <a:t>이전 </a:t>
            </a:r>
            <a:r>
              <a:rPr lang="en-US" altLang="ko-KR" sz="1400" dirty="0"/>
              <a:t>AOF File </a:t>
            </a:r>
            <a:r>
              <a:rPr lang="ko-KR" altLang="en-US" sz="1400" dirty="0"/>
              <a:t>크기 기준 </a:t>
            </a:r>
            <a:r>
              <a:rPr lang="en-US" altLang="ko-KR" sz="1400" dirty="0"/>
              <a:t>100%</a:t>
            </a:r>
            <a:r>
              <a:rPr lang="ko-KR" altLang="en-US" sz="1400" dirty="0"/>
              <a:t> 도달 시</a:t>
            </a:r>
            <a:r>
              <a:rPr lang="en-US" altLang="ko-KR" sz="1400" dirty="0"/>
              <a:t> 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r>
              <a:rPr lang="en-US" altLang="ko-KR" sz="1600" dirty="0"/>
              <a:t>AUTO-AOF-REWRITE-MIN-SIZE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dirty="0"/>
              <a:t>현재 </a:t>
            </a:r>
            <a:r>
              <a:rPr lang="en-US" altLang="ko-KR" sz="1400" dirty="0"/>
              <a:t>AOF</a:t>
            </a:r>
            <a:r>
              <a:rPr lang="ko-KR" altLang="en-US" sz="1400" dirty="0"/>
              <a:t> </a:t>
            </a:r>
            <a:r>
              <a:rPr lang="en-US" altLang="ko-KR" sz="1400" dirty="0"/>
              <a:t>File </a:t>
            </a:r>
            <a:r>
              <a:rPr lang="ko-KR" altLang="en-US" sz="1400" dirty="0"/>
              <a:t>크기 기준</a:t>
            </a:r>
            <a:endParaRPr lang="en-US" altLang="ko-KR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400" dirty="0"/>
              <a:t>64mg</a:t>
            </a:r>
            <a:r>
              <a:rPr lang="ko-KR" altLang="en-US" sz="1400" dirty="0"/>
              <a:t> 크기 도달 시</a:t>
            </a:r>
            <a:endParaRPr lang="en-US" altLang="ko-KR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r>
              <a:rPr lang="en-US" altLang="ko-KR" sz="1600" dirty="0"/>
              <a:t>AUTO-AOF-REWRITE-SPEC-TIME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설정한 시간 기준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8659ED-57CB-3A42-ACE6-836D9F422F29}"/>
              </a:ext>
            </a:extLst>
          </p:cNvPr>
          <p:cNvSpPr txBox="1"/>
          <p:nvPr/>
        </p:nvSpPr>
        <p:spPr>
          <a:xfrm>
            <a:off x="-691662" y="64359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K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B6AB7E-7EB2-1049-9DE4-2BF36236FAAE}"/>
              </a:ext>
            </a:extLst>
          </p:cNvPr>
          <p:cNvSpPr txBox="1"/>
          <p:nvPr/>
        </p:nvSpPr>
        <p:spPr>
          <a:xfrm>
            <a:off x="838200" y="1517946"/>
            <a:ext cx="4624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b="1" dirty="0"/>
              <a:t>AOF Rewrite </a:t>
            </a:r>
            <a:r>
              <a:rPr lang="ko-KR" altLang="en-US" b="1" dirty="0"/>
              <a:t>동작 시점 지정</a:t>
            </a:r>
            <a:r>
              <a:rPr lang="en-US" altLang="ko-KR" b="1" dirty="0"/>
              <a:t>!!</a:t>
            </a:r>
            <a:endParaRPr lang="en-KR" b="1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3C2FACC-DC0F-1C47-9B36-310C90497F2E}"/>
              </a:ext>
            </a:extLst>
          </p:cNvPr>
          <p:cNvGrpSpPr/>
          <p:nvPr/>
        </p:nvGrpSpPr>
        <p:grpSpPr>
          <a:xfrm>
            <a:off x="5292437" y="1656051"/>
            <a:ext cx="5337463" cy="2770975"/>
            <a:chOff x="4805355" y="1782673"/>
            <a:chExt cx="7164972" cy="4375197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5AA82C6-16A9-C14F-A76E-4EE66E309364}"/>
                </a:ext>
              </a:extLst>
            </p:cNvPr>
            <p:cNvCxnSpPr>
              <a:cxnSpLocks/>
              <a:stCxn id="29" idx="2"/>
              <a:endCxn id="31" idx="0"/>
            </p:cNvCxnSpPr>
            <p:nvPr/>
          </p:nvCxnSpPr>
          <p:spPr>
            <a:xfrm>
              <a:off x="9098780" y="4273217"/>
              <a:ext cx="2951" cy="10152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Process 26">
              <a:extLst>
                <a:ext uri="{FF2B5EF4-FFF2-40B4-BE49-F238E27FC236}">
                  <a16:creationId xmlns:a16="http://schemas.microsoft.com/office/drawing/2014/main" id="{EADFA364-0C52-884C-A5AE-23C97FE3CFAA}"/>
                </a:ext>
              </a:extLst>
            </p:cNvPr>
            <p:cNvSpPr/>
            <p:nvPr/>
          </p:nvSpPr>
          <p:spPr>
            <a:xfrm>
              <a:off x="7855286" y="1782673"/>
              <a:ext cx="3201597" cy="2748984"/>
            </a:xfrm>
            <a:prstGeom prst="flowChartProcess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28" name="Alternate Process 27">
              <a:extLst>
                <a:ext uri="{FF2B5EF4-FFF2-40B4-BE49-F238E27FC236}">
                  <a16:creationId xmlns:a16="http://schemas.microsoft.com/office/drawing/2014/main" id="{1A10B23B-FF9B-4549-8123-229FDD28CE54}"/>
                </a:ext>
              </a:extLst>
            </p:cNvPr>
            <p:cNvSpPr/>
            <p:nvPr/>
          </p:nvSpPr>
          <p:spPr>
            <a:xfrm>
              <a:off x="8426353" y="2117108"/>
              <a:ext cx="1372504" cy="785656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Dataset</a:t>
              </a:r>
              <a:endParaRPr lang="en-KR" dirty="0"/>
            </a:p>
          </p:txBody>
        </p:sp>
        <p:sp>
          <p:nvSpPr>
            <p:cNvPr id="29" name="Process 28">
              <a:extLst>
                <a:ext uri="{FF2B5EF4-FFF2-40B4-BE49-F238E27FC236}">
                  <a16:creationId xmlns:a16="http://schemas.microsoft.com/office/drawing/2014/main" id="{B5A43B5B-3CE1-DE4B-ADF6-19A0B96C05C6}"/>
                </a:ext>
              </a:extLst>
            </p:cNvPr>
            <p:cNvSpPr/>
            <p:nvPr/>
          </p:nvSpPr>
          <p:spPr>
            <a:xfrm>
              <a:off x="8485728" y="3446210"/>
              <a:ext cx="1226104" cy="827006"/>
            </a:xfrm>
            <a:prstGeom prst="flowChart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KR" sz="1600" dirty="0"/>
                <a:t>AOF Buffer</a:t>
              </a:r>
            </a:p>
          </p:txBody>
        </p:sp>
        <p:sp>
          <p:nvSpPr>
            <p:cNvPr id="30" name="Connector 29">
              <a:extLst>
                <a:ext uri="{FF2B5EF4-FFF2-40B4-BE49-F238E27FC236}">
                  <a16:creationId xmlns:a16="http://schemas.microsoft.com/office/drawing/2014/main" id="{AF264B8D-704D-044D-B172-8B0ACE719D98}"/>
                </a:ext>
              </a:extLst>
            </p:cNvPr>
            <p:cNvSpPr/>
            <p:nvPr/>
          </p:nvSpPr>
          <p:spPr>
            <a:xfrm>
              <a:off x="4875060" y="2828437"/>
              <a:ext cx="1490113" cy="854277"/>
            </a:xfrm>
            <a:prstGeom prst="flowChartConnec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</a:t>
              </a:r>
              <a:r>
                <a:rPr lang="en-KR" sz="1400" dirty="0"/>
                <a:t>lient Request</a:t>
              </a:r>
            </a:p>
          </p:txBody>
        </p:sp>
        <p:sp>
          <p:nvSpPr>
            <p:cNvPr id="31" name="Process 30">
              <a:extLst>
                <a:ext uri="{FF2B5EF4-FFF2-40B4-BE49-F238E27FC236}">
                  <a16:creationId xmlns:a16="http://schemas.microsoft.com/office/drawing/2014/main" id="{3BEBD8EE-03B0-9F41-A163-9FD5F0FCFAD0}"/>
                </a:ext>
              </a:extLst>
            </p:cNvPr>
            <p:cNvSpPr/>
            <p:nvPr/>
          </p:nvSpPr>
          <p:spPr>
            <a:xfrm>
              <a:off x="8462142" y="5288490"/>
              <a:ext cx="1279176" cy="869380"/>
            </a:xfrm>
            <a:prstGeom prst="flowChartProcess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KR" sz="1600" dirty="0"/>
                <a:t>AOF File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1EE529C-2DB0-2C42-B24A-93BB74353FEF}"/>
                </a:ext>
              </a:extLst>
            </p:cNvPr>
            <p:cNvGrpSpPr/>
            <p:nvPr/>
          </p:nvGrpSpPr>
          <p:grpSpPr>
            <a:xfrm>
              <a:off x="4805355" y="4634657"/>
              <a:ext cx="7164972" cy="772592"/>
              <a:chOff x="4805355" y="4571598"/>
              <a:chExt cx="7164972" cy="772592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51E223C7-AC0A-5F40-8F6C-913FD5A43F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5061" y="4920599"/>
                <a:ext cx="7095266" cy="0"/>
              </a:xfrm>
              <a:prstGeom prst="line">
                <a:avLst/>
              </a:prstGeom>
              <a:ln w="476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9BC58DD-FA01-B943-9780-D8B72A124692}"/>
                  </a:ext>
                </a:extLst>
              </p:cNvPr>
              <p:cNvSpPr txBox="1"/>
              <p:nvPr/>
            </p:nvSpPr>
            <p:spPr>
              <a:xfrm>
                <a:off x="4805355" y="4571598"/>
                <a:ext cx="2114551" cy="320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/>
                  <a:t>Memory(DRAM)</a:t>
                </a:r>
                <a:endParaRPr lang="en-KR" sz="1050" b="1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2212BC3-F0BB-CF46-BA79-E3A11BC6C28C}"/>
                  </a:ext>
                </a:extLst>
              </p:cNvPr>
              <p:cNvSpPr txBox="1"/>
              <p:nvPr/>
            </p:nvSpPr>
            <p:spPr>
              <a:xfrm>
                <a:off x="4805355" y="5023380"/>
                <a:ext cx="2114551" cy="320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KR" sz="1050" b="1" dirty="0"/>
                  <a:t>Disk(HDD or SSD)</a:t>
                </a:r>
              </a:p>
            </p:txBody>
          </p:sp>
        </p:grpSp>
        <p:cxnSp>
          <p:nvCxnSpPr>
            <p:cNvPr id="33" name="Elbow Connector 32">
              <a:extLst>
                <a:ext uri="{FF2B5EF4-FFF2-40B4-BE49-F238E27FC236}">
                  <a16:creationId xmlns:a16="http://schemas.microsoft.com/office/drawing/2014/main" id="{33AA391E-78C4-7641-A1A1-95FD129F0E6E}"/>
                </a:ext>
              </a:extLst>
            </p:cNvPr>
            <p:cNvCxnSpPr>
              <a:cxnSpLocks/>
              <a:stCxn id="30" idx="6"/>
              <a:endCxn id="29" idx="1"/>
            </p:cNvCxnSpPr>
            <p:nvPr/>
          </p:nvCxnSpPr>
          <p:spPr>
            <a:xfrm>
              <a:off x="6365173" y="3255576"/>
              <a:ext cx="2120555" cy="604137"/>
            </a:xfrm>
            <a:prstGeom prst="bentConnector3">
              <a:avLst>
                <a:gd name="adj1" fmla="val 8166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4" name="Elbow Connector 33">
              <a:extLst>
                <a:ext uri="{FF2B5EF4-FFF2-40B4-BE49-F238E27FC236}">
                  <a16:creationId xmlns:a16="http://schemas.microsoft.com/office/drawing/2014/main" id="{3FA08D1D-2DF0-6C45-980F-F3CAAA2873A2}"/>
                </a:ext>
              </a:extLst>
            </p:cNvPr>
            <p:cNvCxnSpPr>
              <a:stCxn id="30" idx="6"/>
              <a:endCxn id="28" idx="1"/>
            </p:cNvCxnSpPr>
            <p:nvPr/>
          </p:nvCxnSpPr>
          <p:spPr>
            <a:xfrm flipV="1">
              <a:off x="6365173" y="2509936"/>
              <a:ext cx="2061180" cy="745640"/>
            </a:xfrm>
            <a:prstGeom prst="bentConnector3">
              <a:avLst>
                <a:gd name="adj1" fmla="val 83992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3940C53-F21D-374F-9B11-2560884837D1}"/>
                </a:ext>
              </a:extLst>
            </p:cNvPr>
            <p:cNvSpPr txBox="1"/>
            <p:nvPr/>
          </p:nvSpPr>
          <p:spPr>
            <a:xfrm>
              <a:off x="9299792" y="4528990"/>
              <a:ext cx="1629102" cy="534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fsync</a:t>
              </a:r>
              <a:r>
                <a:rPr lang="ko-KR" altLang="en-US" sz="1600" dirty="0"/>
                <a:t> </a:t>
              </a:r>
              <a:r>
                <a:rPr lang="ko-KR" altLang="en-US" sz="1400" dirty="0"/>
                <a:t>함수</a:t>
              </a:r>
              <a:endParaRPr lang="en-KR" sz="1600" dirty="0"/>
            </a:p>
          </p:txBody>
        </p:sp>
      </p:grpSp>
      <p:sp>
        <p:nvSpPr>
          <p:cNvPr id="41" name="Process 40">
            <a:extLst>
              <a:ext uri="{FF2B5EF4-FFF2-40B4-BE49-F238E27FC236}">
                <a16:creationId xmlns:a16="http://schemas.microsoft.com/office/drawing/2014/main" id="{F088854D-6609-7642-A12A-152CDB7E996C}"/>
              </a:ext>
            </a:extLst>
          </p:cNvPr>
          <p:cNvSpPr/>
          <p:nvPr/>
        </p:nvSpPr>
        <p:spPr>
          <a:xfrm>
            <a:off x="5407519" y="5044492"/>
            <a:ext cx="1736231" cy="913396"/>
          </a:xfrm>
          <a:prstGeom prst="flowChartProcess">
            <a:avLst/>
          </a:prstGeom>
          <a:ln w="44450"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76350"/>
                      <a:gd name="connsiteY0" fmla="*/ 0 h 762000"/>
                      <a:gd name="connsiteX1" fmla="*/ 412686 w 1276350"/>
                      <a:gd name="connsiteY1" fmla="*/ 0 h 762000"/>
                      <a:gd name="connsiteX2" fmla="*/ 838136 w 1276350"/>
                      <a:gd name="connsiteY2" fmla="*/ 0 h 762000"/>
                      <a:gd name="connsiteX3" fmla="*/ 1276350 w 1276350"/>
                      <a:gd name="connsiteY3" fmla="*/ 0 h 762000"/>
                      <a:gd name="connsiteX4" fmla="*/ 1276350 w 1276350"/>
                      <a:gd name="connsiteY4" fmla="*/ 381000 h 762000"/>
                      <a:gd name="connsiteX5" fmla="*/ 1276350 w 1276350"/>
                      <a:gd name="connsiteY5" fmla="*/ 762000 h 762000"/>
                      <a:gd name="connsiteX6" fmla="*/ 850900 w 1276350"/>
                      <a:gd name="connsiteY6" fmla="*/ 762000 h 762000"/>
                      <a:gd name="connsiteX7" fmla="*/ 450977 w 1276350"/>
                      <a:gd name="connsiteY7" fmla="*/ 762000 h 762000"/>
                      <a:gd name="connsiteX8" fmla="*/ 0 w 1276350"/>
                      <a:gd name="connsiteY8" fmla="*/ 762000 h 762000"/>
                      <a:gd name="connsiteX9" fmla="*/ 0 w 1276350"/>
                      <a:gd name="connsiteY9" fmla="*/ 388620 h 762000"/>
                      <a:gd name="connsiteX10" fmla="*/ 0 w 1276350"/>
                      <a:gd name="connsiteY10" fmla="*/ 0 h 762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76350" h="762000" fill="none" extrusionOk="0">
                        <a:moveTo>
                          <a:pt x="0" y="0"/>
                        </a:moveTo>
                        <a:cubicBezTo>
                          <a:pt x="136356" y="-34838"/>
                          <a:pt x="219171" y="13812"/>
                          <a:pt x="412686" y="0"/>
                        </a:cubicBezTo>
                        <a:cubicBezTo>
                          <a:pt x="606201" y="-13812"/>
                          <a:pt x="659919" y="6527"/>
                          <a:pt x="838136" y="0"/>
                        </a:cubicBezTo>
                        <a:cubicBezTo>
                          <a:pt x="1016353" y="-6527"/>
                          <a:pt x="1079832" y="15945"/>
                          <a:pt x="1276350" y="0"/>
                        </a:cubicBezTo>
                        <a:cubicBezTo>
                          <a:pt x="1289991" y="189174"/>
                          <a:pt x="1245507" y="238046"/>
                          <a:pt x="1276350" y="381000"/>
                        </a:cubicBezTo>
                        <a:cubicBezTo>
                          <a:pt x="1307193" y="523954"/>
                          <a:pt x="1261750" y="580976"/>
                          <a:pt x="1276350" y="762000"/>
                        </a:cubicBezTo>
                        <a:cubicBezTo>
                          <a:pt x="1105528" y="785166"/>
                          <a:pt x="1052609" y="733242"/>
                          <a:pt x="850900" y="762000"/>
                        </a:cubicBezTo>
                        <a:cubicBezTo>
                          <a:pt x="649191" y="790758"/>
                          <a:pt x="593197" y="751107"/>
                          <a:pt x="450977" y="762000"/>
                        </a:cubicBezTo>
                        <a:cubicBezTo>
                          <a:pt x="308757" y="772893"/>
                          <a:pt x="91609" y="736556"/>
                          <a:pt x="0" y="762000"/>
                        </a:cubicBezTo>
                        <a:cubicBezTo>
                          <a:pt x="-8973" y="663282"/>
                          <a:pt x="33419" y="564558"/>
                          <a:pt x="0" y="388620"/>
                        </a:cubicBezTo>
                        <a:cubicBezTo>
                          <a:pt x="-33419" y="212682"/>
                          <a:pt x="31051" y="173601"/>
                          <a:pt x="0" y="0"/>
                        </a:cubicBezTo>
                        <a:close/>
                      </a:path>
                      <a:path w="1276350" h="762000" stroke="0" extrusionOk="0">
                        <a:moveTo>
                          <a:pt x="0" y="0"/>
                        </a:moveTo>
                        <a:cubicBezTo>
                          <a:pt x="106252" y="-15855"/>
                          <a:pt x="273672" y="47053"/>
                          <a:pt x="412686" y="0"/>
                        </a:cubicBezTo>
                        <a:cubicBezTo>
                          <a:pt x="551700" y="-47053"/>
                          <a:pt x="635667" y="42089"/>
                          <a:pt x="799846" y="0"/>
                        </a:cubicBezTo>
                        <a:cubicBezTo>
                          <a:pt x="964025" y="-42089"/>
                          <a:pt x="1164293" y="40962"/>
                          <a:pt x="1276350" y="0"/>
                        </a:cubicBezTo>
                        <a:cubicBezTo>
                          <a:pt x="1295075" y="173437"/>
                          <a:pt x="1242482" y="237305"/>
                          <a:pt x="1276350" y="373380"/>
                        </a:cubicBezTo>
                        <a:cubicBezTo>
                          <a:pt x="1310218" y="509455"/>
                          <a:pt x="1245490" y="570835"/>
                          <a:pt x="1276350" y="762000"/>
                        </a:cubicBezTo>
                        <a:cubicBezTo>
                          <a:pt x="1080838" y="781647"/>
                          <a:pt x="1014462" y="722608"/>
                          <a:pt x="876427" y="762000"/>
                        </a:cubicBezTo>
                        <a:cubicBezTo>
                          <a:pt x="738392" y="801392"/>
                          <a:pt x="591383" y="735772"/>
                          <a:pt x="476504" y="762000"/>
                        </a:cubicBezTo>
                        <a:cubicBezTo>
                          <a:pt x="361625" y="788228"/>
                          <a:pt x="181759" y="761606"/>
                          <a:pt x="0" y="762000"/>
                        </a:cubicBezTo>
                        <a:cubicBezTo>
                          <a:pt x="-39289" y="613046"/>
                          <a:pt x="41522" y="532599"/>
                          <a:pt x="0" y="403860"/>
                        </a:cubicBezTo>
                        <a:cubicBezTo>
                          <a:pt x="-41522" y="275121"/>
                          <a:pt x="5475" y="10837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이전 </a:t>
            </a:r>
            <a:endParaRPr lang="en-US" altLang="ko-KR" dirty="0"/>
          </a:p>
          <a:p>
            <a:pPr algn="ctr"/>
            <a:r>
              <a:rPr lang="en-KR" dirty="0"/>
              <a:t>AOF File</a:t>
            </a:r>
          </a:p>
        </p:txBody>
      </p:sp>
      <p:sp>
        <p:nvSpPr>
          <p:cNvPr id="44" name="Process 43">
            <a:extLst>
              <a:ext uri="{FF2B5EF4-FFF2-40B4-BE49-F238E27FC236}">
                <a16:creationId xmlns:a16="http://schemas.microsoft.com/office/drawing/2014/main" id="{82CF65FC-3893-CA41-A102-272DEB655ECE}"/>
              </a:ext>
            </a:extLst>
          </p:cNvPr>
          <p:cNvSpPr/>
          <p:nvPr/>
        </p:nvSpPr>
        <p:spPr>
          <a:xfrm>
            <a:off x="7532941" y="5044492"/>
            <a:ext cx="1736231" cy="913396"/>
          </a:xfrm>
          <a:prstGeom prst="flowChartProcess">
            <a:avLst/>
          </a:prstGeom>
          <a:ln w="44450"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76350"/>
                      <a:gd name="connsiteY0" fmla="*/ 0 h 762000"/>
                      <a:gd name="connsiteX1" fmla="*/ 412686 w 1276350"/>
                      <a:gd name="connsiteY1" fmla="*/ 0 h 762000"/>
                      <a:gd name="connsiteX2" fmla="*/ 838136 w 1276350"/>
                      <a:gd name="connsiteY2" fmla="*/ 0 h 762000"/>
                      <a:gd name="connsiteX3" fmla="*/ 1276350 w 1276350"/>
                      <a:gd name="connsiteY3" fmla="*/ 0 h 762000"/>
                      <a:gd name="connsiteX4" fmla="*/ 1276350 w 1276350"/>
                      <a:gd name="connsiteY4" fmla="*/ 381000 h 762000"/>
                      <a:gd name="connsiteX5" fmla="*/ 1276350 w 1276350"/>
                      <a:gd name="connsiteY5" fmla="*/ 762000 h 762000"/>
                      <a:gd name="connsiteX6" fmla="*/ 850900 w 1276350"/>
                      <a:gd name="connsiteY6" fmla="*/ 762000 h 762000"/>
                      <a:gd name="connsiteX7" fmla="*/ 450977 w 1276350"/>
                      <a:gd name="connsiteY7" fmla="*/ 762000 h 762000"/>
                      <a:gd name="connsiteX8" fmla="*/ 0 w 1276350"/>
                      <a:gd name="connsiteY8" fmla="*/ 762000 h 762000"/>
                      <a:gd name="connsiteX9" fmla="*/ 0 w 1276350"/>
                      <a:gd name="connsiteY9" fmla="*/ 388620 h 762000"/>
                      <a:gd name="connsiteX10" fmla="*/ 0 w 1276350"/>
                      <a:gd name="connsiteY10" fmla="*/ 0 h 762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76350" h="762000" fill="none" extrusionOk="0">
                        <a:moveTo>
                          <a:pt x="0" y="0"/>
                        </a:moveTo>
                        <a:cubicBezTo>
                          <a:pt x="136356" y="-34838"/>
                          <a:pt x="219171" y="13812"/>
                          <a:pt x="412686" y="0"/>
                        </a:cubicBezTo>
                        <a:cubicBezTo>
                          <a:pt x="606201" y="-13812"/>
                          <a:pt x="659919" y="6527"/>
                          <a:pt x="838136" y="0"/>
                        </a:cubicBezTo>
                        <a:cubicBezTo>
                          <a:pt x="1016353" y="-6527"/>
                          <a:pt x="1079832" y="15945"/>
                          <a:pt x="1276350" y="0"/>
                        </a:cubicBezTo>
                        <a:cubicBezTo>
                          <a:pt x="1289991" y="189174"/>
                          <a:pt x="1245507" y="238046"/>
                          <a:pt x="1276350" y="381000"/>
                        </a:cubicBezTo>
                        <a:cubicBezTo>
                          <a:pt x="1307193" y="523954"/>
                          <a:pt x="1261750" y="580976"/>
                          <a:pt x="1276350" y="762000"/>
                        </a:cubicBezTo>
                        <a:cubicBezTo>
                          <a:pt x="1105528" y="785166"/>
                          <a:pt x="1052609" y="733242"/>
                          <a:pt x="850900" y="762000"/>
                        </a:cubicBezTo>
                        <a:cubicBezTo>
                          <a:pt x="649191" y="790758"/>
                          <a:pt x="593197" y="751107"/>
                          <a:pt x="450977" y="762000"/>
                        </a:cubicBezTo>
                        <a:cubicBezTo>
                          <a:pt x="308757" y="772893"/>
                          <a:pt x="91609" y="736556"/>
                          <a:pt x="0" y="762000"/>
                        </a:cubicBezTo>
                        <a:cubicBezTo>
                          <a:pt x="-8973" y="663282"/>
                          <a:pt x="33419" y="564558"/>
                          <a:pt x="0" y="388620"/>
                        </a:cubicBezTo>
                        <a:cubicBezTo>
                          <a:pt x="-33419" y="212682"/>
                          <a:pt x="31051" y="173601"/>
                          <a:pt x="0" y="0"/>
                        </a:cubicBezTo>
                        <a:close/>
                      </a:path>
                      <a:path w="1276350" h="762000" stroke="0" extrusionOk="0">
                        <a:moveTo>
                          <a:pt x="0" y="0"/>
                        </a:moveTo>
                        <a:cubicBezTo>
                          <a:pt x="106252" y="-15855"/>
                          <a:pt x="273672" y="47053"/>
                          <a:pt x="412686" y="0"/>
                        </a:cubicBezTo>
                        <a:cubicBezTo>
                          <a:pt x="551700" y="-47053"/>
                          <a:pt x="635667" y="42089"/>
                          <a:pt x="799846" y="0"/>
                        </a:cubicBezTo>
                        <a:cubicBezTo>
                          <a:pt x="964025" y="-42089"/>
                          <a:pt x="1164293" y="40962"/>
                          <a:pt x="1276350" y="0"/>
                        </a:cubicBezTo>
                        <a:cubicBezTo>
                          <a:pt x="1295075" y="173437"/>
                          <a:pt x="1242482" y="237305"/>
                          <a:pt x="1276350" y="373380"/>
                        </a:cubicBezTo>
                        <a:cubicBezTo>
                          <a:pt x="1310218" y="509455"/>
                          <a:pt x="1245490" y="570835"/>
                          <a:pt x="1276350" y="762000"/>
                        </a:cubicBezTo>
                        <a:cubicBezTo>
                          <a:pt x="1080838" y="781647"/>
                          <a:pt x="1014462" y="722608"/>
                          <a:pt x="876427" y="762000"/>
                        </a:cubicBezTo>
                        <a:cubicBezTo>
                          <a:pt x="738392" y="801392"/>
                          <a:pt x="591383" y="735772"/>
                          <a:pt x="476504" y="762000"/>
                        </a:cubicBezTo>
                        <a:cubicBezTo>
                          <a:pt x="361625" y="788228"/>
                          <a:pt x="181759" y="761606"/>
                          <a:pt x="0" y="762000"/>
                        </a:cubicBezTo>
                        <a:cubicBezTo>
                          <a:pt x="-39289" y="613046"/>
                          <a:pt x="41522" y="532599"/>
                          <a:pt x="0" y="403860"/>
                        </a:cubicBezTo>
                        <a:cubicBezTo>
                          <a:pt x="-41522" y="275121"/>
                          <a:pt x="5475" y="10837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서버 시작 시 </a:t>
            </a:r>
            <a:r>
              <a:rPr lang="en-KR" dirty="0"/>
              <a:t>AOF File</a:t>
            </a:r>
            <a:r>
              <a:rPr lang="ko-KR" altLang="en-US" dirty="0"/>
              <a:t> </a:t>
            </a:r>
            <a:endParaRPr lang="en-KR" dirty="0"/>
          </a:p>
        </p:txBody>
      </p:sp>
      <p:sp>
        <p:nvSpPr>
          <p:cNvPr id="45" name="Process 44">
            <a:extLst>
              <a:ext uri="{FF2B5EF4-FFF2-40B4-BE49-F238E27FC236}">
                <a16:creationId xmlns:a16="http://schemas.microsoft.com/office/drawing/2014/main" id="{07BB800C-3931-304F-90B2-64D9612543DD}"/>
              </a:ext>
            </a:extLst>
          </p:cNvPr>
          <p:cNvSpPr/>
          <p:nvPr/>
        </p:nvSpPr>
        <p:spPr>
          <a:xfrm>
            <a:off x="9761784" y="5044492"/>
            <a:ext cx="1736231" cy="913396"/>
          </a:xfrm>
          <a:prstGeom prst="flowChartProcess">
            <a:avLst/>
          </a:prstGeom>
          <a:ln w="44450"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76350"/>
                      <a:gd name="connsiteY0" fmla="*/ 0 h 762000"/>
                      <a:gd name="connsiteX1" fmla="*/ 412686 w 1276350"/>
                      <a:gd name="connsiteY1" fmla="*/ 0 h 762000"/>
                      <a:gd name="connsiteX2" fmla="*/ 838136 w 1276350"/>
                      <a:gd name="connsiteY2" fmla="*/ 0 h 762000"/>
                      <a:gd name="connsiteX3" fmla="*/ 1276350 w 1276350"/>
                      <a:gd name="connsiteY3" fmla="*/ 0 h 762000"/>
                      <a:gd name="connsiteX4" fmla="*/ 1276350 w 1276350"/>
                      <a:gd name="connsiteY4" fmla="*/ 381000 h 762000"/>
                      <a:gd name="connsiteX5" fmla="*/ 1276350 w 1276350"/>
                      <a:gd name="connsiteY5" fmla="*/ 762000 h 762000"/>
                      <a:gd name="connsiteX6" fmla="*/ 850900 w 1276350"/>
                      <a:gd name="connsiteY6" fmla="*/ 762000 h 762000"/>
                      <a:gd name="connsiteX7" fmla="*/ 450977 w 1276350"/>
                      <a:gd name="connsiteY7" fmla="*/ 762000 h 762000"/>
                      <a:gd name="connsiteX8" fmla="*/ 0 w 1276350"/>
                      <a:gd name="connsiteY8" fmla="*/ 762000 h 762000"/>
                      <a:gd name="connsiteX9" fmla="*/ 0 w 1276350"/>
                      <a:gd name="connsiteY9" fmla="*/ 388620 h 762000"/>
                      <a:gd name="connsiteX10" fmla="*/ 0 w 1276350"/>
                      <a:gd name="connsiteY10" fmla="*/ 0 h 762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76350" h="762000" fill="none" extrusionOk="0">
                        <a:moveTo>
                          <a:pt x="0" y="0"/>
                        </a:moveTo>
                        <a:cubicBezTo>
                          <a:pt x="136356" y="-34838"/>
                          <a:pt x="219171" y="13812"/>
                          <a:pt x="412686" y="0"/>
                        </a:cubicBezTo>
                        <a:cubicBezTo>
                          <a:pt x="606201" y="-13812"/>
                          <a:pt x="659919" y="6527"/>
                          <a:pt x="838136" y="0"/>
                        </a:cubicBezTo>
                        <a:cubicBezTo>
                          <a:pt x="1016353" y="-6527"/>
                          <a:pt x="1079832" y="15945"/>
                          <a:pt x="1276350" y="0"/>
                        </a:cubicBezTo>
                        <a:cubicBezTo>
                          <a:pt x="1289991" y="189174"/>
                          <a:pt x="1245507" y="238046"/>
                          <a:pt x="1276350" y="381000"/>
                        </a:cubicBezTo>
                        <a:cubicBezTo>
                          <a:pt x="1307193" y="523954"/>
                          <a:pt x="1261750" y="580976"/>
                          <a:pt x="1276350" y="762000"/>
                        </a:cubicBezTo>
                        <a:cubicBezTo>
                          <a:pt x="1105528" y="785166"/>
                          <a:pt x="1052609" y="733242"/>
                          <a:pt x="850900" y="762000"/>
                        </a:cubicBezTo>
                        <a:cubicBezTo>
                          <a:pt x="649191" y="790758"/>
                          <a:pt x="593197" y="751107"/>
                          <a:pt x="450977" y="762000"/>
                        </a:cubicBezTo>
                        <a:cubicBezTo>
                          <a:pt x="308757" y="772893"/>
                          <a:pt x="91609" y="736556"/>
                          <a:pt x="0" y="762000"/>
                        </a:cubicBezTo>
                        <a:cubicBezTo>
                          <a:pt x="-8973" y="663282"/>
                          <a:pt x="33419" y="564558"/>
                          <a:pt x="0" y="388620"/>
                        </a:cubicBezTo>
                        <a:cubicBezTo>
                          <a:pt x="-33419" y="212682"/>
                          <a:pt x="31051" y="173601"/>
                          <a:pt x="0" y="0"/>
                        </a:cubicBezTo>
                        <a:close/>
                      </a:path>
                      <a:path w="1276350" h="762000" stroke="0" extrusionOk="0">
                        <a:moveTo>
                          <a:pt x="0" y="0"/>
                        </a:moveTo>
                        <a:cubicBezTo>
                          <a:pt x="106252" y="-15855"/>
                          <a:pt x="273672" y="47053"/>
                          <a:pt x="412686" y="0"/>
                        </a:cubicBezTo>
                        <a:cubicBezTo>
                          <a:pt x="551700" y="-47053"/>
                          <a:pt x="635667" y="42089"/>
                          <a:pt x="799846" y="0"/>
                        </a:cubicBezTo>
                        <a:cubicBezTo>
                          <a:pt x="964025" y="-42089"/>
                          <a:pt x="1164293" y="40962"/>
                          <a:pt x="1276350" y="0"/>
                        </a:cubicBezTo>
                        <a:cubicBezTo>
                          <a:pt x="1295075" y="173437"/>
                          <a:pt x="1242482" y="237305"/>
                          <a:pt x="1276350" y="373380"/>
                        </a:cubicBezTo>
                        <a:cubicBezTo>
                          <a:pt x="1310218" y="509455"/>
                          <a:pt x="1245490" y="570835"/>
                          <a:pt x="1276350" y="762000"/>
                        </a:cubicBezTo>
                        <a:cubicBezTo>
                          <a:pt x="1080838" y="781647"/>
                          <a:pt x="1014462" y="722608"/>
                          <a:pt x="876427" y="762000"/>
                        </a:cubicBezTo>
                        <a:cubicBezTo>
                          <a:pt x="738392" y="801392"/>
                          <a:pt x="591383" y="735772"/>
                          <a:pt x="476504" y="762000"/>
                        </a:cubicBezTo>
                        <a:cubicBezTo>
                          <a:pt x="361625" y="788228"/>
                          <a:pt x="181759" y="761606"/>
                          <a:pt x="0" y="762000"/>
                        </a:cubicBezTo>
                        <a:cubicBezTo>
                          <a:pt x="-39289" y="613046"/>
                          <a:pt x="41522" y="532599"/>
                          <a:pt x="0" y="403860"/>
                        </a:cubicBezTo>
                        <a:cubicBezTo>
                          <a:pt x="-41522" y="275121"/>
                          <a:pt x="5475" y="10837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64MG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146073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383</Words>
  <Application>Microsoft Macintosh PowerPoint</Application>
  <PresentationFormat>Widescreen</PresentationFormat>
  <Paragraphs>115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RDB 로깅 과정</vt:lpstr>
      <vt:lpstr>RDB 복구 과정</vt:lpstr>
      <vt:lpstr>AOF 로깅 과정</vt:lpstr>
      <vt:lpstr>AOF Rewrite 동작 과정</vt:lpstr>
      <vt:lpstr>AOF preamble</vt:lpstr>
      <vt:lpstr>AOF 관련 파라미터</vt:lpstr>
      <vt:lpstr>fsync() 함수 관련 params</vt:lpstr>
      <vt:lpstr>AOF Rewrite 동작 관련 Params</vt:lpstr>
      <vt:lpstr>RDB Params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조 성운</dc:creator>
  <cp:lastModifiedBy>조 성운</cp:lastModifiedBy>
  <cp:revision>21</cp:revision>
  <dcterms:created xsi:type="dcterms:W3CDTF">2021-02-06T05:28:50Z</dcterms:created>
  <dcterms:modified xsi:type="dcterms:W3CDTF">2021-02-21T12:55:24Z</dcterms:modified>
</cp:coreProperties>
</file>