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9" r:id="rId5"/>
    <p:sldId id="268" r:id="rId6"/>
    <p:sldId id="263" r:id="rId7"/>
    <p:sldId id="261" r:id="rId8"/>
    <p:sldId id="262" r:id="rId9"/>
    <p:sldId id="260" r:id="rId10"/>
    <p:sldId id="270" r:id="rId11"/>
    <p:sldId id="265" r:id="rId12"/>
    <p:sldId id="266" r:id="rId13"/>
    <p:sldId id="271" r:id="rId14"/>
    <p:sldId id="267" r:id="rId15"/>
    <p:sldId id="273" r:id="rId16"/>
    <p:sldId id="279" r:id="rId17"/>
    <p:sldId id="274" r:id="rId18"/>
    <p:sldId id="275" r:id="rId19"/>
    <p:sldId id="276" r:id="rId20"/>
    <p:sldId id="277" r:id="rId21"/>
    <p:sldId id="278" r:id="rId22"/>
    <p:sldId id="282" r:id="rId23"/>
    <p:sldId id="280" r:id="rId24"/>
    <p:sldId id="283" r:id="rId2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 성운" initials="조성" lastIdx="12" clrIdx="0">
    <p:extLst>
      <p:ext uri="{19B8F6BF-5375-455C-9EA6-DF929625EA0E}">
        <p15:presenceInfo xmlns:p15="http://schemas.microsoft.com/office/powerpoint/2012/main" userId="74856354f62a72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0"/>
    <p:restoredTop sz="94663"/>
  </p:normalViewPr>
  <p:slideViewPr>
    <p:cSldViewPr snapToGrid="0" snapToObjects="1">
      <p:cViewPr>
        <p:scale>
          <a:sx n="109" d="100"/>
          <a:sy n="109" d="100"/>
        </p:scale>
        <p:origin x="824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3T16:19:51.264" idx="2">
    <p:pos x="3190" y="1294"/>
    <p:text>스키마가 유연하기. 때문에 데이터 구조를 명확하게 미리 지정하지 않아도 된다.</p:text>
    <p:extLst>
      <p:ext uri="{C676402C-5697-4E1C-873F-D02D1690AC5C}">
        <p15:threadingInfo xmlns:p15="http://schemas.microsoft.com/office/powerpoint/2012/main" timeZoneBias="-540"/>
      </p:ext>
    </p:extLst>
  </p:cm>
  <p:cm authorId="1" dt="2021-02-03T16:25:40.081" idx="3">
    <p:pos x="3190" y="1430"/>
    <p:text>한 공간에 수직적으로 저장하면 비용이 많이 든다.</p:text>
    <p:extLst>
      <p:ext uri="{C676402C-5697-4E1C-873F-D02D1690AC5C}">
        <p15:threadingInfo xmlns:p15="http://schemas.microsoft.com/office/powerpoint/2012/main" timeZoneBias="-540">
          <p15:parentCm authorId="1" idx="2"/>
        </p15:threadingInfo>
      </p:ext>
    </p:extLst>
  </p:cm>
  <p:cm authorId="1" dt="2021-02-03T16:28:28.233" idx="5">
    <p:pos x="3287" y="3243"/>
    <p:text>관계형의 경우 데이터 구조를 미리 정해야 해서 구조에 집중을 두어 고유한 특징은 무시될 수 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3T17:32:51.709" idx="6">
    <p:pos x="10" y="10"/>
    <p:text>디스크 기반 데이터 베이스와 달리 메모리 RAM에 저장한다.
 RAM에 저장하기 때문에 RAM의 특징에 종속된다.
데이터 저장, 접근 가공등의 작업을 빠르게 처리할 수 있다. 
휘발성 성질 때문에 전원 공급이 중단되면 데이터가 사라진다.
In-Memory DB의 경우에는 NoSQL 방식에 속하는 데이터베이스 이며, key-value방식을 사용하고 있습니다.
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3T20:49:32.554" idx="12">
    <p:pos x="10" y="10"/>
    <p:text>(입력/수정/삭제)명령이 실행될 때 마다 기록되는 파일
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2754C-2777-C143-A027-2BD2A7B29E02}" type="datetimeFigureOut">
              <a:rPr lang="en-KR" smtClean="0"/>
              <a:t>2021/02/03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AA052-33D2-D54A-8AE2-B3E78977ABD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779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AA052-33D2-D54A-8AE2-B3E78977ABD2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3212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AA052-33D2-D54A-8AE2-B3E78977ABD2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88693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AA052-33D2-D54A-8AE2-B3E78977ABD2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7182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7DA1-3540-1140-9FA0-F9876D2BF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DCBDC-B4D9-1648-A6AF-737BEFEAE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D445D-A098-6C46-8F0A-1F8C8FF8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0931-B739-9947-A68B-6D1D249DA8E3}" type="datetimeFigureOut">
              <a:rPr lang="en-KR" smtClean="0"/>
              <a:t>2021/02/03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740EB-4A71-AF40-897C-74682367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AF366-E8A7-2A4C-BE9E-A21F7D27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3B3D-8AB7-024A-8C49-76BD7300698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5167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7A1D-7747-BF4C-BE17-F5BC6AFE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E2365-66AE-DD43-A032-EE47F7873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CAF17-898B-184A-9B87-5EEC4468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0931-B739-9947-A68B-6D1D249DA8E3}" type="datetimeFigureOut">
              <a:rPr lang="en-KR" smtClean="0"/>
              <a:t>2021/02/03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8A222-77D7-1942-AD78-5297981C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E2D47-5ABA-F044-91DB-5C8C69F4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3B3D-8AB7-024A-8C49-76BD7300698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9567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FE1A2-5710-4948-849C-A1ACAE725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F3ACF-7FC2-AF44-896E-A2541FD6A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5C2FA-1EC2-1948-A79B-802EF3E7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0931-B739-9947-A68B-6D1D249DA8E3}" type="datetimeFigureOut">
              <a:rPr lang="en-KR" smtClean="0"/>
              <a:t>2021/02/03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CAA0B-68D2-9D43-8F99-7638E35A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2D611-9C06-094C-9A84-B75DD46F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3B3D-8AB7-024A-8C49-76BD7300698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8122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8C10-9DAE-364F-94C1-2282F422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E45C2-3773-C143-88ED-0D31A7B48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0B7D5-942A-F244-97AB-2E51420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0931-B739-9947-A68B-6D1D249DA8E3}" type="datetimeFigureOut">
              <a:rPr lang="en-KR" smtClean="0"/>
              <a:t>2021/02/03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0FD48-4B34-4B44-96DD-1709C01B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D08B-3C15-4848-A36F-0E5A4A43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3B3D-8AB7-024A-8C49-76BD7300698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4893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71D1-5FE2-5245-B023-1DC8B8C90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76D3A-1C53-5145-9A85-DE27466B0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CCF82-F187-8E47-AF56-08F636E8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0931-B739-9947-A68B-6D1D249DA8E3}" type="datetimeFigureOut">
              <a:rPr lang="en-KR" smtClean="0"/>
              <a:t>2021/02/03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4C1B5-E9C2-484F-A4B8-EC1414C9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49F89-ADF4-B44A-8950-BA1638FE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3B3D-8AB7-024A-8C49-76BD7300698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247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28BB-6762-FE44-9608-B3237176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ED7D-E121-C24D-B229-21CE6C9C9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D6FAD-B219-1D4E-B04D-F3F22E74D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7D3FE-580B-734A-9FEB-D6E8EDAE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0931-B739-9947-A68B-6D1D249DA8E3}" type="datetimeFigureOut">
              <a:rPr lang="en-KR" smtClean="0"/>
              <a:t>2021/02/03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82463-DF90-5141-8299-A0FA1956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CC08A-C41C-E140-917C-BF8B3F5F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3B3D-8AB7-024A-8C49-76BD7300698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4670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2C6C-80BB-864E-B160-D803A49A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4C2B7-4FBF-AF45-BFBF-BFA5D6E44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0FAA7-C6D1-5F43-8662-E324C17BF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08246-0874-2A49-9D93-C56BFD211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93C23-51A2-F04A-9BBA-01431C2D0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91190-E86E-8F4F-B5E7-EAE7ED95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0931-B739-9947-A68B-6D1D249DA8E3}" type="datetimeFigureOut">
              <a:rPr lang="en-KR" smtClean="0"/>
              <a:t>2021/02/03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FB65A-5E4B-DB43-9FBB-DD112E96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713BE6-08A3-844B-854A-2EF9EE5D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3B3D-8AB7-024A-8C49-76BD7300698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875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9D1E-6B30-AE45-8EB9-C414998B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5385A-F9E5-F545-848F-81CF49BB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0931-B739-9947-A68B-6D1D249DA8E3}" type="datetimeFigureOut">
              <a:rPr lang="en-KR" smtClean="0"/>
              <a:t>2021/02/03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83698-EBAF-1640-A275-F19ECFD7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E1EB6-59E3-8546-92EB-F37705F1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3B3D-8AB7-024A-8C49-76BD7300698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6919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9505B-A2CC-FC4D-9B15-4246237F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0931-B739-9947-A68B-6D1D249DA8E3}" type="datetimeFigureOut">
              <a:rPr lang="en-KR" smtClean="0"/>
              <a:t>2021/02/03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BC88E-C092-B146-8345-28687DEF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07F5F-28F4-D949-A61D-2CBE9005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3B3D-8AB7-024A-8C49-76BD7300698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6418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2147-E352-FE40-A236-04F63C95B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10B3-CC06-9746-8636-9FE49F3FE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71329-9641-B34A-8ABE-E3A1AB0E3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20D10-1B78-7648-BAF8-E61113BA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0931-B739-9947-A68B-6D1D249DA8E3}" type="datetimeFigureOut">
              <a:rPr lang="en-KR" smtClean="0"/>
              <a:t>2021/02/03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6897D-2DA1-4743-B63D-BB940645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4848E-95E3-3943-92EE-4CA958F2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3B3D-8AB7-024A-8C49-76BD7300698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0612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118F-4FE7-1C4E-805D-8759A16A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0843E-71F2-714A-B615-EEFD40A2D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664C1-4778-B243-BEF3-B23218457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6FDF6-6E6B-5D43-801B-D8B863E5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0931-B739-9947-A68B-6D1D249DA8E3}" type="datetimeFigureOut">
              <a:rPr lang="en-KR" smtClean="0"/>
              <a:t>2021/02/03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9A11C-8973-074B-95EE-5E6CBA50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EC2DC-752A-0040-A9DE-61A9BB27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3B3D-8AB7-024A-8C49-76BD7300698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1636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939E2-49B3-BD46-ACBB-2A622769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FA406-58BC-E34A-9D03-1415F9F2F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86050-5456-8C4C-AD31-96C3A3A86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F0931-B739-9947-A68B-6D1D249DA8E3}" type="datetimeFigureOut">
              <a:rPr lang="en-KR" smtClean="0"/>
              <a:t>2021/02/03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D992B-0015-134B-952A-9CFE3430A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E8803-C802-FC48-ACFC-71476D5BB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53B3D-8AB7-024A-8C49-76BD7300698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2423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redisgate.kr/redis/configuration/persistence.php" TargetMode="External"/><Relationship Id="rId3" Type="http://schemas.openxmlformats.org/officeDocument/2006/relationships/hyperlink" Target="https://openclassrooms.com/en/" TargetMode="External"/><Relationship Id="rId7" Type="http://schemas.openxmlformats.org/officeDocument/2006/relationships/hyperlink" Target="http://preview.hanbit.co.kr/2647/sample_ebook.pdf" TargetMode="External"/><Relationship Id="rId2" Type="http://schemas.openxmlformats.org/officeDocument/2006/relationships/hyperlink" Target="https://gaemi606.tistory.com/74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.blog.naver.com/sjc02183/221998493348" TargetMode="External"/><Relationship Id="rId5" Type="http://schemas.openxmlformats.org/officeDocument/2006/relationships/hyperlink" Target="https://sabarada.tistory.com/103" TargetMode="External"/><Relationship Id="rId4" Type="http://schemas.openxmlformats.org/officeDocument/2006/relationships/hyperlink" Target="https://brunch.co.kr/@jehovah/20" TargetMode="External"/><Relationship Id="rId9" Type="http://schemas.openxmlformats.org/officeDocument/2006/relationships/hyperlink" Target="https://kimdubi.github.io/nosql/redis_persisten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E38E-DA51-1441-A88C-FCBCCBE6C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Redis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R" altLang="en-US" dirty="0"/>
              <a:t>발표</a:t>
            </a:r>
            <a:r>
              <a:rPr lang="en-US" altLang="ko-KR" dirty="0"/>
              <a:t>	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2CAD-F39A-BB45-976C-8F0B79A73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031" y="4024069"/>
            <a:ext cx="2203938" cy="899624"/>
          </a:xfrm>
        </p:spPr>
        <p:txBody>
          <a:bodyPr/>
          <a:lstStyle/>
          <a:p>
            <a:r>
              <a:rPr lang="ko-KR" altLang="en-US" dirty="0" err="1"/>
              <a:t>조성운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831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FC040D-C56B-4F49-A3AD-86DAAF56877F}"/>
              </a:ext>
            </a:extLst>
          </p:cNvPr>
          <p:cNvSpPr txBox="1"/>
          <p:nvPr/>
        </p:nvSpPr>
        <p:spPr>
          <a:xfrm>
            <a:off x="1181104" y="2527016"/>
            <a:ext cx="54483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000" b="1" dirty="0"/>
              <a:t>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Key-Value</a:t>
            </a:r>
            <a:r>
              <a:rPr lang="ko-KR" altLang="en-US" sz="2000" dirty="0"/>
              <a:t>의 형식을 가지는 자료구조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String</a:t>
            </a:r>
            <a:r>
              <a:rPr lang="ko-KR" altLang="en-US" sz="2000" dirty="0"/>
              <a:t>의 묶음 자료구조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Head, tail</a:t>
            </a:r>
            <a:r>
              <a:rPr lang="ko-KR" altLang="en-US" sz="2000" dirty="0"/>
              <a:t>에 값 </a:t>
            </a:r>
            <a:r>
              <a:rPr lang="ko-KR" altLang="en-US" sz="2000" dirty="0" err="1"/>
              <a:t>추가시</a:t>
            </a:r>
            <a:r>
              <a:rPr lang="ko-KR" altLang="en-US" sz="2000" dirty="0"/>
              <a:t> 동일 시간 소요</a:t>
            </a:r>
            <a:endParaRPr lang="en-US" altLang="ko-KR" sz="2000" dirty="0"/>
          </a:p>
          <a:p>
            <a:endParaRPr lang="en-US" sz="2000" dirty="0"/>
          </a:p>
          <a:p>
            <a:r>
              <a:rPr lang="en-US" sz="2000" b="1" dirty="0"/>
              <a:t>Hash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키</a:t>
            </a:r>
            <a:r>
              <a:rPr lang="en-US" altLang="ko-KR" sz="2000" dirty="0"/>
              <a:t>-</a:t>
            </a:r>
            <a:r>
              <a:rPr lang="ko-KR" altLang="en-US" sz="2000" dirty="0"/>
              <a:t>값 구조를 </a:t>
            </a:r>
            <a:r>
              <a:rPr lang="ko-KR" altLang="en-US" sz="2000" dirty="0" err="1"/>
              <a:t>여러개</a:t>
            </a:r>
            <a:r>
              <a:rPr lang="ko-KR" altLang="en-US" sz="2000" dirty="0"/>
              <a:t> 가진 자료구조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R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A0638-6728-2148-A3D0-DAD673C3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sz="4000" dirty="0"/>
              <a:t>Redis</a:t>
            </a:r>
            <a:r>
              <a:rPr lang="ko-KR" altLang="en-US" sz="4000" dirty="0"/>
              <a:t>의 데이터 구조</a:t>
            </a:r>
            <a:endParaRPr lang="en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BDB04-5314-404A-8DCA-37C2E05822B4}"/>
              </a:ext>
            </a:extLst>
          </p:cNvPr>
          <p:cNvSpPr txBox="1"/>
          <p:nvPr/>
        </p:nvSpPr>
        <p:spPr>
          <a:xfrm>
            <a:off x="838200" y="1690688"/>
            <a:ext cx="235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다양한 </a:t>
            </a:r>
            <a:r>
              <a:rPr lang="en-US" altLang="ko-KR" b="1" dirty="0">
                <a:solidFill>
                  <a:srgbClr val="FF0000"/>
                </a:solidFill>
              </a:rPr>
              <a:t>collection </a:t>
            </a:r>
            <a:r>
              <a:rPr lang="ko-KR" altLang="en-US" b="1" dirty="0">
                <a:solidFill>
                  <a:srgbClr val="FF0000"/>
                </a:solidFill>
              </a:rPr>
              <a:t>지원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F6CC9-7C9F-8144-922C-0F8EF8492F21}"/>
              </a:ext>
            </a:extLst>
          </p:cNvPr>
          <p:cNvSpPr txBox="1"/>
          <p:nvPr/>
        </p:nvSpPr>
        <p:spPr>
          <a:xfrm>
            <a:off x="6858004" y="2527016"/>
            <a:ext cx="4000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중복되지 않는 값의 데이터 저장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Sorted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Sets</a:t>
            </a:r>
            <a:r>
              <a:rPr lang="ko-KR" altLang="en-US" sz="2000" dirty="0"/>
              <a:t>과 같은 구조이며 </a:t>
            </a:r>
            <a:r>
              <a:rPr lang="en-US" altLang="ko-KR" sz="2000" dirty="0"/>
              <a:t>Score</a:t>
            </a:r>
            <a:r>
              <a:rPr lang="ko-KR" altLang="en-US" sz="2000" dirty="0"/>
              <a:t> 값으로 가중치를 매긴 자료구조</a:t>
            </a:r>
            <a:endParaRPr lang="en-US" altLang="ko-KR" sz="2000" dirty="0"/>
          </a:p>
          <a:p>
            <a:endParaRPr lang="en-KR" sz="2000" dirty="0"/>
          </a:p>
        </p:txBody>
      </p:sp>
    </p:spTree>
    <p:extLst>
      <p:ext uri="{BB962C8B-B14F-4D97-AF65-F5344CB8AC3E}">
        <p14:creationId xmlns:p14="http://schemas.microsoft.com/office/powerpoint/2010/main" val="663115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1E4D-2401-EA4E-AFB8-10068A59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데이터베이스의 </a:t>
            </a:r>
            <a:r>
              <a:rPr lang="en-US" altLang="ko-KR" sz="4000" dirty="0"/>
              <a:t>Replication</a:t>
            </a:r>
            <a:endParaRPr lang="en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A31E6D-5E80-7E4F-8782-FC3BDBF3860F}"/>
              </a:ext>
            </a:extLst>
          </p:cNvPr>
          <p:cNvSpPr txBox="1"/>
          <p:nvPr/>
        </p:nvSpPr>
        <p:spPr>
          <a:xfrm>
            <a:off x="838200" y="1690688"/>
            <a:ext cx="185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복제</a:t>
            </a:r>
            <a:r>
              <a:rPr lang="en-US" altLang="ko-KR" b="1" dirty="0">
                <a:solidFill>
                  <a:srgbClr val="FF0000"/>
                </a:solidFill>
              </a:rPr>
              <a:t>(Replication)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B24BDA7E-C63F-0644-88CF-7983CCA69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886" y="1875692"/>
            <a:ext cx="6102297" cy="4065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DE70F5-E2C5-A84A-B4A4-0CB76220F69D}"/>
              </a:ext>
            </a:extLst>
          </p:cNvPr>
          <p:cNvSpPr txBox="1"/>
          <p:nvPr/>
        </p:nvSpPr>
        <p:spPr>
          <a:xfrm>
            <a:off x="1085885" y="2671420"/>
            <a:ext cx="36728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Replication 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두개 이상의 </a:t>
            </a:r>
            <a:r>
              <a:rPr lang="en-US" altLang="ko-KR" dirty="0"/>
              <a:t>DBMS</a:t>
            </a:r>
            <a:r>
              <a:rPr lang="ko-KR" altLang="en-US" dirty="0"/>
              <a:t> 시스템을 </a:t>
            </a:r>
            <a:r>
              <a:rPr lang="en-US" altLang="ko-KR" dirty="0"/>
              <a:t>Master/slave</a:t>
            </a:r>
            <a:r>
              <a:rPr lang="ko-KR" altLang="en-US" dirty="0"/>
              <a:t>로 나눠 데이터를 저장하는 방식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Master</a:t>
            </a:r>
            <a:r>
              <a:rPr lang="ko-KR" altLang="en-US" dirty="0"/>
              <a:t> 노드는 </a:t>
            </a:r>
            <a:r>
              <a:rPr lang="ko-KR" altLang="en-US" dirty="0" err="1"/>
              <a:t>쓰기작업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Slave</a:t>
            </a:r>
            <a:r>
              <a:rPr lang="ko-KR" altLang="en-US" dirty="0"/>
              <a:t> 노드는 읽기 작업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0684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8E5F-8EF4-DD4A-AD76-A0A8A590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데이터 지속성 기법</a:t>
            </a:r>
            <a:endParaRPr lang="en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8FF440-6174-3144-85C2-E8B6EFE05910}"/>
              </a:ext>
            </a:extLst>
          </p:cNvPr>
          <p:cNvSpPr txBox="1"/>
          <p:nvPr/>
        </p:nvSpPr>
        <p:spPr>
          <a:xfrm>
            <a:off x="838200" y="169068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디스크 저장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E20F7-2BB3-DA44-8243-7E9B92D6D555}"/>
              </a:ext>
            </a:extLst>
          </p:cNvPr>
          <p:cNvSpPr txBox="1"/>
          <p:nvPr/>
        </p:nvSpPr>
        <p:spPr>
          <a:xfrm>
            <a:off x="838200" y="4065235"/>
            <a:ext cx="615264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RDB </a:t>
            </a:r>
            <a:endParaRPr lang="en-US" altLang="ko-KR" b="1" dirty="0"/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특정 시점의 메모리 데이터 전체를 바이너리 파일로 저장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 손실이 발생할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C13AC-6286-854C-ABD1-A1584CE8D622}"/>
              </a:ext>
            </a:extLst>
          </p:cNvPr>
          <p:cNvSpPr txBox="1"/>
          <p:nvPr/>
        </p:nvSpPr>
        <p:spPr>
          <a:xfrm>
            <a:off x="838200" y="2323462"/>
            <a:ext cx="584871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AOF</a:t>
            </a:r>
            <a:r>
              <a:rPr lang="en-US" altLang="ko-KR" sz="2400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 변경 관련 커맨드를 </a:t>
            </a:r>
            <a:r>
              <a:rPr lang="en-US" altLang="ko-KR" dirty="0"/>
              <a:t>AOF </a:t>
            </a:r>
            <a:r>
              <a:rPr lang="ko-KR" altLang="en-US" dirty="0"/>
              <a:t>파일에 기록하는 방식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로그 파일의 크기가 지속적으로 늘어나게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3A48D0BE-A63A-AC4B-A7DB-B00A48526B9B}"/>
              </a:ext>
            </a:extLst>
          </p:cNvPr>
          <p:cNvSpPr/>
          <p:nvPr/>
        </p:nvSpPr>
        <p:spPr>
          <a:xfrm>
            <a:off x="7982397" y="2978389"/>
            <a:ext cx="3183835" cy="1949600"/>
          </a:xfrm>
          <a:prstGeom prst="wedgeRectCallout">
            <a:avLst>
              <a:gd name="adj1" fmla="val -96498"/>
              <a:gd name="adj2" fmla="val -1746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AOF Rewrite</a:t>
            </a:r>
          </a:p>
          <a:p>
            <a:pPr algn="ctr"/>
            <a:endParaRPr lang="en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AOF </a:t>
            </a:r>
            <a:r>
              <a:rPr lang="ko-KR" altLang="en-US" dirty="0" err="1"/>
              <a:t>재구축</a:t>
            </a:r>
            <a:r>
              <a:rPr lang="ko-KR" altLang="en-US" dirty="0"/>
              <a:t> 방법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필요한 로그 파일만 작성</a:t>
            </a:r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9880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8E5F-8EF4-DD4A-AD76-A0A8A590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Redis </a:t>
            </a:r>
            <a:r>
              <a:rPr lang="ko-KR" altLang="en-US" sz="4000"/>
              <a:t>실습 </a:t>
            </a:r>
            <a:r>
              <a:rPr lang="en-US" altLang="ko-KR" sz="4000"/>
              <a:t>-</a:t>
            </a:r>
            <a:r>
              <a:rPr lang="ko-KR" altLang="en-US" sz="4000"/>
              <a:t> 설치</a:t>
            </a:r>
            <a:endParaRPr lang="en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B47AF2-788D-8644-B75B-B23A5F781A06}"/>
              </a:ext>
            </a:extLst>
          </p:cNvPr>
          <p:cNvSpPr txBox="1"/>
          <p:nvPr/>
        </p:nvSpPr>
        <p:spPr>
          <a:xfrm>
            <a:off x="982187" y="2266122"/>
            <a:ext cx="5259930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wget</a:t>
            </a:r>
            <a:r>
              <a:rPr lang="en-US" dirty="0"/>
              <a:t> http://download.redis.io/redis-stable.tar.gz</a:t>
            </a:r>
          </a:p>
          <a:p>
            <a:pPr>
              <a:lnSpc>
                <a:spcPct val="150000"/>
              </a:lnSpc>
            </a:pPr>
            <a:r>
              <a:rPr lang="en-US" dirty="0"/>
              <a:t>tar </a:t>
            </a:r>
            <a:r>
              <a:rPr lang="en-US" dirty="0" err="1"/>
              <a:t>xvzf</a:t>
            </a:r>
            <a:r>
              <a:rPr lang="en-US" dirty="0"/>
              <a:t> </a:t>
            </a:r>
            <a:r>
              <a:rPr lang="en-US" dirty="0" err="1"/>
              <a:t>redis-stable.tar.gz</a:t>
            </a:r>
            <a:r>
              <a:rPr lang="en-US" dirty="0"/>
              <a:t>  </a:t>
            </a:r>
            <a:r>
              <a:rPr lang="en-US" altLang="ko-KR" dirty="0"/>
              <a:t>#</a:t>
            </a:r>
            <a:r>
              <a:rPr lang="ko-KR" altLang="en-US" dirty="0"/>
              <a:t>압축 풀기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dirty="0"/>
              <a:t>cd </a:t>
            </a:r>
            <a:r>
              <a:rPr lang="en-US" dirty="0" err="1"/>
              <a:t>redis</a:t>
            </a:r>
            <a:r>
              <a:rPr lang="en-US" dirty="0"/>
              <a:t>-stable </a:t>
            </a:r>
            <a:r>
              <a:rPr lang="ko-KR" altLang="en-US" dirty="0"/>
              <a:t> </a:t>
            </a:r>
            <a:r>
              <a:rPr lang="en-US" altLang="ko-KR" dirty="0"/>
              <a:t>#</a:t>
            </a:r>
            <a:r>
              <a:rPr lang="ko-KR" altLang="en-US" dirty="0"/>
              <a:t> </a:t>
            </a:r>
            <a:r>
              <a:rPr lang="en-US" dirty="0" err="1"/>
              <a:t>redis</a:t>
            </a:r>
            <a:r>
              <a:rPr lang="en-US" dirty="0"/>
              <a:t>-stable </a:t>
            </a:r>
            <a:r>
              <a:rPr lang="ko-KR" altLang="en-US" dirty="0"/>
              <a:t>디렉토리로 이동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dirty="0"/>
              <a:t>Make</a:t>
            </a:r>
            <a:r>
              <a:rPr lang="ko-KR" altLang="en-US" dirty="0"/>
              <a:t> </a:t>
            </a:r>
            <a:r>
              <a:rPr lang="en-US" dirty="0"/>
              <a:t>  </a:t>
            </a:r>
            <a:r>
              <a:rPr lang="en-US" altLang="ko-KR" dirty="0"/>
              <a:t>#</a:t>
            </a:r>
            <a:r>
              <a:rPr lang="ko-KR" altLang="en-US" dirty="0"/>
              <a:t> 소스코드를 컴파일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dirty="0" err="1"/>
              <a:t>sudo</a:t>
            </a:r>
            <a:r>
              <a:rPr lang="en-US" dirty="0"/>
              <a:t> make install </a:t>
            </a:r>
            <a:r>
              <a:rPr lang="ko-KR" altLang="en-US" dirty="0"/>
              <a:t> </a:t>
            </a:r>
            <a:r>
              <a:rPr lang="en-US" altLang="ko-KR" dirty="0"/>
              <a:t>#</a:t>
            </a:r>
            <a:r>
              <a:rPr lang="ko-KR" altLang="en-US" dirty="0"/>
              <a:t>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ko-KR" altLang="en-US" dirty="0"/>
              <a:t>설치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redis</a:t>
            </a:r>
            <a:r>
              <a:rPr lang="en-US" dirty="0"/>
              <a:t>-server</a:t>
            </a:r>
            <a:r>
              <a:rPr lang="en-US" altLang="ko-KR" dirty="0"/>
              <a:t>. #</a:t>
            </a:r>
            <a:r>
              <a:rPr lang="ko-KR" altLang="en-US" dirty="0"/>
              <a:t> </a:t>
            </a:r>
            <a:r>
              <a:rPr lang="en-US" dirty="0" err="1"/>
              <a:t>redis</a:t>
            </a:r>
            <a:r>
              <a:rPr lang="en-US" dirty="0"/>
              <a:t> </a:t>
            </a:r>
            <a:r>
              <a:rPr lang="ko-KR" altLang="en-US" dirty="0"/>
              <a:t>서버를 실행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K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7771E9-B24E-5642-ACC8-F6E79CF70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243" y="2145393"/>
            <a:ext cx="3925957" cy="355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17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639E-9434-7E4F-A770-2DE8DBF8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Redis</a:t>
            </a:r>
            <a:r>
              <a:rPr lang="ko-KR" altLang="en-US" sz="4000" dirty="0"/>
              <a:t> 실습 </a:t>
            </a:r>
            <a:r>
              <a:rPr lang="en-US" altLang="ko-KR" sz="4000" dirty="0"/>
              <a:t>-</a:t>
            </a:r>
            <a:r>
              <a:rPr lang="ko-KR" altLang="en-US" sz="4000" dirty="0"/>
              <a:t> </a:t>
            </a:r>
            <a:r>
              <a:rPr lang="ko-KR" altLang="en-US" sz="4000" dirty="0" err="1"/>
              <a:t>파이썬</a:t>
            </a:r>
            <a:r>
              <a:rPr lang="ko-KR" altLang="en-US" sz="4000" dirty="0"/>
              <a:t> 연결</a:t>
            </a:r>
            <a:endParaRPr lang="en-KR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2C3D7E-B876-A94E-916B-5311D45D7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059" y="2565912"/>
            <a:ext cx="6900673" cy="140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80096C-6A65-3843-ADB9-1D7BFE3DAAD9}"/>
              </a:ext>
            </a:extLst>
          </p:cNvPr>
          <p:cNvSpPr txBox="1"/>
          <p:nvPr/>
        </p:nvSpPr>
        <p:spPr>
          <a:xfrm>
            <a:off x="1023638" y="1859973"/>
            <a:ext cx="38297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redis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/>
              <a:t>## </a:t>
            </a:r>
            <a:r>
              <a:rPr lang="ko-KR" altLang="en-US" sz="1200" dirty="0" err="1"/>
              <a:t>레디스</a:t>
            </a:r>
            <a:r>
              <a:rPr lang="ko-KR" altLang="en-US" sz="1200" dirty="0"/>
              <a:t> 연결</a:t>
            </a:r>
          </a:p>
          <a:p>
            <a:r>
              <a:rPr lang="en-US" sz="1200" dirty="0" err="1"/>
              <a:t>rd</a:t>
            </a:r>
            <a:r>
              <a:rPr lang="en-US" sz="1200" dirty="0"/>
              <a:t> = </a:t>
            </a:r>
            <a:r>
              <a:rPr lang="en-US" sz="1200" dirty="0" err="1"/>
              <a:t>redis.StrictRedis</a:t>
            </a:r>
            <a:r>
              <a:rPr lang="en-US" sz="1200" dirty="0"/>
              <a:t>(host='localhost',</a:t>
            </a:r>
            <a:r>
              <a:rPr lang="ko-KR" altLang="en-US" sz="1200" dirty="0"/>
              <a:t> </a:t>
            </a:r>
            <a:r>
              <a:rPr lang="en-US" sz="1200" dirty="0"/>
              <a:t>port=6379, </a:t>
            </a:r>
            <a:r>
              <a:rPr lang="en-US" sz="1200" dirty="0" err="1"/>
              <a:t>db</a:t>
            </a:r>
            <a:r>
              <a:rPr lang="en-US" sz="1200" dirty="0"/>
              <a:t>=0)</a:t>
            </a:r>
          </a:p>
          <a:p>
            <a:br>
              <a:rPr lang="en-US" sz="1200" dirty="0"/>
            </a:br>
            <a:r>
              <a:rPr lang="en-US" sz="1200" dirty="0"/>
              <a:t>## </a:t>
            </a:r>
            <a:r>
              <a:rPr lang="ko-KR" altLang="en-US" sz="1200" dirty="0"/>
              <a:t>데이터 저장</a:t>
            </a:r>
          </a:p>
          <a:p>
            <a:r>
              <a:rPr lang="en-US" sz="1200" dirty="0" err="1"/>
              <a:t>rd.set</a:t>
            </a:r>
            <a:r>
              <a:rPr lang="en-US" sz="1200" dirty="0"/>
              <a:t>("string", "Hello world")</a:t>
            </a:r>
          </a:p>
          <a:p>
            <a:br>
              <a:rPr lang="en-US" sz="1200" dirty="0"/>
            </a:br>
            <a:r>
              <a:rPr lang="en-US" sz="1200" dirty="0"/>
              <a:t>## </a:t>
            </a:r>
            <a:r>
              <a:rPr lang="ko-KR" altLang="en-US" sz="1200" dirty="0"/>
              <a:t>데이터 가져오기</a:t>
            </a:r>
          </a:p>
          <a:p>
            <a:r>
              <a:rPr lang="en-US" sz="1200" dirty="0"/>
              <a:t>data = </a:t>
            </a:r>
            <a:r>
              <a:rPr lang="en-US" sz="1200" dirty="0" err="1"/>
              <a:t>rd.get</a:t>
            </a:r>
            <a:r>
              <a:rPr lang="en-US" sz="1200" dirty="0"/>
              <a:t>("string")</a:t>
            </a:r>
          </a:p>
          <a:p>
            <a:r>
              <a:rPr lang="en-US" sz="1200" dirty="0"/>
              <a:t>print(data) ### Hello world</a:t>
            </a:r>
          </a:p>
          <a:p>
            <a:br>
              <a:rPr lang="en-US" sz="1200" dirty="0"/>
            </a:br>
            <a:r>
              <a:rPr lang="en-US" sz="1200" dirty="0"/>
              <a:t>## </a:t>
            </a:r>
            <a:r>
              <a:rPr lang="ko-KR" altLang="en-US" sz="1200" dirty="0"/>
              <a:t>데이터 삭제</a:t>
            </a:r>
          </a:p>
          <a:p>
            <a:r>
              <a:rPr lang="en-US" sz="1200" dirty="0" err="1"/>
              <a:t>rd.delete</a:t>
            </a:r>
            <a:r>
              <a:rPr lang="en-US" sz="1200" dirty="0"/>
              <a:t>("string")</a:t>
            </a:r>
          </a:p>
          <a:p>
            <a:r>
              <a:rPr lang="en-US" sz="1200" dirty="0"/>
              <a:t>print(</a:t>
            </a:r>
            <a:r>
              <a:rPr lang="en-US" sz="1200" dirty="0" err="1"/>
              <a:t>rd.get</a:t>
            </a:r>
            <a:r>
              <a:rPr lang="en-US" sz="1200" dirty="0"/>
              <a:t>("string")) ### None</a:t>
            </a:r>
          </a:p>
          <a:p>
            <a:br>
              <a:rPr lang="en-US" sz="1200" dirty="0"/>
            </a:br>
            <a:r>
              <a:rPr lang="en-US" sz="1200" dirty="0"/>
              <a:t>## </a:t>
            </a:r>
            <a:r>
              <a:rPr lang="ko-KR" altLang="en-US" sz="1200" dirty="0" err="1"/>
              <a:t>레디스</a:t>
            </a:r>
            <a:r>
              <a:rPr lang="ko-KR" altLang="en-US" sz="1200" dirty="0"/>
              <a:t> </a:t>
            </a:r>
            <a:r>
              <a:rPr lang="en-US" sz="1200" dirty="0"/>
              <a:t>DB </a:t>
            </a:r>
            <a:r>
              <a:rPr lang="ko-KR" altLang="en-US" sz="1200" dirty="0"/>
              <a:t>데이터 전체 삭제</a:t>
            </a:r>
          </a:p>
          <a:p>
            <a:r>
              <a:rPr lang="en-US" sz="1200" dirty="0" err="1"/>
              <a:t>rd.flushdb</a:t>
            </a:r>
            <a:r>
              <a:rPr lang="en-US" sz="1200" dirty="0"/>
              <a:t>()</a:t>
            </a:r>
          </a:p>
          <a:p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endParaRPr lang="en-US" sz="1200" dirty="0"/>
          </a:p>
          <a:p>
            <a:endParaRPr lang="en-KR" sz="1200" dirty="0"/>
          </a:p>
        </p:txBody>
      </p:sp>
    </p:spTree>
    <p:extLst>
      <p:ext uri="{BB962C8B-B14F-4D97-AF65-F5344CB8AC3E}">
        <p14:creationId xmlns:p14="http://schemas.microsoft.com/office/powerpoint/2010/main" val="2714471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DA25-58D6-9046-BF18-574A0EE2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AOF </a:t>
            </a:r>
            <a:r>
              <a:rPr lang="ko-KR" altLang="en-US" sz="4000" dirty="0"/>
              <a:t>관련 </a:t>
            </a:r>
            <a:r>
              <a:rPr lang="ko-KR" altLang="en-US" sz="4000" dirty="0" err="1"/>
              <a:t>파라미터</a:t>
            </a:r>
            <a:endParaRPr lang="en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D2156-D83E-D44D-A171-C99201A7FF97}"/>
              </a:ext>
            </a:extLst>
          </p:cNvPr>
          <p:cNvSpPr txBox="1"/>
          <p:nvPr/>
        </p:nvSpPr>
        <p:spPr>
          <a:xfrm>
            <a:off x="1416134" y="2052947"/>
            <a:ext cx="407026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appendonly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Yes -&gt; AOF </a:t>
            </a:r>
            <a:r>
              <a:rPr lang="ko-KR" altLang="en-US" sz="2000" dirty="0"/>
              <a:t>기능 사용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-&gt; AOF </a:t>
            </a:r>
            <a:r>
              <a:rPr lang="ko-KR" altLang="en-US" sz="2000" dirty="0"/>
              <a:t>기능 사용하지 않음</a:t>
            </a:r>
            <a:endParaRPr lang="en-US" sz="2000" dirty="0"/>
          </a:p>
          <a:p>
            <a:endParaRPr lang="en-US" sz="2000" dirty="0"/>
          </a:p>
          <a:p>
            <a:r>
              <a:rPr lang="en-US" sz="2400" b="1" dirty="0" err="1"/>
              <a:t>appendfilename</a:t>
            </a:r>
            <a:endParaRPr lang="en-US" sz="2400" b="1" dirty="0"/>
          </a:p>
          <a:p>
            <a:r>
              <a:rPr lang="ko-KR" altLang="en-US" sz="2000" dirty="0"/>
              <a:t>* </a:t>
            </a:r>
            <a:r>
              <a:rPr lang="en-US" altLang="ko-KR" sz="2000" dirty="0"/>
              <a:t>AOF </a:t>
            </a:r>
            <a:r>
              <a:rPr lang="ko-KR" altLang="en-US" sz="2000" dirty="0"/>
              <a:t>파일명 지정</a:t>
            </a:r>
            <a:endParaRPr lang="en-US" altLang="ko-KR" sz="2000" dirty="0"/>
          </a:p>
          <a:p>
            <a:endParaRPr lang="en-US" sz="2000" dirty="0"/>
          </a:p>
          <a:p>
            <a:r>
              <a:rPr lang="en-US" sz="2400" b="1" dirty="0" err="1"/>
              <a:t>appendfsync</a:t>
            </a:r>
            <a:endParaRPr lang="en-US" sz="2400" b="1" dirty="0"/>
          </a:p>
          <a:p>
            <a:r>
              <a:rPr lang="ko-KR" altLang="en-US" sz="2000" dirty="0"/>
              <a:t>* </a:t>
            </a:r>
            <a:r>
              <a:rPr lang="en-US" altLang="ko-KR" sz="2000" dirty="0"/>
              <a:t>AOF </a:t>
            </a:r>
            <a:r>
              <a:rPr lang="ko-KR" altLang="en-US" sz="2000" dirty="0"/>
              <a:t>파일에 기록되는 시점 지정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509F1E-97E6-8246-BF7F-D066B4BF747B}"/>
              </a:ext>
            </a:extLst>
          </p:cNvPr>
          <p:cNvSpPr txBox="1"/>
          <p:nvPr/>
        </p:nvSpPr>
        <p:spPr>
          <a:xfrm>
            <a:off x="6705600" y="2052947"/>
            <a:ext cx="390252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auto-</a:t>
            </a:r>
            <a:r>
              <a:rPr lang="en-US" sz="2400" b="1" dirty="0" err="1"/>
              <a:t>aof</a:t>
            </a:r>
            <a:r>
              <a:rPr lang="en-US" sz="2400" b="1" dirty="0"/>
              <a:t>-rewrite-percentage</a:t>
            </a:r>
          </a:p>
          <a:p>
            <a:r>
              <a:rPr lang="ko-KR" altLang="en-US" sz="2000" dirty="0"/>
              <a:t>* </a:t>
            </a:r>
            <a:r>
              <a:rPr lang="en-US" altLang="ko-KR" sz="2000" dirty="0"/>
              <a:t>AOF </a:t>
            </a:r>
            <a:r>
              <a:rPr lang="ko-KR" altLang="en-US" sz="2000" dirty="0"/>
              <a:t>파일 사이즈 기준으로 일정 </a:t>
            </a:r>
            <a:r>
              <a:rPr lang="en-US" altLang="ko-KR" sz="2000" dirty="0"/>
              <a:t>%</a:t>
            </a:r>
            <a:r>
              <a:rPr lang="ko-KR" altLang="en-US" sz="2000" dirty="0"/>
              <a:t>값 이상이면 </a:t>
            </a:r>
            <a:r>
              <a:rPr lang="en-US" altLang="ko-KR" sz="2000" dirty="0"/>
              <a:t>rewrite </a:t>
            </a:r>
            <a:r>
              <a:rPr lang="ko-KR" altLang="en-US" sz="2000" dirty="0"/>
              <a:t>진행</a:t>
            </a:r>
            <a:endParaRPr lang="en-US" sz="2000" dirty="0"/>
          </a:p>
          <a:p>
            <a:endParaRPr lang="en-US" sz="2000" dirty="0"/>
          </a:p>
          <a:p>
            <a:r>
              <a:rPr lang="en-US" sz="2400" b="1" dirty="0"/>
              <a:t>auto-</a:t>
            </a:r>
            <a:r>
              <a:rPr lang="en-US" sz="2400" b="1" dirty="0" err="1"/>
              <a:t>aof</a:t>
            </a:r>
            <a:r>
              <a:rPr lang="en-US" sz="2400" b="1" dirty="0"/>
              <a:t>-rewrite-min-size</a:t>
            </a:r>
          </a:p>
          <a:p>
            <a:r>
              <a:rPr lang="ko-KR" altLang="en-US" sz="2000" dirty="0"/>
              <a:t>* </a:t>
            </a:r>
            <a:r>
              <a:rPr lang="en-US" altLang="ko-KR" sz="2000" dirty="0"/>
              <a:t>AOF </a:t>
            </a:r>
            <a:r>
              <a:rPr lang="ko-KR" altLang="en-US" sz="2000" dirty="0"/>
              <a:t>파일 사이즈 기준으로 일정 </a:t>
            </a:r>
            <a:r>
              <a:rPr lang="en-US" altLang="ko-KR" sz="2000" dirty="0"/>
              <a:t>mb </a:t>
            </a:r>
            <a:r>
              <a:rPr lang="ko-KR" altLang="en-US" sz="2000" dirty="0"/>
              <a:t>이하이면 </a:t>
            </a:r>
            <a:r>
              <a:rPr lang="en-US" altLang="ko-KR" sz="2000" dirty="0"/>
              <a:t>rewrite</a:t>
            </a:r>
            <a:r>
              <a:rPr lang="ko-KR" altLang="en-US" sz="2000" dirty="0"/>
              <a:t> 진행하지 않음</a:t>
            </a:r>
            <a:endParaRPr lang="en-KR" sz="2000" dirty="0"/>
          </a:p>
          <a:p>
            <a:endParaRPr lang="en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59ED-57CB-3A42-ACE6-836D9F422F29}"/>
              </a:ext>
            </a:extLst>
          </p:cNvPr>
          <p:cNvSpPr txBox="1"/>
          <p:nvPr/>
        </p:nvSpPr>
        <p:spPr>
          <a:xfrm>
            <a:off x="-691662" y="64359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62425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6260E5-CA9D-A54A-A8E8-7291B1700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134" y="2368829"/>
            <a:ext cx="4207554" cy="2120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E2CAF5-7758-C545-BD55-85A0C3BAFD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49216" y="1414235"/>
            <a:ext cx="2886458" cy="40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78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DA25-58D6-9046-BF18-574A0EE2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Redis </a:t>
            </a:r>
            <a:r>
              <a:rPr lang="ko-KR" altLang="en-US" sz="4000" dirty="0"/>
              <a:t>기본 자료구조 및 명령어</a:t>
            </a:r>
            <a:endParaRPr lang="en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8A50C-18C3-654B-84AE-C8C0F7E993EA}"/>
              </a:ext>
            </a:extLst>
          </p:cNvPr>
          <p:cNvSpPr txBox="1"/>
          <p:nvPr/>
        </p:nvSpPr>
        <p:spPr>
          <a:xfrm>
            <a:off x="805542" y="1907468"/>
            <a:ext cx="43849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Strings</a:t>
            </a:r>
          </a:p>
          <a:p>
            <a:r>
              <a:rPr lang="en-US" altLang="ko-KR" dirty="0"/>
              <a:t>get</a:t>
            </a:r>
            <a:r>
              <a:rPr lang="ko-KR" altLang="en-US" dirty="0"/>
              <a:t> </a:t>
            </a:r>
            <a:r>
              <a:rPr lang="en-US" altLang="ko-KR" dirty="0"/>
              <a:t>&lt;key&gt;, set &lt;key&gt; &lt;value&gt;, del &lt;key&gt;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sz="2400" b="1" dirty="0"/>
              <a:t>List</a:t>
            </a:r>
          </a:p>
          <a:p>
            <a:r>
              <a:rPr lang="en-US" altLang="ko-KR" dirty="0" err="1"/>
              <a:t>lpush</a:t>
            </a:r>
            <a:r>
              <a:rPr lang="en-US" altLang="ko-KR" dirty="0"/>
              <a:t> &lt;key&gt; &lt;value&gt; ,</a:t>
            </a:r>
            <a:r>
              <a:rPr lang="en-US" altLang="ko-KR" dirty="0" err="1"/>
              <a:t>rpush</a:t>
            </a:r>
            <a:r>
              <a:rPr lang="en-US" altLang="ko-KR" dirty="0"/>
              <a:t> &lt;key&gt; &lt;value&gt;, </a:t>
            </a:r>
          </a:p>
          <a:p>
            <a:r>
              <a:rPr lang="en-US" altLang="ko-KR" dirty="0" err="1"/>
              <a:t>lrange</a:t>
            </a:r>
            <a:r>
              <a:rPr lang="en-US" altLang="ko-KR" dirty="0"/>
              <a:t> &lt;key&gt; &lt;start&gt; &lt;end&gt;, </a:t>
            </a:r>
            <a:r>
              <a:rPr lang="en-US" altLang="ko-KR" dirty="0" err="1"/>
              <a:t>lpop</a:t>
            </a:r>
            <a:r>
              <a:rPr lang="en-US" altLang="ko-KR" dirty="0"/>
              <a:t> &lt;key&gt;, </a:t>
            </a:r>
          </a:p>
          <a:p>
            <a:r>
              <a:rPr lang="en-US" altLang="ko-KR" dirty="0" err="1"/>
              <a:t>rpop</a:t>
            </a:r>
            <a:r>
              <a:rPr lang="en-US" altLang="ko-KR" dirty="0"/>
              <a:t> &lt;key&gt;</a:t>
            </a:r>
          </a:p>
          <a:p>
            <a:endParaRPr lang="en-US" altLang="ko-KR" dirty="0"/>
          </a:p>
          <a:p>
            <a:r>
              <a:rPr lang="en-US" altLang="ko-KR" sz="2400" b="1" dirty="0"/>
              <a:t>Hash</a:t>
            </a:r>
          </a:p>
          <a:p>
            <a:r>
              <a:rPr lang="en-US" altLang="ko-KR" dirty="0" err="1"/>
              <a:t>hset</a:t>
            </a:r>
            <a:r>
              <a:rPr lang="en-US" altLang="ko-KR" dirty="0"/>
              <a:t> key field value, </a:t>
            </a:r>
            <a:r>
              <a:rPr lang="en-US" altLang="ko-KR" dirty="0" err="1"/>
              <a:t>hget</a:t>
            </a:r>
            <a:r>
              <a:rPr lang="en-US" altLang="ko-KR" dirty="0"/>
              <a:t> &lt;key&gt; &lt;field&gt;</a:t>
            </a:r>
          </a:p>
          <a:p>
            <a:r>
              <a:rPr lang="en-US" altLang="ko-KR" dirty="0" err="1"/>
              <a:t>hdel</a:t>
            </a:r>
            <a:r>
              <a:rPr lang="en-US" altLang="ko-KR" dirty="0"/>
              <a:t> &lt;key&gt; &lt;field&gt;, </a:t>
            </a:r>
            <a:r>
              <a:rPr lang="en-US" altLang="ko-KR" dirty="0" err="1"/>
              <a:t>hlen</a:t>
            </a:r>
            <a:r>
              <a:rPr lang="en-US" altLang="ko-KR" dirty="0"/>
              <a:t> &lt;key&gt;</a:t>
            </a:r>
          </a:p>
          <a:p>
            <a:r>
              <a:rPr lang="en-US" altLang="ko-KR" dirty="0" err="1"/>
              <a:t>hgetAll</a:t>
            </a:r>
            <a:r>
              <a:rPr lang="en-US" altLang="ko-KR" dirty="0"/>
              <a:t> &lt;key&gt;, </a:t>
            </a:r>
            <a:r>
              <a:rPr lang="en-US" altLang="ko-KR" dirty="0" err="1"/>
              <a:t>hkeys</a:t>
            </a:r>
            <a:r>
              <a:rPr lang="en-US" altLang="ko-KR" dirty="0"/>
              <a:t> &lt;key&gt;, </a:t>
            </a:r>
            <a:r>
              <a:rPr lang="en-US" altLang="ko-KR" dirty="0" err="1"/>
              <a:t>hvals</a:t>
            </a:r>
            <a:r>
              <a:rPr lang="en-US" altLang="ko-KR" dirty="0"/>
              <a:t> &lt;key&gt;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9B291-64A6-C848-8E17-02381F269719}"/>
              </a:ext>
            </a:extLst>
          </p:cNvPr>
          <p:cNvSpPr txBox="1"/>
          <p:nvPr/>
        </p:nvSpPr>
        <p:spPr>
          <a:xfrm>
            <a:off x="6387251" y="1891142"/>
            <a:ext cx="43849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Set</a:t>
            </a:r>
          </a:p>
          <a:p>
            <a:r>
              <a:rPr lang="en-US" altLang="ko-KR" dirty="0" err="1"/>
              <a:t>sadd</a:t>
            </a:r>
            <a:r>
              <a:rPr lang="en-US" altLang="ko-KR" dirty="0"/>
              <a:t> &lt;key&gt; &lt;member&gt;, </a:t>
            </a:r>
            <a:r>
              <a:rPr lang="en-US" altLang="ko-KR" dirty="0" err="1"/>
              <a:t>srem</a:t>
            </a:r>
            <a:r>
              <a:rPr lang="en-US" altLang="ko-KR" dirty="0"/>
              <a:t> &lt;key&gt;</a:t>
            </a:r>
          </a:p>
          <a:p>
            <a:r>
              <a:rPr lang="en-US" altLang="ko-KR" dirty="0" err="1"/>
              <a:t>smembers</a:t>
            </a:r>
            <a:r>
              <a:rPr lang="en-US" altLang="ko-KR" dirty="0"/>
              <a:t> &lt;key&gt;</a:t>
            </a:r>
            <a:r>
              <a:rPr lang="ko-KR" altLang="en-US" dirty="0"/>
              <a:t> </a:t>
            </a:r>
            <a:r>
              <a:rPr lang="en-US" altLang="ko-KR" dirty="0" err="1"/>
              <a:t>scard</a:t>
            </a:r>
            <a:r>
              <a:rPr lang="en-US" altLang="ko-KR" dirty="0"/>
              <a:t> &lt;key&gt;, </a:t>
            </a:r>
            <a:r>
              <a:rPr lang="en-US" altLang="ko-KR" dirty="0" err="1"/>
              <a:t>spop</a:t>
            </a:r>
            <a:r>
              <a:rPr lang="en-US" altLang="ko-KR" dirty="0"/>
              <a:t>, 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sorted set</a:t>
            </a:r>
          </a:p>
          <a:p>
            <a:r>
              <a:rPr lang="en-US" altLang="ko-KR" dirty="0" err="1"/>
              <a:t>zadd</a:t>
            </a:r>
            <a:r>
              <a:rPr lang="en-US" altLang="ko-KR" dirty="0"/>
              <a:t> &lt;key&gt; &lt;score&gt; &lt;member&gt;, </a:t>
            </a:r>
            <a:r>
              <a:rPr lang="en-US" altLang="ko-KR" dirty="0" err="1"/>
              <a:t>zcard</a:t>
            </a:r>
            <a:r>
              <a:rPr lang="en-US" altLang="ko-KR" dirty="0"/>
              <a:t> &lt;key&gt;, </a:t>
            </a:r>
            <a:r>
              <a:rPr lang="en-US" altLang="ko-KR" dirty="0" err="1"/>
              <a:t>zrange</a:t>
            </a:r>
            <a:r>
              <a:rPr lang="en-US" altLang="ko-KR" dirty="0"/>
              <a:t> &lt;key&gt; &lt;start&gt; &lt;stop&gt;</a:t>
            </a:r>
          </a:p>
          <a:p>
            <a:r>
              <a:rPr lang="en-US" altLang="ko-KR" dirty="0" err="1"/>
              <a:t>zrangebyscore</a:t>
            </a:r>
            <a:r>
              <a:rPr lang="en-US" altLang="ko-KR" dirty="0"/>
              <a:t> &lt;key&gt; &lt;min&gt; &lt;max&gt;</a:t>
            </a:r>
          </a:p>
        </p:txBody>
      </p:sp>
    </p:spTree>
    <p:extLst>
      <p:ext uri="{BB962C8B-B14F-4D97-AF65-F5344CB8AC3E}">
        <p14:creationId xmlns:p14="http://schemas.microsoft.com/office/powerpoint/2010/main" val="1589216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DA25-58D6-9046-BF18-574A0EE2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Redis </a:t>
            </a:r>
            <a:r>
              <a:rPr lang="ko-KR" altLang="en-US" sz="4000" dirty="0"/>
              <a:t>기본 자료구조 및 명령어</a:t>
            </a:r>
            <a:r>
              <a:rPr lang="en-US" altLang="ko-KR" sz="4000" dirty="0"/>
              <a:t>-</a:t>
            </a:r>
            <a:r>
              <a:rPr lang="en-US" sz="4000" dirty="0"/>
              <a:t>Strings</a:t>
            </a:r>
            <a:endParaRPr lang="en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8A50C-18C3-654B-84AE-C8C0F7E993EA}"/>
              </a:ext>
            </a:extLst>
          </p:cNvPr>
          <p:cNvSpPr txBox="1"/>
          <p:nvPr/>
        </p:nvSpPr>
        <p:spPr>
          <a:xfrm>
            <a:off x="1919227" y="2048144"/>
            <a:ext cx="43849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Strings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&lt;key&gt; : key</a:t>
            </a:r>
            <a:r>
              <a:rPr lang="ko-KR" altLang="en-US" dirty="0"/>
              <a:t>에 해당하는 </a:t>
            </a:r>
            <a:r>
              <a:rPr lang="en-US" altLang="ko-KR" dirty="0"/>
              <a:t>value </a:t>
            </a:r>
            <a:r>
              <a:rPr lang="ko-KR" altLang="en-US" dirty="0"/>
              <a:t>가져온다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&lt;key&gt;: key</a:t>
            </a:r>
            <a:r>
              <a:rPr lang="ko-KR" altLang="en-US" dirty="0"/>
              <a:t>에 </a:t>
            </a:r>
            <a:r>
              <a:rPr lang="en-US" altLang="ko-KR" dirty="0"/>
              <a:t>value</a:t>
            </a:r>
            <a:r>
              <a:rPr lang="ko-KR" altLang="en-US" dirty="0" err="1"/>
              <a:t>를</a:t>
            </a:r>
            <a:r>
              <a:rPr lang="ko-KR" altLang="en-US" dirty="0"/>
              <a:t> 저장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del &lt;key&gt;: key 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9" name="Picture 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92411D1-E3B5-6044-940F-3C38291D0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15" y="2094197"/>
            <a:ext cx="3454400" cy="14732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A99BF9C-3A57-6042-B336-11BF07151C97}"/>
              </a:ext>
            </a:extLst>
          </p:cNvPr>
          <p:cNvGrpSpPr/>
          <p:nvPr/>
        </p:nvGrpSpPr>
        <p:grpSpPr>
          <a:xfrm>
            <a:off x="2863359" y="4225334"/>
            <a:ext cx="4759041" cy="1756765"/>
            <a:chOff x="2781298" y="4506686"/>
            <a:chExt cx="4759041" cy="175676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2109603-8FD3-2844-AB0D-2C2B9AA9C72E}"/>
                </a:ext>
              </a:extLst>
            </p:cNvPr>
            <p:cNvSpPr/>
            <p:nvPr/>
          </p:nvSpPr>
          <p:spPr>
            <a:xfrm>
              <a:off x="2781299" y="4506686"/>
              <a:ext cx="1349829" cy="66947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</a:t>
              </a:r>
              <a:r>
                <a:rPr lang="en-KR" dirty="0"/>
                <a:t>niv1_sring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F2BA9A2-38CF-9547-BF20-961456FACD9B}"/>
                </a:ext>
              </a:extLst>
            </p:cNvPr>
            <p:cNvSpPr/>
            <p:nvPr/>
          </p:nvSpPr>
          <p:spPr>
            <a:xfrm>
              <a:off x="2781298" y="5593980"/>
              <a:ext cx="1349829" cy="66947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</a:t>
              </a:r>
              <a:r>
                <a:rPr lang="en-KR" dirty="0"/>
                <a:t>niv2_sring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27D950D-F867-924E-8C51-A152AADF4B89}"/>
                </a:ext>
              </a:extLst>
            </p:cNvPr>
            <p:cNvSpPr/>
            <p:nvPr/>
          </p:nvSpPr>
          <p:spPr>
            <a:xfrm>
              <a:off x="6190510" y="4506686"/>
              <a:ext cx="1349829" cy="66947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dongguk</a:t>
              </a:r>
              <a:endParaRPr lang="en-KR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EEB83ED2-DEFF-AE4B-913B-75EAA1503DC8}"/>
                </a:ext>
              </a:extLst>
            </p:cNvPr>
            <p:cNvSpPr/>
            <p:nvPr/>
          </p:nvSpPr>
          <p:spPr>
            <a:xfrm>
              <a:off x="6190509" y="5593980"/>
              <a:ext cx="1349829" cy="66947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yonsei</a:t>
              </a:r>
              <a:endParaRPr lang="en-KR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D628D33-FBF7-9043-B6BB-2D1046B953A5}"/>
                </a:ext>
              </a:extLst>
            </p:cNvPr>
            <p:cNvCxnSpPr>
              <a:stCxn id="11" idx="3"/>
              <a:endCxn id="13" idx="1"/>
            </p:cNvCxnSpPr>
            <p:nvPr/>
          </p:nvCxnSpPr>
          <p:spPr>
            <a:xfrm>
              <a:off x="4131128" y="4841422"/>
              <a:ext cx="2059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B8470DA-0BE0-FC4D-BD11-10932E1FD90E}"/>
                </a:ext>
              </a:extLst>
            </p:cNvPr>
            <p:cNvCxnSpPr>
              <a:stCxn id="12" idx="3"/>
              <a:endCxn id="14" idx="1"/>
            </p:cNvCxnSpPr>
            <p:nvPr/>
          </p:nvCxnSpPr>
          <p:spPr>
            <a:xfrm>
              <a:off x="4131127" y="5928716"/>
              <a:ext cx="2059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817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DA25-58D6-9046-BF18-574A0EE2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Redis </a:t>
            </a:r>
            <a:r>
              <a:rPr lang="ko-KR" altLang="en-US" sz="4000" dirty="0"/>
              <a:t>기본 자료구조 및 명령어</a:t>
            </a:r>
            <a:r>
              <a:rPr lang="en-US" altLang="ko-KR" sz="4000" dirty="0"/>
              <a:t>-List</a:t>
            </a:r>
            <a:endParaRPr lang="en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8A50C-18C3-654B-84AE-C8C0F7E993EA}"/>
              </a:ext>
            </a:extLst>
          </p:cNvPr>
          <p:cNvSpPr txBox="1"/>
          <p:nvPr/>
        </p:nvSpPr>
        <p:spPr>
          <a:xfrm>
            <a:off x="1393369" y="1709847"/>
            <a:ext cx="438496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sz="2400" b="1" dirty="0"/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lpush</a:t>
            </a:r>
            <a:r>
              <a:rPr lang="en-US" altLang="ko-KR" dirty="0"/>
              <a:t> &lt;key&gt; &lt;value&gt; : List</a:t>
            </a:r>
            <a:r>
              <a:rPr lang="ko-KR" altLang="en-US" dirty="0"/>
              <a:t>에 첫번째 인덱스에 데이터 삽입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rpush</a:t>
            </a:r>
            <a:r>
              <a:rPr lang="en-US" altLang="ko-KR" dirty="0"/>
              <a:t> &lt;key&gt; &lt;value&gt; : List</a:t>
            </a:r>
            <a:r>
              <a:rPr lang="ko-KR" altLang="en-US" dirty="0"/>
              <a:t>에 마지막 인덱스로 데이터 삽입</a:t>
            </a:r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lrange</a:t>
            </a:r>
            <a:r>
              <a:rPr lang="en-US" altLang="ko-KR" dirty="0"/>
              <a:t> &lt;key&gt; &lt;start&gt; &lt;end&gt; : start ~ end</a:t>
            </a:r>
            <a:r>
              <a:rPr lang="ko-KR" altLang="en-US" dirty="0"/>
              <a:t>의 원소 반환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lpop</a:t>
            </a:r>
            <a:r>
              <a:rPr lang="en-US" altLang="ko-KR" dirty="0"/>
              <a:t> &lt;key&gt; : </a:t>
            </a:r>
            <a:r>
              <a:rPr lang="ko-KR" altLang="en-US" dirty="0"/>
              <a:t>첫번째 인덱스 데이터 삭제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rpop</a:t>
            </a:r>
            <a:r>
              <a:rPr lang="en-US" altLang="ko-KR" dirty="0"/>
              <a:t> &lt;key&gt;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마지막 인덱스 데이터 삭제</a:t>
            </a:r>
            <a:r>
              <a:rPr lang="en-US" altLang="ko-KR" dirty="0"/>
              <a:t> </a:t>
            </a:r>
          </a:p>
        </p:txBody>
      </p:sp>
      <p:pic>
        <p:nvPicPr>
          <p:cNvPr id="9" name="Picture 8" descr="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5A0EEDFB-B904-F845-B40F-420F3549A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679" y="2413584"/>
            <a:ext cx="4057266" cy="195868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09C347D-E593-454B-AC0C-B23A4DFA3B9B}"/>
              </a:ext>
            </a:extLst>
          </p:cNvPr>
          <p:cNvGrpSpPr/>
          <p:nvPr/>
        </p:nvGrpSpPr>
        <p:grpSpPr>
          <a:xfrm>
            <a:off x="2784757" y="5203631"/>
            <a:ext cx="6622486" cy="669473"/>
            <a:chOff x="2784757" y="4942368"/>
            <a:chExt cx="6622486" cy="669473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2041286-86B9-5740-BF02-AE7DB0E80FB9}"/>
                </a:ext>
              </a:extLst>
            </p:cNvPr>
            <p:cNvSpPr/>
            <p:nvPr/>
          </p:nvSpPr>
          <p:spPr>
            <a:xfrm>
              <a:off x="2784757" y="4942370"/>
              <a:ext cx="1349829" cy="66947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univ_list</a:t>
              </a:r>
              <a:endParaRPr lang="en-KR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5D6ADD4-8EAE-4544-8ECD-E0D04F7C335F}"/>
                </a:ext>
              </a:extLst>
            </p:cNvPr>
            <p:cNvSpPr/>
            <p:nvPr/>
          </p:nvSpPr>
          <p:spPr>
            <a:xfrm>
              <a:off x="8057414" y="4942368"/>
              <a:ext cx="1349829" cy="66947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dongguk</a:t>
              </a:r>
              <a:endParaRPr lang="en-KR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12E922A-B5F8-2948-97F4-03C9B54E101F}"/>
                </a:ext>
              </a:extLst>
            </p:cNvPr>
            <p:cNvSpPr/>
            <p:nvPr/>
          </p:nvSpPr>
          <p:spPr>
            <a:xfrm>
              <a:off x="5321136" y="4942369"/>
              <a:ext cx="1349829" cy="66947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yonsei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B6716A0-A81D-614D-98C3-2CC76CD25E6B}"/>
                </a:ext>
              </a:extLst>
            </p:cNvPr>
            <p:cNvCxnSpPr>
              <a:stCxn id="12" idx="3"/>
              <a:endCxn id="17" idx="1"/>
            </p:cNvCxnSpPr>
            <p:nvPr/>
          </p:nvCxnSpPr>
          <p:spPr>
            <a:xfrm flipV="1">
              <a:off x="4134586" y="5277105"/>
              <a:ext cx="118655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84DC355-25B4-7948-9BFE-BCF014AB6D7F}"/>
                </a:ext>
              </a:extLst>
            </p:cNvPr>
            <p:cNvCxnSpPr>
              <a:stCxn id="17" idx="3"/>
              <a:endCxn id="16" idx="1"/>
            </p:cNvCxnSpPr>
            <p:nvPr/>
          </p:nvCxnSpPr>
          <p:spPr>
            <a:xfrm flipV="1">
              <a:off x="6670965" y="5277104"/>
              <a:ext cx="138644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120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D893-9181-9043-B638-44E86B14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18" y="1141302"/>
            <a:ext cx="2192079" cy="1240391"/>
          </a:xfrm>
        </p:spPr>
        <p:txBody>
          <a:bodyPr>
            <a:normAutofit/>
          </a:bodyPr>
          <a:lstStyle/>
          <a:p>
            <a:r>
              <a:rPr lang="en-US" sz="4000" dirty="0"/>
              <a:t>Redis </a:t>
            </a:r>
            <a:r>
              <a:rPr lang="ko-KR" altLang="en-US" sz="4000" dirty="0"/>
              <a:t>란</a:t>
            </a:r>
            <a:endParaRPr lang="en-KR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6B055-303C-F14A-9C64-91746AD8E501}"/>
              </a:ext>
            </a:extLst>
          </p:cNvPr>
          <p:cNvSpPr txBox="1"/>
          <p:nvPr/>
        </p:nvSpPr>
        <p:spPr>
          <a:xfrm>
            <a:off x="1602161" y="2477299"/>
            <a:ext cx="4706803" cy="3876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Remote Dictionary Server</a:t>
            </a:r>
            <a:r>
              <a:rPr lang="ko-KR" altLang="en-US" sz="2000" dirty="0">
                <a:solidFill>
                  <a:srgbClr val="000000"/>
                </a:solidFill>
              </a:rPr>
              <a:t>의 약자로서</a:t>
            </a:r>
            <a:r>
              <a:rPr lang="en-US" altLang="ko-KR" sz="2000" dirty="0">
                <a:solidFill>
                  <a:srgbClr val="000000"/>
                </a:solidFill>
              </a:rPr>
              <a:t>,</a:t>
            </a:r>
            <a:r>
              <a:rPr lang="ko-KR" altLang="en-US" sz="2000" dirty="0">
                <a:solidFill>
                  <a:srgbClr val="00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“</a:t>
            </a:r>
            <a:r>
              <a:rPr lang="ko-KR" altLang="en-US" sz="2000" b="1" dirty="0">
                <a:solidFill>
                  <a:srgbClr val="FF0000"/>
                </a:solidFill>
              </a:rPr>
              <a:t>키</a:t>
            </a:r>
            <a:r>
              <a:rPr lang="en-US" altLang="ko-KR" sz="2000" b="1" dirty="0">
                <a:solidFill>
                  <a:srgbClr val="FF0000"/>
                </a:solidFill>
              </a:rPr>
              <a:t>-</a:t>
            </a:r>
            <a:r>
              <a:rPr lang="ko-KR" altLang="en-US" sz="2000" b="1" dirty="0">
                <a:solidFill>
                  <a:srgbClr val="FF0000"/>
                </a:solidFill>
              </a:rPr>
              <a:t>값</a:t>
            </a:r>
            <a:r>
              <a:rPr lang="en-US" altLang="ko-KR" sz="2000" b="1" dirty="0">
                <a:solidFill>
                  <a:srgbClr val="FF0000"/>
                </a:solidFill>
              </a:rPr>
              <a:t>”</a:t>
            </a:r>
            <a:r>
              <a:rPr lang="ko-KR" altLang="en-US" sz="2000" b="1" dirty="0">
                <a:solidFill>
                  <a:srgbClr val="FF0000"/>
                </a:solidFill>
              </a:rPr>
              <a:t> 구조</a:t>
            </a:r>
            <a:r>
              <a:rPr lang="ko-KR" altLang="en-US" sz="2000" dirty="0">
                <a:solidFill>
                  <a:srgbClr val="000000"/>
                </a:solidFill>
              </a:rPr>
              <a:t>의 비정형 데이터를 저장하고 관리하기 위한 오픈 소스 기반의 </a:t>
            </a:r>
            <a:r>
              <a:rPr lang="ko-KR" altLang="en-US" sz="2000" b="1" dirty="0" err="1">
                <a:solidFill>
                  <a:srgbClr val="FF0000"/>
                </a:solidFill>
              </a:rPr>
              <a:t>비관계형</a:t>
            </a:r>
            <a:r>
              <a:rPr lang="ko-KR" altLang="en-US" sz="2000" b="1" dirty="0">
                <a:solidFill>
                  <a:srgbClr val="FF0000"/>
                </a:solidFill>
              </a:rPr>
              <a:t> 데이터베이스 관리 시스템</a:t>
            </a:r>
            <a:r>
              <a:rPr lang="en-US" altLang="ko-KR" sz="2000" b="1" dirty="0">
                <a:solidFill>
                  <a:srgbClr val="FF0000"/>
                </a:solidFill>
              </a:rPr>
              <a:t>(DBMS)</a:t>
            </a:r>
            <a:r>
              <a:rPr lang="ko-KR" altLang="en-US" sz="2000" dirty="0">
                <a:solidFill>
                  <a:srgbClr val="000000"/>
                </a:solidFill>
              </a:rPr>
              <a:t>이다</a:t>
            </a:r>
            <a:r>
              <a:rPr lang="en-US" altLang="ko-KR" sz="2000" dirty="0">
                <a:solidFill>
                  <a:srgbClr val="000000"/>
                </a:solidFill>
              </a:rPr>
              <a:t>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캐시 시스템 중 하나로 </a:t>
            </a:r>
            <a:r>
              <a:rPr lang="ko-KR" altLang="en-US" sz="2000" b="1" dirty="0">
                <a:solidFill>
                  <a:srgbClr val="FF0000"/>
                </a:solidFill>
              </a:rPr>
              <a:t>캐시 서버</a:t>
            </a:r>
            <a:r>
              <a:rPr lang="ko-KR" altLang="en-US" sz="2000" dirty="0"/>
              <a:t>로 쓰임</a:t>
            </a:r>
            <a:endParaRPr lang="en-KR" sz="20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DC12FB-8E53-FB4B-B8FC-9A4C4468C2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1814" r="15929" b="2"/>
          <a:stretch/>
        </p:blipFill>
        <p:spPr>
          <a:xfrm>
            <a:off x="7142374" y="1336625"/>
            <a:ext cx="3645914" cy="45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12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DA25-58D6-9046-BF18-574A0EE2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Redis </a:t>
            </a:r>
            <a:r>
              <a:rPr lang="ko-KR" altLang="en-US" sz="4000" dirty="0"/>
              <a:t>기본 자료구조 및 명령어</a:t>
            </a:r>
            <a:endParaRPr lang="en-KR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9B291-64A6-C848-8E17-02381F269719}"/>
              </a:ext>
            </a:extLst>
          </p:cNvPr>
          <p:cNvSpPr txBox="1"/>
          <p:nvPr/>
        </p:nvSpPr>
        <p:spPr>
          <a:xfrm>
            <a:off x="1656987" y="2049916"/>
            <a:ext cx="43849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sadd</a:t>
            </a:r>
            <a:r>
              <a:rPr lang="en-US" altLang="ko-KR" dirty="0"/>
              <a:t> &lt;key&gt; &lt;member&gt; : set</a:t>
            </a:r>
            <a:r>
              <a:rPr lang="ko-KR" altLang="en-US" dirty="0"/>
              <a:t>에 </a:t>
            </a:r>
            <a:r>
              <a:rPr lang="en-US" altLang="ko-KR" dirty="0"/>
              <a:t>value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srem</a:t>
            </a:r>
            <a:r>
              <a:rPr lang="en-US" altLang="ko-KR" dirty="0"/>
              <a:t> &lt;key&gt;: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에서 </a:t>
            </a:r>
            <a:r>
              <a:rPr lang="en-US" altLang="ko-KR" dirty="0"/>
              <a:t>key</a:t>
            </a:r>
            <a:r>
              <a:rPr lang="ko-KR" altLang="en-US" dirty="0" err="1"/>
              <a:t>를</a:t>
            </a:r>
            <a:r>
              <a:rPr lang="ko-KR" altLang="en-US" dirty="0"/>
              <a:t> 삭제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smembers</a:t>
            </a:r>
            <a:r>
              <a:rPr lang="en-US" altLang="ko-KR" dirty="0"/>
              <a:t> &lt;key&gt;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의 모든 </a:t>
            </a:r>
            <a:r>
              <a:rPr lang="en-US" altLang="ko-KR" dirty="0"/>
              <a:t>member </a:t>
            </a:r>
            <a:r>
              <a:rPr lang="ko-KR" altLang="en-US" dirty="0"/>
              <a:t>조회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scard</a:t>
            </a:r>
            <a:r>
              <a:rPr lang="en-US" altLang="ko-KR" dirty="0"/>
              <a:t> &lt;key&gt;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의 </a:t>
            </a:r>
            <a:r>
              <a:rPr lang="en-US" altLang="ko-KR" dirty="0"/>
              <a:t>member </a:t>
            </a:r>
            <a:r>
              <a:rPr lang="ko-KR" altLang="en-US" dirty="0" err="1"/>
              <a:t>갯수</a:t>
            </a:r>
            <a:r>
              <a:rPr lang="ko-KR" altLang="en-US" dirty="0"/>
              <a:t> 반환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spop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&lt;key&gt;:</a:t>
            </a:r>
            <a:r>
              <a:rPr lang="ko-KR" altLang="en-US" dirty="0"/>
              <a:t> 무작위로 </a:t>
            </a:r>
            <a:r>
              <a:rPr lang="en-US" altLang="ko-KR" dirty="0"/>
              <a:t>member </a:t>
            </a:r>
            <a:r>
              <a:rPr lang="ko-KR" altLang="en-US" dirty="0"/>
              <a:t>가져온다</a:t>
            </a:r>
            <a:r>
              <a:rPr lang="en-US" altLang="ko-KR" dirty="0"/>
              <a:t>.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CC0303E6-5BE0-E344-9AFF-9D037E874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593" y="2454047"/>
            <a:ext cx="3345835" cy="16920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A67DE1A-880F-0F41-8C89-C55AEB53BA0B}"/>
              </a:ext>
            </a:extLst>
          </p:cNvPr>
          <p:cNvGrpSpPr/>
          <p:nvPr/>
        </p:nvGrpSpPr>
        <p:grpSpPr>
          <a:xfrm>
            <a:off x="2724463" y="4534160"/>
            <a:ext cx="4596665" cy="1673679"/>
            <a:chOff x="2196928" y="4534160"/>
            <a:chExt cx="4596665" cy="167367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A5C98CF-9135-1E49-BD22-1468E9D069BB}"/>
                </a:ext>
              </a:extLst>
            </p:cNvPr>
            <p:cNvSpPr/>
            <p:nvPr/>
          </p:nvSpPr>
          <p:spPr>
            <a:xfrm>
              <a:off x="2196928" y="5203632"/>
              <a:ext cx="1349829" cy="66947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univ_set</a:t>
              </a:r>
              <a:endParaRPr lang="en-KR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9B2C091-B678-2048-A858-3461C05F213D}"/>
                </a:ext>
              </a:extLst>
            </p:cNvPr>
            <p:cNvSpPr/>
            <p:nvPr/>
          </p:nvSpPr>
          <p:spPr>
            <a:xfrm>
              <a:off x="5443764" y="5538368"/>
              <a:ext cx="1349829" cy="66947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dongguk</a:t>
              </a:r>
              <a:endParaRPr lang="en-KR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27B5BB3-2154-0D4D-AA1F-B46D75FC42DD}"/>
                </a:ext>
              </a:extLst>
            </p:cNvPr>
            <p:cNvSpPr/>
            <p:nvPr/>
          </p:nvSpPr>
          <p:spPr>
            <a:xfrm>
              <a:off x="4839501" y="4534160"/>
              <a:ext cx="1349829" cy="66947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yonsei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F3025BF-A76C-4C4D-8E6D-30C2CEEAEE0E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3546757" y="5538367"/>
              <a:ext cx="92727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5624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DA25-58D6-9046-BF18-574A0EE2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Redis </a:t>
            </a:r>
            <a:r>
              <a:rPr lang="ko-KR" altLang="en-US" sz="4000" dirty="0"/>
              <a:t>기본 자료구조 및 명령어</a:t>
            </a:r>
            <a:endParaRPr lang="en-KR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9B291-64A6-C848-8E17-02381F269719}"/>
              </a:ext>
            </a:extLst>
          </p:cNvPr>
          <p:cNvSpPr txBox="1"/>
          <p:nvPr/>
        </p:nvSpPr>
        <p:spPr>
          <a:xfrm>
            <a:off x="1621818" y="1625368"/>
            <a:ext cx="438496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Hash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hset</a:t>
            </a:r>
            <a:r>
              <a:rPr lang="en-US" altLang="ko-KR" sz="1600" dirty="0"/>
              <a:t> &lt;key&gt; &lt;field&gt; &lt;value&gt;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key</a:t>
            </a:r>
            <a:r>
              <a:rPr lang="ko-KR" altLang="en-US" sz="1600" dirty="0"/>
              <a:t>에 </a:t>
            </a:r>
            <a:r>
              <a:rPr lang="en-US" altLang="ko-KR" sz="1600" dirty="0"/>
              <a:t>field</a:t>
            </a:r>
            <a:r>
              <a:rPr lang="ko-KR" altLang="en-US" sz="1600" dirty="0"/>
              <a:t>와 </a:t>
            </a:r>
            <a:r>
              <a:rPr lang="en-US" altLang="ko-KR" sz="1600" dirty="0"/>
              <a:t>value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쌍으로 저장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 err="1"/>
              <a:t>hget</a:t>
            </a:r>
            <a:r>
              <a:rPr lang="en-US" altLang="ko-KR" sz="1600" dirty="0"/>
              <a:t> &lt;key&gt; &lt;field&gt;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key</a:t>
            </a:r>
            <a:r>
              <a:rPr lang="ko-KR" altLang="en-US" sz="1600" dirty="0"/>
              <a:t>에서 </a:t>
            </a:r>
            <a:r>
              <a:rPr lang="en-US" altLang="ko-KR" sz="1600" dirty="0"/>
              <a:t>field</a:t>
            </a:r>
            <a:r>
              <a:rPr lang="ko-KR" altLang="en-US" sz="1600" dirty="0"/>
              <a:t>로 </a:t>
            </a:r>
            <a:r>
              <a:rPr lang="en-US" altLang="ko-KR" sz="1600" dirty="0"/>
              <a:t>value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가져온다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hdel</a:t>
            </a:r>
            <a:r>
              <a:rPr lang="en-US" altLang="ko-KR" sz="1600" dirty="0"/>
              <a:t> &lt;key&gt; &lt;field&gt;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key</a:t>
            </a:r>
            <a:r>
              <a:rPr lang="ko-KR" altLang="en-US" sz="1600" dirty="0"/>
              <a:t>에서 </a:t>
            </a:r>
            <a:r>
              <a:rPr lang="en-US" altLang="ko-KR" sz="1600" dirty="0"/>
              <a:t>field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삭제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 err="1"/>
              <a:t>hlen</a:t>
            </a:r>
            <a:r>
              <a:rPr lang="en-US" altLang="ko-KR" sz="1600" dirty="0"/>
              <a:t> &lt;key&gt;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field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갯수</a:t>
            </a:r>
            <a:r>
              <a:rPr lang="ko-KR" altLang="en-US" sz="1600" dirty="0"/>
              <a:t> 반환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hgetAll</a:t>
            </a:r>
            <a:r>
              <a:rPr lang="en-US" altLang="ko-KR" sz="1600" dirty="0"/>
              <a:t> &lt;key&gt;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field</a:t>
            </a:r>
            <a:r>
              <a:rPr lang="ko-KR" altLang="en-US" sz="1600" dirty="0"/>
              <a:t>와 </a:t>
            </a:r>
            <a:r>
              <a:rPr lang="en-US" altLang="ko-KR" sz="1600" dirty="0"/>
              <a:t>value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모두 반환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hkeys</a:t>
            </a:r>
            <a:r>
              <a:rPr lang="en-US" altLang="ko-KR" sz="1600" dirty="0"/>
              <a:t> &lt;key&gt;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모든 </a:t>
            </a:r>
            <a:r>
              <a:rPr lang="en-US" altLang="ko-KR" sz="1600" dirty="0"/>
              <a:t>field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반환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hvals</a:t>
            </a:r>
            <a:r>
              <a:rPr lang="en-US" altLang="ko-KR" sz="1600" dirty="0"/>
              <a:t> &lt;key&gt;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모든 </a:t>
            </a:r>
            <a:r>
              <a:rPr lang="en-US" altLang="ko-KR" sz="1600" dirty="0"/>
              <a:t>value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반환</a:t>
            </a:r>
            <a:endParaRPr lang="en-US" altLang="ko-KR" sz="16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0288B22-3DA4-C24B-A660-318769A86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471" y="1951672"/>
            <a:ext cx="3262203" cy="295465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50D123C-9565-ED44-9FE2-5296DF8FE765}"/>
              </a:ext>
            </a:extLst>
          </p:cNvPr>
          <p:cNvGrpSpPr/>
          <p:nvPr/>
        </p:nvGrpSpPr>
        <p:grpSpPr>
          <a:xfrm>
            <a:off x="1028964" y="4678408"/>
            <a:ext cx="5734793" cy="1676598"/>
            <a:chOff x="454537" y="4865976"/>
            <a:chExt cx="5734793" cy="167659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FDD2778-25DF-E64F-9419-D4028CC99868}"/>
                </a:ext>
              </a:extLst>
            </p:cNvPr>
            <p:cNvSpPr/>
            <p:nvPr/>
          </p:nvSpPr>
          <p:spPr>
            <a:xfrm>
              <a:off x="454537" y="5379651"/>
              <a:ext cx="1349829" cy="66947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univ_hash</a:t>
              </a:r>
              <a:endParaRPr lang="en-KR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1B61DE3-51B7-5A4D-AB06-6F22F5428452}"/>
                </a:ext>
              </a:extLst>
            </p:cNvPr>
            <p:cNvSpPr/>
            <p:nvPr/>
          </p:nvSpPr>
          <p:spPr>
            <a:xfrm>
              <a:off x="4839501" y="4865976"/>
              <a:ext cx="1349829" cy="66947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dongguk</a:t>
              </a:r>
              <a:endParaRPr lang="en-KR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57B2DD1-189D-C44E-AC88-4D9281F290C4}"/>
                </a:ext>
              </a:extLst>
            </p:cNvPr>
            <p:cNvSpPr/>
            <p:nvPr/>
          </p:nvSpPr>
          <p:spPr>
            <a:xfrm>
              <a:off x="4839501" y="5867204"/>
              <a:ext cx="1349829" cy="66947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yonsei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CA3471A-02AC-6C4D-B77C-9904B298B46D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1804366" y="5714387"/>
              <a:ext cx="742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69504B7-39F6-B344-BEBC-09E3B7981CF0}"/>
                </a:ext>
              </a:extLst>
            </p:cNvPr>
            <p:cNvSpPr/>
            <p:nvPr/>
          </p:nvSpPr>
          <p:spPr>
            <a:xfrm>
              <a:off x="2893052" y="4868894"/>
              <a:ext cx="1349829" cy="66947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univ1</a:t>
              </a:r>
              <a:endParaRPr lang="en-KR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12D79CD-D0A5-5249-BBF8-7F906D07A240}"/>
                </a:ext>
              </a:extLst>
            </p:cNvPr>
            <p:cNvSpPr/>
            <p:nvPr/>
          </p:nvSpPr>
          <p:spPr>
            <a:xfrm>
              <a:off x="2896348" y="5873103"/>
              <a:ext cx="1349829" cy="66947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univ2</a:t>
              </a:r>
              <a:endParaRPr lang="en-KR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71C3BF3-BF8E-7444-B1BB-6740B43BC131}"/>
                </a:ext>
              </a:extLst>
            </p:cNvPr>
            <p:cNvCxnSpPr>
              <a:stCxn id="15" idx="3"/>
              <a:endCxn id="12" idx="1"/>
            </p:cNvCxnSpPr>
            <p:nvPr/>
          </p:nvCxnSpPr>
          <p:spPr>
            <a:xfrm flipV="1">
              <a:off x="4242881" y="5200712"/>
              <a:ext cx="596620" cy="2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32E9272-4223-8745-BE8A-8C45562C5E94}"/>
                </a:ext>
              </a:extLst>
            </p:cNvPr>
            <p:cNvCxnSpPr>
              <a:stCxn id="16" idx="3"/>
              <a:endCxn id="13" idx="1"/>
            </p:cNvCxnSpPr>
            <p:nvPr/>
          </p:nvCxnSpPr>
          <p:spPr>
            <a:xfrm flipV="1">
              <a:off x="4246177" y="6201940"/>
              <a:ext cx="593324" cy="5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1594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DA25-58D6-9046-BF18-574A0EE2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AOF Rewrite </a:t>
            </a:r>
            <a:r>
              <a:rPr lang="ko-KR" altLang="en-US" sz="4000" dirty="0"/>
              <a:t>동작 과정</a:t>
            </a:r>
            <a:endParaRPr lang="en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AEE9A9-4DAF-784F-83A4-012BC840F74A}"/>
              </a:ext>
            </a:extLst>
          </p:cNvPr>
          <p:cNvSpPr txBox="1"/>
          <p:nvPr/>
        </p:nvSpPr>
        <p:spPr>
          <a:xfrm>
            <a:off x="1632438" y="1690688"/>
            <a:ext cx="43140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AOF </a:t>
            </a:r>
            <a:r>
              <a:rPr lang="ko-KR" altLang="en-US" sz="2400" b="1" dirty="0"/>
              <a:t>로깅의 동작 과정</a:t>
            </a:r>
            <a:endParaRPr lang="en-US" altLang="ko-KR" sz="2400" b="1" dirty="0"/>
          </a:p>
          <a:p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데이터 셋 변경 요청 발생</a:t>
            </a:r>
            <a:r>
              <a:rPr lang="en-US" altLang="ko-KR" b="1" dirty="0"/>
              <a:t>!!</a:t>
            </a:r>
            <a:endParaRPr lang="en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해당 명령 수행 후 로그 레코드 생성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로그 레코드 </a:t>
            </a:r>
            <a:r>
              <a:rPr lang="en-US" altLang="ko-KR" dirty="0"/>
              <a:t>AOF </a:t>
            </a:r>
            <a:r>
              <a:rPr lang="ko-KR" altLang="en-US" dirty="0"/>
              <a:t>버퍼에 저장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/>
              <a:t>fsync</a:t>
            </a:r>
            <a:r>
              <a:rPr lang="en-US" altLang="ko-KR" dirty="0"/>
              <a:t> </a:t>
            </a:r>
            <a:r>
              <a:rPr lang="ko-KR" altLang="en-US" dirty="0"/>
              <a:t>함수를 통해 </a:t>
            </a:r>
            <a:r>
              <a:rPr lang="en-US" altLang="ko-KR" dirty="0"/>
              <a:t>AOF </a:t>
            </a:r>
            <a:r>
              <a:rPr lang="ko-KR" altLang="en-US" dirty="0"/>
              <a:t>파일에 기록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D53450-BF85-924D-B4FC-21D64EF8FC20}"/>
              </a:ext>
            </a:extLst>
          </p:cNvPr>
          <p:cNvSpPr txBox="1"/>
          <p:nvPr/>
        </p:nvSpPr>
        <p:spPr>
          <a:xfrm>
            <a:off x="6740769" y="1336439"/>
            <a:ext cx="4314093" cy="55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AOF Rewrite</a:t>
            </a:r>
          </a:p>
          <a:p>
            <a:endParaRPr lang="en-US" altLang="ko-KR" sz="105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AOF Rewrite </a:t>
            </a:r>
            <a:r>
              <a:rPr lang="ko-KR" altLang="en-US" sz="2000" b="1" dirty="0"/>
              <a:t>동작</a:t>
            </a:r>
            <a:r>
              <a:rPr lang="en-US" altLang="ko-KR" sz="2000" b="1" dirty="0"/>
              <a:t>!!</a:t>
            </a:r>
            <a:endParaRPr lang="en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자식 프로세스 생성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Temp AOF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현재 시점 데이터 셋을 통해 로그 파일 생성 후 </a:t>
            </a:r>
            <a:r>
              <a:rPr lang="en-US" altLang="ko-KR" dirty="0"/>
              <a:t>Temp AOF </a:t>
            </a:r>
            <a:r>
              <a:rPr lang="ko-KR" altLang="en-US" dirty="0"/>
              <a:t>파일에 저장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사용자 요청 발생</a:t>
            </a:r>
            <a:r>
              <a:rPr lang="en-US" altLang="ko-KR" b="1" dirty="0"/>
              <a:t>!!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기존과 동일한 과정을 </a:t>
            </a:r>
            <a:r>
              <a:rPr lang="en-US" altLang="ko-KR" dirty="0"/>
              <a:t>AOF </a:t>
            </a:r>
            <a:r>
              <a:rPr lang="ko-KR" altLang="en-US" dirty="0"/>
              <a:t>버퍼에 저장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 </a:t>
            </a:r>
            <a:r>
              <a:rPr lang="en-KR" altLang="ko-KR" dirty="0"/>
              <a:t>AOF Rewrite</a:t>
            </a:r>
            <a:r>
              <a:rPr lang="ko-KR" altLang="en-US" dirty="0"/>
              <a:t> 버퍼에 동일 파일 추가 저장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4045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DA25-58D6-9046-BF18-574A0EE2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AOF Rewrite </a:t>
            </a:r>
            <a:r>
              <a:rPr lang="ko-KR" altLang="en-US" sz="4000" dirty="0"/>
              <a:t>동작 과정</a:t>
            </a:r>
            <a:endParaRPr lang="en-KR" sz="4000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3FF3670-891D-4A4F-902D-BFE4798F2C46}"/>
              </a:ext>
            </a:extLst>
          </p:cNvPr>
          <p:cNvSpPr/>
          <p:nvPr/>
        </p:nvSpPr>
        <p:spPr>
          <a:xfrm>
            <a:off x="9564782" y="4147474"/>
            <a:ext cx="1459346" cy="78509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Temp AOF</a:t>
            </a:r>
            <a:endParaRPr lang="en-KR" sz="16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06879F0-AB03-BF4E-84E0-CA39E6733CBB}"/>
              </a:ext>
            </a:extLst>
          </p:cNvPr>
          <p:cNvGrpSpPr/>
          <p:nvPr/>
        </p:nvGrpSpPr>
        <p:grpSpPr>
          <a:xfrm>
            <a:off x="5470035" y="3376453"/>
            <a:ext cx="3810223" cy="1563155"/>
            <a:chOff x="4895608" y="3376453"/>
            <a:chExt cx="3810223" cy="1563155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70DA2859-C4DD-394B-A8DF-C9F589CFE5B8}"/>
                </a:ext>
              </a:extLst>
            </p:cNvPr>
            <p:cNvSpPr/>
            <p:nvPr/>
          </p:nvSpPr>
          <p:spPr>
            <a:xfrm>
              <a:off x="5911699" y="4154517"/>
              <a:ext cx="1459346" cy="78509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AOF Rewrite </a:t>
              </a:r>
              <a:r>
                <a:rPr lang="ko-KR" altLang="en-US" sz="1600" dirty="0"/>
                <a:t>버퍼</a:t>
              </a:r>
              <a:endParaRPr lang="en-KR" sz="1600" dirty="0"/>
            </a:p>
          </p:txBody>
        </p: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ED663A5F-8F9C-A34E-AFD1-B00B85806C1D}"/>
                </a:ext>
              </a:extLst>
            </p:cNvPr>
            <p:cNvSpPr/>
            <p:nvPr/>
          </p:nvSpPr>
          <p:spPr>
            <a:xfrm rot="2956015">
              <a:off x="4377644" y="3894417"/>
              <a:ext cx="1245953" cy="210025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42" name="Right Arrow 41">
              <a:extLst>
                <a:ext uri="{FF2B5EF4-FFF2-40B4-BE49-F238E27FC236}">
                  <a16:creationId xmlns:a16="http://schemas.microsoft.com/office/drawing/2014/main" id="{A6C01253-6E6D-9644-8218-7E7431454125}"/>
                </a:ext>
              </a:extLst>
            </p:cNvPr>
            <p:cNvSpPr/>
            <p:nvPr/>
          </p:nvSpPr>
          <p:spPr>
            <a:xfrm>
              <a:off x="7685275" y="4424661"/>
              <a:ext cx="1020556" cy="230715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E901998-C54B-2748-B207-6442211A50E8}"/>
              </a:ext>
            </a:extLst>
          </p:cNvPr>
          <p:cNvGrpSpPr/>
          <p:nvPr/>
        </p:nvGrpSpPr>
        <p:grpSpPr>
          <a:xfrm>
            <a:off x="1019029" y="1769290"/>
            <a:ext cx="10005099" cy="1551565"/>
            <a:chOff x="444602" y="1769290"/>
            <a:chExt cx="10005099" cy="155156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ACFF3E4-147A-174D-91F5-4F54BC2E4C4C}"/>
                </a:ext>
              </a:extLst>
            </p:cNvPr>
            <p:cNvSpPr/>
            <p:nvPr/>
          </p:nvSpPr>
          <p:spPr>
            <a:xfrm>
              <a:off x="444602" y="2530762"/>
              <a:ext cx="1367843" cy="78367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사용자 명령</a:t>
              </a:r>
              <a:endParaRPr lang="en-KR" sz="1600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DC708F0-6FFE-0E42-AE5A-F5830F447BC6}"/>
                </a:ext>
              </a:extLst>
            </p:cNvPr>
            <p:cNvSpPr/>
            <p:nvPr/>
          </p:nvSpPr>
          <p:spPr>
            <a:xfrm>
              <a:off x="2842786" y="2535764"/>
              <a:ext cx="1459346" cy="78509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로그 레코드 생성</a:t>
              </a:r>
              <a:endParaRPr lang="en-KR" sz="1600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7C1082-F2DF-B24F-A8FF-A7285D60ACBC}"/>
                </a:ext>
              </a:extLst>
            </p:cNvPr>
            <p:cNvSpPr/>
            <p:nvPr/>
          </p:nvSpPr>
          <p:spPr>
            <a:xfrm>
              <a:off x="5911699" y="2530764"/>
              <a:ext cx="1459346" cy="78367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1600" dirty="0"/>
                <a:t>AOF </a:t>
              </a:r>
              <a:r>
                <a:rPr lang="ko-KR" altLang="en-US" sz="1600" dirty="0"/>
                <a:t>버퍼</a:t>
              </a:r>
              <a:endParaRPr lang="en-KR" sz="160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E32001D-50A2-F04D-B7F8-8A11E52A08F2}"/>
                </a:ext>
              </a:extLst>
            </p:cNvPr>
            <p:cNvSpPr/>
            <p:nvPr/>
          </p:nvSpPr>
          <p:spPr>
            <a:xfrm>
              <a:off x="8990355" y="2529350"/>
              <a:ext cx="1459346" cy="78509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1600" dirty="0"/>
                <a:t>AOF </a:t>
              </a:r>
              <a:r>
                <a:rPr lang="en-US" altLang="ko-KR" sz="1600" dirty="0"/>
                <a:t>File</a:t>
              </a:r>
              <a:r>
                <a:rPr lang="ko-KR" altLang="en-US" sz="1600" dirty="0"/>
                <a:t> </a:t>
              </a:r>
              <a:endParaRPr lang="en-KR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E1A9EC-42B9-0648-A721-131C342B8FB2}"/>
                </a:ext>
              </a:extLst>
            </p:cNvPr>
            <p:cNvSpPr txBox="1"/>
            <p:nvPr/>
          </p:nvSpPr>
          <p:spPr>
            <a:xfrm>
              <a:off x="7368348" y="1769290"/>
              <a:ext cx="15286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fsync</a:t>
              </a:r>
              <a:r>
                <a:rPr lang="en-US" sz="1600" dirty="0"/>
                <a:t> </a:t>
              </a:r>
              <a:r>
                <a:rPr lang="ko-KR" altLang="en-US" sz="1600" dirty="0"/>
                <a:t>함수 호출</a:t>
              </a:r>
              <a:endParaRPr lang="en-KR" sz="1600" dirty="0"/>
            </a:p>
          </p:txBody>
        </p:sp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F34418CD-5168-8E4D-9D66-CC0C97D8DBF8}"/>
                </a:ext>
              </a:extLst>
            </p:cNvPr>
            <p:cNvSpPr/>
            <p:nvPr/>
          </p:nvSpPr>
          <p:spPr>
            <a:xfrm>
              <a:off x="2028743" y="2803211"/>
              <a:ext cx="633046" cy="237368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6BE1A033-AE0B-9A4F-8461-3C1E7941BC34}"/>
                </a:ext>
              </a:extLst>
            </p:cNvPr>
            <p:cNvSpPr/>
            <p:nvPr/>
          </p:nvSpPr>
          <p:spPr>
            <a:xfrm>
              <a:off x="7685275" y="2803211"/>
              <a:ext cx="1020556" cy="230715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76FE6744-4C59-EF48-9EE2-04A924DA2308}"/>
                </a:ext>
              </a:extLst>
            </p:cNvPr>
            <p:cNvSpPr/>
            <p:nvPr/>
          </p:nvSpPr>
          <p:spPr>
            <a:xfrm>
              <a:off x="7515494" y="2251858"/>
              <a:ext cx="1234327" cy="3385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 로그 레코드</a:t>
              </a:r>
              <a:endParaRPr lang="en-KR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8493BB54-F4F4-DF4E-9E1A-45968A247E10}"/>
                </a:ext>
              </a:extLst>
            </p:cNvPr>
            <p:cNvSpPr/>
            <p:nvPr/>
          </p:nvSpPr>
          <p:spPr>
            <a:xfrm>
              <a:off x="4576914" y="2794516"/>
              <a:ext cx="1020556" cy="230715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C4C35811-A60F-CB45-AA96-9D21D5B63BD2}"/>
                </a:ext>
              </a:extLst>
            </p:cNvPr>
            <p:cNvSpPr/>
            <p:nvPr/>
          </p:nvSpPr>
          <p:spPr>
            <a:xfrm>
              <a:off x="4467127" y="2251858"/>
              <a:ext cx="1234327" cy="33855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 로그 레코드</a:t>
              </a:r>
              <a:endParaRPr lang="en-KR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DECBA2D-5352-E248-B831-B03B544EAB04}"/>
              </a:ext>
            </a:extLst>
          </p:cNvPr>
          <p:cNvGrpSpPr/>
          <p:nvPr/>
        </p:nvGrpSpPr>
        <p:grpSpPr>
          <a:xfrm>
            <a:off x="7612026" y="5258549"/>
            <a:ext cx="2222500" cy="1234326"/>
            <a:chOff x="7037599" y="5258549"/>
            <a:chExt cx="2222500" cy="1234326"/>
          </a:xfrm>
        </p:grpSpPr>
        <p:pic>
          <p:nvPicPr>
            <p:cNvPr id="45" name="Graphic 44" descr="Database with solid fill">
              <a:extLst>
                <a:ext uri="{FF2B5EF4-FFF2-40B4-BE49-F238E27FC236}">
                  <a16:creationId xmlns:a16="http://schemas.microsoft.com/office/drawing/2014/main" id="{E9C9AFAD-344C-0248-9634-169B9F48A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37599" y="5258549"/>
              <a:ext cx="1234326" cy="1234326"/>
            </a:xfrm>
            <a:prstGeom prst="rect">
              <a:avLst/>
            </a:prstGeom>
          </p:spPr>
        </p:pic>
        <p:sp>
          <p:nvSpPr>
            <p:cNvPr id="46" name="Right Arrow 45">
              <a:extLst>
                <a:ext uri="{FF2B5EF4-FFF2-40B4-BE49-F238E27FC236}">
                  <a16:creationId xmlns:a16="http://schemas.microsoft.com/office/drawing/2014/main" id="{AF499815-FB4D-7944-9913-835B14236E30}"/>
                </a:ext>
              </a:extLst>
            </p:cNvPr>
            <p:cNvSpPr/>
            <p:nvPr/>
          </p:nvSpPr>
          <p:spPr>
            <a:xfrm rot="19395202">
              <a:off x="8239543" y="5540915"/>
              <a:ext cx="1020556" cy="230715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6738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DA25-58D6-9046-BF18-574A0EE2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참고</a:t>
            </a:r>
            <a:endParaRPr lang="en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DAD2A-54F4-FA42-A32D-91D068B7E6EF}"/>
              </a:ext>
            </a:extLst>
          </p:cNvPr>
          <p:cNvSpPr txBox="1"/>
          <p:nvPr/>
        </p:nvSpPr>
        <p:spPr>
          <a:xfrm>
            <a:off x="1441938" y="1981200"/>
            <a:ext cx="66235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https://gaemi606.tistory.com/74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https://openclassrooms.com/en/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https://brunch.co.kr/@jehovah/20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https://sabarada.tistory.com/103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https://m.blog.naver.com/sjc02183/221998493348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http://preview.hanbit.co.kr/2647/sample_ebook.pdf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http://redisgate.kr/redis/configuration/persistence.php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https://kimdubi.github.io/nosql/redis_persistent/</a:t>
            </a:r>
            <a:endParaRPr lang="en-US" dirty="0"/>
          </a:p>
          <a:p>
            <a:r>
              <a:rPr lang="ko-KR" alt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8406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1DEF-7281-BC4F-B71D-8C450C02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비관계형</a:t>
            </a:r>
            <a:r>
              <a:rPr lang="ko-KR" altLang="en-US" sz="4000" dirty="0"/>
              <a:t> 데이터베이스</a:t>
            </a:r>
            <a:endParaRPr lang="en-KR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105AE-1F92-944B-84AB-878B8CE8D72F}"/>
              </a:ext>
            </a:extLst>
          </p:cNvPr>
          <p:cNvSpPr txBox="1"/>
          <p:nvPr/>
        </p:nvSpPr>
        <p:spPr>
          <a:xfrm>
            <a:off x="1506411" y="1526566"/>
            <a:ext cx="3157871" cy="434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No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SQL</a:t>
            </a:r>
            <a:r>
              <a:rPr lang="ko-KR" altLang="en-US" sz="2000" b="1" dirty="0"/>
              <a:t> 데이터 베이스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유연성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유연한 스키마</a:t>
            </a:r>
            <a:r>
              <a:rPr lang="ko-KR" altLang="en-US" dirty="0"/>
              <a:t> 제공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확장성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수평적 확장을 통한 데이터 </a:t>
            </a:r>
            <a:r>
              <a:rPr lang="ko-KR" altLang="en-US" b="1" dirty="0"/>
              <a:t>분산 저장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sz="2000" b="1" dirty="0" err="1"/>
              <a:t>고성능성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데이터 특징에 집중</a:t>
            </a:r>
            <a:r>
              <a:rPr lang="ko-KR" altLang="en-US" dirty="0"/>
              <a:t>되어 설계된다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5F622E-B9B1-FA4F-B3E2-75CE18FE8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00" y="1690688"/>
            <a:ext cx="42291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4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1DEF-7281-BC4F-B71D-8C450C02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/>
              <a:t>비관계형</a:t>
            </a:r>
            <a:r>
              <a:rPr lang="ko-KR" altLang="en-US" sz="4000" dirty="0"/>
              <a:t> 데이터베이스</a:t>
            </a:r>
            <a:r>
              <a:rPr lang="en-US" altLang="ko-KR" sz="4000" dirty="0"/>
              <a:t> </a:t>
            </a:r>
            <a:r>
              <a:rPr lang="ko-KR" altLang="en-US" sz="4000" dirty="0"/>
              <a:t>유형</a:t>
            </a:r>
            <a:endParaRPr lang="en-KR" sz="4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981D1D-030C-0F4E-B0AA-D1B87B0BD2CD}"/>
              </a:ext>
            </a:extLst>
          </p:cNvPr>
          <p:cNvGrpSpPr/>
          <p:nvPr/>
        </p:nvGrpSpPr>
        <p:grpSpPr>
          <a:xfrm>
            <a:off x="1213336" y="1567277"/>
            <a:ext cx="4071425" cy="5259022"/>
            <a:chOff x="838200" y="1567277"/>
            <a:chExt cx="4071425" cy="52590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A105AE-1F92-944B-84AB-878B8CE8D72F}"/>
                </a:ext>
              </a:extLst>
            </p:cNvPr>
            <p:cNvSpPr txBox="1"/>
            <p:nvPr/>
          </p:nvSpPr>
          <p:spPr>
            <a:xfrm>
              <a:off x="838200" y="1606280"/>
              <a:ext cx="4071425" cy="5220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/>
                <a:t>key-valu</a:t>
              </a:r>
              <a:r>
                <a:rPr lang="en-US" altLang="ko-KR" sz="2000" b="1" dirty="0"/>
                <a:t>e(</a:t>
              </a:r>
              <a:r>
                <a:rPr lang="ko-KR" altLang="en-US" sz="2000" b="1" dirty="0"/>
                <a:t>키</a:t>
              </a:r>
              <a:r>
                <a:rPr lang="en-US" altLang="ko-KR" sz="2000" b="1" dirty="0"/>
                <a:t>-</a:t>
              </a:r>
              <a:r>
                <a:rPr lang="ko-KR" altLang="en-US" sz="2000" b="1" dirty="0"/>
                <a:t>값 형</a:t>
              </a:r>
              <a:r>
                <a:rPr lang="en-US" altLang="ko-KR" sz="2000" b="1" dirty="0"/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키</a:t>
              </a:r>
              <a:r>
                <a:rPr lang="en-US" altLang="ko-KR" dirty="0"/>
                <a:t>,</a:t>
              </a:r>
              <a:r>
                <a:rPr lang="ko-KR" altLang="en-US" dirty="0"/>
                <a:t> 값 한 쌍으로 이루어진 데이터 저장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sz="2000" b="1" dirty="0"/>
                <a:t>Document-oriented(</a:t>
              </a:r>
              <a:r>
                <a:rPr lang="ko-KR" altLang="en-US" sz="2000" b="1" dirty="0" err="1"/>
                <a:t>문서지향형</a:t>
              </a:r>
              <a:r>
                <a:rPr lang="en-US" altLang="ko-KR" sz="2000" b="1" dirty="0"/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키</a:t>
              </a:r>
              <a:r>
                <a:rPr lang="en-US" altLang="ko-KR" dirty="0"/>
                <a:t>,</a:t>
              </a:r>
              <a:r>
                <a:rPr lang="ko-KR" altLang="en-US" dirty="0"/>
                <a:t> 값 </a:t>
              </a:r>
              <a:r>
                <a:rPr lang="ko-KR" altLang="en-US" dirty="0" err="1"/>
                <a:t>한쌍으로</a:t>
              </a:r>
              <a:r>
                <a:rPr lang="ko-KR" altLang="en-US" dirty="0"/>
                <a:t> 저장하며 값이 문서인 형태</a:t>
              </a:r>
              <a:endParaRPr lang="en-US" altLang="ko-KR" b="1" dirty="0"/>
            </a:p>
            <a:p>
              <a:pPr>
                <a:lnSpc>
                  <a:spcPct val="150000"/>
                </a:lnSpc>
              </a:pPr>
              <a:r>
                <a:rPr lang="en-US" altLang="ko-KR" sz="2000" b="1" dirty="0"/>
                <a:t>Graph Database(</a:t>
              </a:r>
              <a:r>
                <a:rPr lang="ko-KR" altLang="en-US" sz="2000" b="1" dirty="0" err="1"/>
                <a:t>그래프형</a:t>
              </a:r>
              <a:r>
                <a:rPr lang="en-US" altLang="ko-KR" sz="2000" b="1" dirty="0"/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객체와 노드를 </a:t>
              </a:r>
              <a:r>
                <a:rPr lang="ko-KR" altLang="en-US" dirty="0" err="1"/>
                <a:t>엣지</a:t>
              </a:r>
              <a:r>
                <a:rPr lang="ko-KR" altLang="en-US" dirty="0"/>
                <a:t> 형태로 관계를 나타내는 방식</a:t>
              </a:r>
              <a:endParaRPr lang="en-US" altLang="ko-KR" b="1" dirty="0"/>
            </a:p>
            <a:p>
              <a:pPr>
                <a:lnSpc>
                  <a:spcPct val="150000"/>
                </a:lnSpc>
              </a:pPr>
              <a:r>
                <a:rPr lang="en-US" altLang="ko-KR" sz="2000" b="1" dirty="0"/>
                <a:t>Column </a:t>
              </a:r>
              <a:r>
                <a:rPr lang="en-US" altLang="ko-KR" sz="2000" b="1" dirty="0" err="1"/>
                <a:t>oriendted</a:t>
              </a:r>
              <a:r>
                <a:rPr lang="en-US" altLang="ko-KR" sz="2000" b="1" dirty="0"/>
                <a:t>(</a:t>
              </a:r>
              <a:r>
                <a:rPr lang="ko-KR" altLang="en-US" sz="2000" b="1" dirty="0"/>
                <a:t>열 지향형</a:t>
              </a:r>
              <a:r>
                <a:rPr lang="en-US" altLang="ko-KR" sz="2000" b="1" dirty="0"/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데이터를 행이 아닌 열 그룹에 저장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endParaRPr lang="en-US" altLang="ko-KR" b="1" dirty="0"/>
            </a:p>
          </p:txBody>
        </p:sp>
        <p:sp>
          <p:nvSpPr>
            <p:cNvPr id="6" name="Rectangular Callout 5">
              <a:extLst>
                <a:ext uri="{FF2B5EF4-FFF2-40B4-BE49-F238E27FC236}">
                  <a16:creationId xmlns:a16="http://schemas.microsoft.com/office/drawing/2014/main" id="{3E701661-AD57-4347-B1DA-44C380982B98}"/>
                </a:ext>
              </a:extLst>
            </p:cNvPr>
            <p:cNvSpPr/>
            <p:nvPr/>
          </p:nvSpPr>
          <p:spPr>
            <a:xfrm>
              <a:off x="838200" y="1567277"/>
              <a:ext cx="3790071" cy="1364566"/>
            </a:xfrm>
            <a:prstGeom prst="wedgeRectCallout">
              <a:avLst>
                <a:gd name="adj1" fmla="val 107221"/>
                <a:gd name="adj2" fmla="val 55284"/>
              </a:avLst>
            </a:prstGeom>
            <a:solidFill>
              <a:schemeClr val="lt1">
                <a:alpha val="0"/>
              </a:schemeClr>
            </a:solidFill>
            <a:ln w="57150">
              <a:solidFill>
                <a:srgbClr val="FF0000"/>
              </a:solidFill>
            </a:ln>
            <a:effectLst>
              <a:softEdge rad="0"/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</p:grp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35CEBF9-B185-BF40-9C73-109DFF2C5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0" y="2391410"/>
            <a:ext cx="43561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0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D893-9181-9043-B638-44E86B14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메모리기반데이터베이스</a:t>
            </a:r>
            <a:r>
              <a:rPr lang="en-US" altLang="ko-KR" sz="4000" dirty="0"/>
              <a:t>(</a:t>
            </a:r>
            <a:r>
              <a:rPr lang="en-US" sz="4000" dirty="0"/>
              <a:t>In-memory Database</a:t>
            </a:r>
            <a:r>
              <a:rPr lang="en-US" altLang="ko-KR" sz="4000" dirty="0"/>
              <a:t>)</a:t>
            </a:r>
            <a:endParaRPr lang="en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B403D2-0C44-6E4A-AA2D-333D2052D31F}"/>
              </a:ext>
            </a:extLst>
          </p:cNvPr>
          <p:cNvSpPr txBox="1"/>
          <p:nvPr/>
        </p:nvSpPr>
        <p:spPr>
          <a:xfrm>
            <a:off x="1089265" y="2165618"/>
            <a:ext cx="741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디스크가 아닌 </a:t>
            </a:r>
            <a:r>
              <a:rPr lang="ko-KR" altLang="en-US" b="1" dirty="0"/>
              <a:t>주 메모리</a:t>
            </a:r>
            <a:r>
              <a:rPr lang="ko-KR" altLang="en-US" dirty="0"/>
              <a:t>에 모든 데이터를 보유하고 있는 데이터베이스</a:t>
            </a:r>
            <a:endParaRPr lang="en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77B61-667E-0A44-A4E9-E05CDCCD021B}"/>
              </a:ext>
            </a:extLst>
          </p:cNvPr>
          <p:cNvSpPr txBox="1"/>
          <p:nvPr/>
        </p:nvSpPr>
        <p:spPr>
          <a:xfrm>
            <a:off x="1055075" y="3207434"/>
            <a:ext cx="3868617" cy="254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디스크 검색보다 </a:t>
            </a:r>
            <a:r>
              <a:rPr lang="ko-KR" altLang="en-US" b="1" dirty="0"/>
              <a:t>자료 접근이 빠르다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내부 </a:t>
            </a:r>
            <a:r>
              <a:rPr lang="ko-KR" altLang="en-US" b="1" dirty="0"/>
              <a:t>최적화 알고리즘이 단순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RAM</a:t>
            </a:r>
            <a:r>
              <a:rPr lang="ko-KR" altLang="en-US" dirty="0"/>
              <a:t>이 휘발성이기 때문에 저장된 </a:t>
            </a:r>
            <a:r>
              <a:rPr lang="ko-KR" altLang="en-US" b="1" dirty="0"/>
              <a:t>데이터는 손실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24741-9CCF-9342-98C9-27B807922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812" y="3217544"/>
            <a:ext cx="5101936" cy="1759288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DAB4072C-AE89-A54D-8CAD-94CF08D65C9C}"/>
              </a:ext>
            </a:extLst>
          </p:cNvPr>
          <p:cNvSpPr/>
          <p:nvPr/>
        </p:nvSpPr>
        <p:spPr>
          <a:xfrm>
            <a:off x="5289452" y="3881511"/>
            <a:ext cx="703385" cy="379827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10666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39BA-EAE2-C745-BBB7-66A432B3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93" y="328683"/>
            <a:ext cx="6869754" cy="115533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메모리 계층</a:t>
            </a:r>
            <a:r>
              <a:rPr lang="en-US" altLang="ko-KR" sz="4000" dirty="0"/>
              <a:t>(Memory Hierarchy)</a:t>
            </a:r>
            <a:endParaRPr lang="en-KR" sz="4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F86877-D070-A042-B709-7CA760434182}"/>
              </a:ext>
            </a:extLst>
          </p:cNvPr>
          <p:cNvGrpSpPr/>
          <p:nvPr/>
        </p:nvGrpSpPr>
        <p:grpSpPr>
          <a:xfrm>
            <a:off x="721893" y="1805508"/>
            <a:ext cx="5873689" cy="3943764"/>
            <a:chOff x="5607050" y="1314737"/>
            <a:chExt cx="5873689" cy="3943764"/>
          </a:xfrm>
        </p:grpSpPr>
        <p:pic>
          <p:nvPicPr>
            <p:cNvPr id="4" name="Picture 3" descr="Diagram&#10;&#10;Description automatically generated">
              <a:extLst>
                <a:ext uri="{FF2B5EF4-FFF2-40B4-BE49-F238E27FC236}">
                  <a16:creationId xmlns:a16="http://schemas.microsoft.com/office/drawing/2014/main" id="{0F1C2037-5AA5-CB43-887F-6F6A22B4A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7050" y="2065301"/>
              <a:ext cx="5873689" cy="31932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37F63D-C01C-9243-B959-F6215A47C0EF}"/>
                </a:ext>
              </a:extLst>
            </p:cNvPr>
            <p:cNvSpPr txBox="1"/>
            <p:nvPr/>
          </p:nvSpPr>
          <p:spPr>
            <a:xfrm>
              <a:off x="6096000" y="1314737"/>
              <a:ext cx="3978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상위 계층으로 갈 수록 빠르고 비싼 저장소</a:t>
              </a:r>
              <a:endParaRPr lang="en-US" altLang="ko-KR" sz="16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38B3B8D-F15A-1846-8EB0-099F627A9990}"/>
              </a:ext>
            </a:extLst>
          </p:cNvPr>
          <p:cNvSpPr txBox="1"/>
          <p:nvPr/>
        </p:nvSpPr>
        <p:spPr>
          <a:xfrm>
            <a:off x="7163271" y="1484014"/>
            <a:ext cx="36157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메인 메모리에서 데이터를</a:t>
            </a:r>
            <a:r>
              <a:rPr lang="en-US" altLang="ko-KR" sz="1600" dirty="0"/>
              <a:t> </a:t>
            </a:r>
            <a:r>
              <a:rPr lang="ko-KR" altLang="en-US" sz="1600" dirty="0"/>
              <a:t>가져와 처리 후 결과를 내보낸다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b="1" dirty="0"/>
              <a:t>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</a:t>
            </a:r>
            <a:r>
              <a:rPr lang="en-KR" sz="1600" dirty="0"/>
              <a:t>pu</a:t>
            </a:r>
            <a:r>
              <a:rPr lang="ko-KR" altLang="en-US" sz="1600" dirty="0"/>
              <a:t>와 </a:t>
            </a:r>
            <a:r>
              <a:rPr lang="en-US" altLang="ko-KR" sz="1600" dirty="0"/>
              <a:t>ram </a:t>
            </a:r>
            <a:r>
              <a:rPr lang="ko-KR" altLang="en-US" sz="1600" dirty="0"/>
              <a:t>의 중간 저장소 역할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b="1" dirty="0">
                <a:solidFill>
                  <a:srgbClr val="FF0000"/>
                </a:solidFill>
              </a:rPr>
              <a:t>Memory</a:t>
            </a:r>
            <a:r>
              <a:rPr lang="en-US" altLang="ko-KR" b="1" dirty="0">
                <a:solidFill>
                  <a:srgbClr val="FF0000"/>
                </a:solidFill>
              </a:rPr>
              <a:t>(DRAM)</a:t>
            </a: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SSD, HHD</a:t>
            </a:r>
            <a:r>
              <a:rPr lang="ko-KR" altLang="en-US" sz="1600" dirty="0"/>
              <a:t>와 </a:t>
            </a:r>
            <a:r>
              <a:rPr lang="en-US" sz="1600" dirty="0"/>
              <a:t>Cache</a:t>
            </a:r>
            <a:r>
              <a:rPr lang="ko-KR" altLang="en-US" sz="1600" dirty="0"/>
              <a:t>의 속도 차이를 메꾸기 위해 만들어진 제품이다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임의 접근 기억 장치로 어느 위치에 저장된 </a:t>
            </a:r>
            <a:r>
              <a:rPr lang="ko-KR" altLang="en-US" sz="1600" dirty="0" err="1"/>
              <a:t>데이터든지</a:t>
            </a:r>
            <a:r>
              <a:rPr lang="ko-KR" altLang="en-US" sz="1600" dirty="0"/>
              <a:t> 접근</a:t>
            </a:r>
            <a:r>
              <a:rPr lang="en-US" altLang="ko-KR" sz="1600" dirty="0"/>
              <a:t>(</a:t>
            </a:r>
            <a:r>
              <a:rPr lang="ko-KR" altLang="en-US" sz="1600" dirty="0"/>
              <a:t>읽기 및 쓰기</a:t>
            </a:r>
            <a:r>
              <a:rPr lang="en-US" altLang="ko-KR" sz="1600" dirty="0"/>
              <a:t>)</a:t>
            </a:r>
            <a:r>
              <a:rPr lang="ko-KR" altLang="en-US" sz="1600" dirty="0"/>
              <a:t>하는 데 동일한 시간이 걸리는 메모리</a:t>
            </a:r>
            <a:endParaRPr lang="en-US" altLang="ko-KR" sz="1600" dirty="0"/>
          </a:p>
          <a:p>
            <a:endParaRPr lang="en-US" sz="1600" dirty="0"/>
          </a:p>
          <a:p>
            <a:r>
              <a:rPr lang="en-US" b="1" dirty="0"/>
              <a:t>Disk(SSD, HDD)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비 휘발성이며 물리적으로 데이터 저장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데이터를 접근하고 저장하는 속도가 느림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293127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83FB-43D3-1B43-8684-85404A30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775B1-31C2-AB40-80CF-B62D6A19F709}"/>
              </a:ext>
            </a:extLst>
          </p:cNvPr>
          <p:cNvSpPr txBox="1"/>
          <p:nvPr/>
        </p:nvSpPr>
        <p:spPr>
          <a:xfrm>
            <a:off x="998805" y="1674056"/>
            <a:ext cx="9369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 번 읽어온 데이터를 임의의 공간에 저장하여 다음에 읽을 때는 빠르게 결과값을 받을 수 있도록 도와주는 공간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나중에 요청할 결과를 미리 저장해둔 후 빠르게 서비스 해주는 것을 의미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0D5576-5465-224E-9A3D-CAC5C3513E38}"/>
              </a:ext>
            </a:extLst>
          </p:cNvPr>
          <p:cNvGrpSpPr/>
          <p:nvPr/>
        </p:nvGrpSpPr>
        <p:grpSpPr>
          <a:xfrm>
            <a:off x="998805" y="3465456"/>
            <a:ext cx="9369083" cy="2170226"/>
            <a:chOff x="998805" y="3465456"/>
            <a:chExt cx="9369083" cy="21702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04C92FF-9DD8-A648-9883-7A61BD04FFC9}"/>
                </a:ext>
              </a:extLst>
            </p:cNvPr>
            <p:cNvSpPr txBox="1"/>
            <p:nvPr/>
          </p:nvSpPr>
          <p:spPr>
            <a:xfrm>
              <a:off x="998805" y="346545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WEB-WAS-DB</a:t>
              </a:r>
              <a:endParaRPr lang="en-KR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8482435-820F-4246-8F73-915063F345E5}"/>
                </a:ext>
              </a:extLst>
            </p:cNvPr>
            <p:cNvSpPr/>
            <p:nvPr/>
          </p:nvSpPr>
          <p:spPr>
            <a:xfrm>
              <a:off x="2044500" y="4449527"/>
              <a:ext cx="1845212" cy="1186155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Client</a:t>
              </a:r>
              <a:endParaRPr lang="en-KR" sz="32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6AD15E-E8FF-F74A-9182-3E4FA92A3E7A}"/>
                </a:ext>
              </a:extLst>
            </p:cNvPr>
            <p:cNvSpPr/>
            <p:nvPr/>
          </p:nvSpPr>
          <p:spPr>
            <a:xfrm>
              <a:off x="5360959" y="4449526"/>
              <a:ext cx="1845212" cy="1186155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Web Server</a:t>
              </a:r>
              <a:endParaRPr lang="en-KR" sz="2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D148362-44B0-B143-8EF4-D0B5B968C115}"/>
                </a:ext>
              </a:extLst>
            </p:cNvPr>
            <p:cNvSpPr/>
            <p:nvPr/>
          </p:nvSpPr>
          <p:spPr>
            <a:xfrm>
              <a:off x="8522676" y="4425859"/>
              <a:ext cx="1845212" cy="1186155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3200" dirty="0"/>
                <a:t>DB</a:t>
              </a: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AFC470EA-8FE6-EE4E-9C43-FCF418EF68DC}"/>
                </a:ext>
              </a:extLst>
            </p:cNvPr>
            <p:cNvSpPr/>
            <p:nvPr/>
          </p:nvSpPr>
          <p:spPr>
            <a:xfrm>
              <a:off x="4273643" y="4852689"/>
              <a:ext cx="703385" cy="379827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B4BE3491-5666-2F43-8B57-22CFABCF2788}"/>
                </a:ext>
              </a:extLst>
            </p:cNvPr>
            <p:cNvSpPr/>
            <p:nvPr/>
          </p:nvSpPr>
          <p:spPr>
            <a:xfrm>
              <a:off x="7512731" y="4852689"/>
              <a:ext cx="703385" cy="379827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24492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3C3F-D36D-1A46-BFA5-ADD88029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ko-KR" altLang="en-US" dirty="0"/>
              <a:t>서버</a:t>
            </a:r>
            <a:endParaRPr lang="en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38DCA-79AB-2549-AB05-26A0589E377F}"/>
              </a:ext>
            </a:extLst>
          </p:cNvPr>
          <p:cNvSpPr txBox="1"/>
          <p:nvPr/>
        </p:nvSpPr>
        <p:spPr>
          <a:xfrm>
            <a:off x="1069146" y="1556209"/>
            <a:ext cx="240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캐시를 사용하는 구조</a:t>
            </a:r>
            <a:endParaRPr lang="en-KR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6E80637-C6F1-024C-ACB2-E115F5987921}"/>
              </a:ext>
            </a:extLst>
          </p:cNvPr>
          <p:cNvGrpSpPr/>
          <p:nvPr/>
        </p:nvGrpSpPr>
        <p:grpSpPr>
          <a:xfrm>
            <a:off x="1856935" y="2481218"/>
            <a:ext cx="8323388" cy="2794785"/>
            <a:chOff x="1856935" y="2481218"/>
            <a:chExt cx="8323388" cy="279478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AB509F-E5A0-1D42-98D9-920D2CE0F3D7}"/>
                </a:ext>
              </a:extLst>
            </p:cNvPr>
            <p:cNvSpPr/>
            <p:nvPr/>
          </p:nvSpPr>
          <p:spPr>
            <a:xfrm>
              <a:off x="1856935" y="2504886"/>
              <a:ext cx="1845212" cy="1186155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Client</a:t>
              </a:r>
              <a:endParaRPr lang="en-KR" sz="32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2383F01-735C-E04C-8880-3E7DD6E49E60}"/>
                </a:ext>
              </a:extLst>
            </p:cNvPr>
            <p:cNvSpPr/>
            <p:nvPr/>
          </p:nvSpPr>
          <p:spPr>
            <a:xfrm>
              <a:off x="5173394" y="2504885"/>
              <a:ext cx="1845212" cy="1186155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Web Server</a:t>
              </a:r>
              <a:endParaRPr lang="en-KR" sz="2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D8DA37B-04BC-4C4D-8517-444704620414}"/>
                </a:ext>
              </a:extLst>
            </p:cNvPr>
            <p:cNvSpPr/>
            <p:nvPr/>
          </p:nvSpPr>
          <p:spPr>
            <a:xfrm>
              <a:off x="8335111" y="2481218"/>
              <a:ext cx="1845212" cy="1186155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3200" dirty="0"/>
                <a:t>Cache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CF7FB57-B6F6-2347-BFA0-384EFB25563D}"/>
                </a:ext>
              </a:extLst>
            </p:cNvPr>
            <p:cNvSpPr/>
            <p:nvPr/>
          </p:nvSpPr>
          <p:spPr>
            <a:xfrm>
              <a:off x="8335111" y="4089848"/>
              <a:ext cx="1845212" cy="1186155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KR" sz="3200" dirty="0"/>
                <a:t>DB</a:t>
              </a:r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8C392B2A-91F4-CC44-A004-A2A2CCD5EFF9}"/>
                </a:ext>
              </a:extLst>
            </p:cNvPr>
            <p:cNvSpPr/>
            <p:nvPr/>
          </p:nvSpPr>
          <p:spPr>
            <a:xfrm>
              <a:off x="4086078" y="2908048"/>
              <a:ext cx="703385" cy="379827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63E655CE-32BC-954A-BD87-BE79576A3CC0}"/>
                </a:ext>
              </a:extLst>
            </p:cNvPr>
            <p:cNvSpPr/>
            <p:nvPr/>
          </p:nvSpPr>
          <p:spPr>
            <a:xfrm>
              <a:off x="7325166" y="2908048"/>
              <a:ext cx="703385" cy="379827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17" name="Bent-Up Arrow 16">
              <a:extLst>
                <a:ext uri="{FF2B5EF4-FFF2-40B4-BE49-F238E27FC236}">
                  <a16:creationId xmlns:a16="http://schemas.microsoft.com/office/drawing/2014/main" id="{F9BF4511-8AE8-6D44-B66A-8009275887D2}"/>
                </a:ext>
              </a:extLst>
            </p:cNvPr>
            <p:cNvSpPr/>
            <p:nvPr/>
          </p:nvSpPr>
          <p:spPr>
            <a:xfrm rot="5400000">
              <a:off x="6627760" y="3558089"/>
              <a:ext cx="869028" cy="1932550"/>
            </a:xfrm>
            <a:prstGeom prst="bentUp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3979EFB-6790-5A46-9593-D80769EF50E7}"/>
              </a:ext>
            </a:extLst>
          </p:cNvPr>
          <p:cNvSpPr txBox="1"/>
          <p:nvPr/>
        </p:nvSpPr>
        <p:spPr>
          <a:xfrm>
            <a:off x="1310640" y="4404360"/>
            <a:ext cx="3862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Cache hit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Cache miss</a:t>
            </a:r>
            <a:endParaRPr lang="en-KR" sz="2400" dirty="0"/>
          </a:p>
        </p:txBody>
      </p:sp>
    </p:spTree>
    <p:extLst>
      <p:ext uri="{BB962C8B-B14F-4D97-AF65-F5344CB8AC3E}">
        <p14:creationId xmlns:p14="http://schemas.microsoft.com/office/powerpoint/2010/main" val="345931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766C-A62C-3C4B-868B-829DE7FD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Redis</a:t>
            </a:r>
            <a:r>
              <a:rPr lang="ko-KR" altLang="en-US" sz="4000" dirty="0"/>
              <a:t> 특징</a:t>
            </a:r>
            <a:endParaRPr lang="en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EDB65-A0A9-0A4A-A2DB-9BFD712C0EF4}"/>
              </a:ext>
            </a:extLst>
          </p:cNvPr>
          <p:cNvSpPr txBox="1"/>
          <p:nvPr/>
        </p:nvSpPr>
        <p:spPr>
          <a:xfrm>
            <a:off x="1502897" y="2136338"/>
            <a:ext cx="39530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NoSQL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특성에 따른 성능 집중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분산된 형태로 확장성 넓음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sz="2000" b="1" dirty="0"/>
              <a:t>In-memory DB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DB</a:t>
            </a:r>
            <a:r>
              <a:rPr lang="ko-KR" altLang="en-US" dirty="0"/>
              <a:t>가 메모리에 상주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접근 및 처리 빠름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최적화 알고리즘 단순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RAM</a:t>
            </a:r>
            <a:r>
              <a:rPr lang="ko-KR" altLang="en-US" dirty="0"/>
              <a:t>의 비휘발성으로 데이터 손상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b="1" dirty="0"/>
              <a:t>캐시 서버로 기능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중복 데이터 효율적으로 처리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F9219-DEB6-F148-B5F1-CE62B97F8803}"/>
              </a:ext>
            </a:extLst>
          </p:cNvPr>
          <p:cNvSpPr txBox="1"/>
          <p:nvPr/>
        </p:nvSpPr>
        <p:spPr>
          <a:xfrm>
            <a:off x="6446688" y="2413337"/>
            <a:ext cx="2791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Key-Value </a:t>
            </a:r>
            <a:r>
              <a:rPr lang="ko-KR" altLang="en-US" dirty="0"/>
              <a:t>스토어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다양한 컬렉션 지원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Pub-Sub </a:t>
            </a:r>
            <a:r>
              <a:rPr lang="ko-KR" altLang="en-US" dirty="0"/>
              <a:t>지원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디스크 저장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복제</a:t>
            </a:r>
            <a:r>
              <a:rPr lang="en-US" altLang="ko-KR" b="1" dirty="0">
                <a:solidFill>
                  <a:srgbClr val="FF0000"/>
                </a:solidFill>
              </a:rPr>
              <a:t>(replication)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빠른 속도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829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1299</Words>
  <Application>Microsoft Macintosh PowerPoint</Application>
  <PresentationFormat>Widescreen</PresentationFormat>
  <Paragraphs>260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Redis  발표 </vt:lpstr>
      <vt:lpstr>Redis 란</vt:lpstr>
      <vt:lpstr>비관계형 데이터베이스</vt:lpstr>
      <vt:lpstr>비관계형 데이터베이스 유형</vt:lpstr>
      <vt:lpstr>메모리기반데이터베이스(In-memory Database)</vt:lpstr>
      <vt:lpstr>메모리 계층(Memory Hierarchy)</vt:lpstr>
      <vt:lpstr>Cache란? </vt:lpstr>
      <vt:lpstr>Cache 서버</vt:lpstr>
      <vt:lpstr>Redis 특징</vt:lpstr>
      <vt:lpstr>Redis의 데이터 구조</vt:lpstr>
      <vt:lpstr>데이터베이스의 Replication</vt:lpstr>
      <vt:lpstr>데이터 지속성 기법</vt:lpstr>
      <vt:lpstr>Redis 실습 - 설치</vt:lpstr>
      <vt:lpstr>Redis 실습 - 파이썬 연결</vt:lpstr>
      <vt:lpstr>AOF 관련 파라미터</vt:lpstr>
      <vt:lpstr>PowerPoint Presentation</vt:lpstr>
      <vt:lpstr>Redis 기본 자료구조 및 명령어</vt:lpstr>
      <vt:lpstr>Redis 기본 자료구조 및 명령어-Strings</vt:lpstr>
      <vt:lpstr>Redis 기본 자료구조 및 명령어-List</vt:lpstr>
      <vt:lpstr>Redis 기본 자료구조 및 명령어</vt:lpstr>
      <vt:lpstr>Redis 기본 자료구조 및 명령어</vt:lpstr>
      <vt:lpstr>AOF Rewrite 동작 과정</vt:lpstr>
      <vt:lpstr>AOF Rewrite 동작 과정</vt:lpstr>
      <vt:lpstr>참고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 성운</dc:creator>
  <cp:lastModifiedBy>조 성운</cp:lastModifiedBy>
  <cp:revision>49</cp:revision>
  <dcterms:created xsi:type="dcterms:W3CDTF">2021-02-03T06:25:22Z</dcterms:created>
  <dcterms:modified xsi:type="dcterms:W3CDTF">2021-02-04T12:59:50Z</dcterms:modified>
</cp:coreProperties>
</file>