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86" r:id="rId4"/>
    <p:sldId id="287" r:id="rId5"/>
    <p:sldId id="282" r:id="rId6"/>
    <p:sldId id="293" r:id="rId7"/>
    <p:sldId id="281" r:id="rId8"/>
    <p:sldId id="285" r:id="rId9"/>
    <p:sldId id="28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296"/>
  </p:normalViewPr>
  <p:slideViewPr>
    <p:cSldViewPr snapToGrid="0" snapToObjects="1">
      <p:cViewPr>
        <p:scale>
          <a:sx n="106" d="100"/>
          <a:sy n="106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21:24:54.165" idx="1">
    <p:pos x="10" y="10"/>
    <p:text>동작 시점을 지정하며 각 파라미터마다 다른 기준을 가진다.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FCB2-705E-4341-A67A-8E2E3A2D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172A4-E7D9-3D41-8B1D-9635A69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7F47-60E9-9748-813E-1D1236FC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4978-D910-604C-922C-3390B9DC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637-72BE-FD45-AB0E-6F93AFA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7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E37-3DA7-A64A-9B1F-87D188E9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0332-3192-6C45-8D5F-92D0681B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B881-61B0-5043-B2B7-B6354537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D43A-2785-4F4B-9A9E-8F67680A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29CD-818B-2040-8446-4886115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32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F3B86-9230-A748-A17A-2DDE9C703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CD70-FAA4-A74E-B8BF-1A4E1771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BAA5-AC1E-684B-BAFF-652848C6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8B1E-9E1C-AA47-9277-97709BE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0020-E850-CE4C-B2DD-4F19CAA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017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F27D-010A-7E49-8770-BFCC75F6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EC6-3563-6343-91E2-D236617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0D26-3BEE-394C-B718-4C776E4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87D9-606E-FA44-A232-6A4FFEB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C15E-ADBA-D749-8382-A4F94A0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5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056-369C-EF4C-96A2-6439B2A4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062B-A0B0-0646-B3CF-BD1CA262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0485-7CFA-F849-8ACA-7BC935C3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32A0-756A-C549-BC4F-387C1D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F109-81B6-8541-B2FA-94ED8EA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7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AD3-417A-D449-B89A-10AEA16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DFFC-149A-B94C-879A-6E197F1F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2A0B-CEE7-584C-95EB-9031FF3E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A59B-FD51-5342-894C-E7D8D9DE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498F-B41A-744A-82DB-7DF1A56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4DFD-A331-9345-A1FF-0BCBD0C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62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0539-46DD-8842-8BA7-BDA9755F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13E5-6B54-4243-BBC0-DCC6B17F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8995-217B-9146-9291-914E56A9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04363-12D8-8A4E-A63B-50F2EB34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4704-6565-9140-9C3B-BBE01191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C0B2-2078-E642-8F59-F8534E0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76DE-835F-7349-9374-84C63F87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F133-7DD7-EC45-9146-C976FAB6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023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236-075C-4642-8D3A-9DB9505A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9804-0624-8B4D-9812-5FA2414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F35C-DE94-FE46-B48A-47E96525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5501-A7D2-5449-BB5B-85AF9C2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10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552E9-D757-F545-A6C3-CCD15D9A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D5160-8F4F-464B-8B52-5ECFDB3B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6700-79FC-0F4D-AE1F-4410A244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69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A82F-9A67-3046-BECD-758195EF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37CA-5DC1-D244-BC91-47980370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AAE6E-BF8B-6B41-95E1-A85807E22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2150-38EB-B24C-878E-C1A2BE0E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5580-09DD-4245-9296-C0F13FA9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4570-F8A6-C94A-9514-B09C423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44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0BD9-DFCA-8A4D-9FFD-29F781A9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EA9BB-EE13-A645-A474-73CEF2D8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3360-9A40-8A43-B53A-C10A7256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472A-11BD-D04D-8254-0F6024EF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33F8-456F-9D45-84DF-A83939C3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6AD-47AD-314C-90C8-8DB92C69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5BA24-C138-2141-81C6-0A2188B8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E48B-4D4E-4648-BFC1-B1185869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414A-36B1-3B45-8BCA-4E76201E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CC09-FC47-544E-980F-F402770FC86C}" type="datetimeFigureOut">
              <a:rPr lang="en-KR" smtClean="0"/>
              <a:t>2021/02/22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F45-8879-BD4C-81BF-6FCC54D0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AC5-833E-C34D-92B5-B2EDAF410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93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CE52-DA18-FE46-87AE-23C9A85E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5B25-AF17-374F-97E9-8C1E09392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346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fsync</a:t>
            </a:r>
            <a:r>
              <a:rPr lang="en-US" sz="4000" dirty="0"/>
              <a:t>() </a:t>
            </a:r>
            <a:r>
              <a:rPr lang="ko-KR" altLang="en-US" sz="4000" dirty="0"/>
              <a:t>함수 관련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1416134" y="2052947"/>
            <a:ext cx="40702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APPENDFSYNC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fsync</a:t>
            </a:r>
            <a:r>
              <a:rPr lang="en-US" altLang="ko-KR" dirty="0"/>
              <a:t>() </a:t>
            </a:r>
            <a:r>
              <a:rPr lang="ko-KR" altLang="en-US" dirty="0"/>
              <a:t>함수 호출 주기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always: </a:t>
            </a:r>
            <a:r>
              <a:rPr lang="ko-KR" altLang="en-US" dirty="0"/>
              <a:t>명령이 실행될 때 마다 호출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everysec</a:t>
            </a:r>
            <a:r>
              <a:rPr lang="en-US" altLang="ko-KR" dirty="0"/>
              <a:t>: 1</a:t>
            </a:r>
            <a:r>
              <a:rPr lang="ko-KR" altLang="en-US" dirty="0"/>
              <a:t>초 마다 호출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no: </a:t>
            </a:r>
            <a:r>
              <a:rPr lang="ko-KR" altLang="en-US" dirty="0"/>
              <a:t>호출 시점을 </a:t>
            </a:r>
            <a:r>
              <a:rPr lang="en-US" altLang="ko-KR" dirty="0"/>
              <a:t>OS</a:t>
            </a:r>
            <a:r>
              <a:rPr lang="ko-KR" altLang="en-US" dirty="0"/>
              <a:t>에게 맡긴다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NO-APPENDFSYNC-ONREWRITE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6349D3-C4E1-F94B-83B4-727032784B5D}"/>
              </a:ext>
            </a:extLst>
          </p:cNvPr>
          <p:cNvGrpSpPr/>
          <p:nvPr/>
        </p:nvGrpSpPr>
        <p:grpSpPr>
          <a:xfrm>
            <a:off x="5906799" y="1913226"/>
            <a:ext cx="5337463" cy="2770975"/>
            <a:chOff x="4805355" y="1782673"/>
            <a:chExt cx="7164972" cy="437519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1680AB-E46E-A44F-AF42-1871BEBBE9EF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9098780" y="4273217"/>
              <a:ext cx="2951" cy="101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C1C31978-E51A-6E4F-BD19-070D8E5E0E26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Alternate Process 22">
              <a:extLst>
                <a:ext uri="{FF2B5EF4-FFF2-40B4-BE49-F238E27FC236}">
                  <a16:creationId xmlns:a16="http://schemas.microsoft.com/office/drawing/2014/main" id="{FBB6C4FE-E1C9-A945-9471-83B147907801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2CBCBE08-5CFF-984C-A75E-B4DE4384C4B4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Buffer</a:t>
              </a:r>
            </a:p>
          </p:txBody>
        </p:sp>
        <p:sp>
          <p:nvSpPr>
            <p:cNvPr id="25" name="Connector 24">
              <a:extLst>
                <a:ext uri="{FF2B5EF4-FFF2-40B4-BE49-F238E27FC236}">
                  <a16:creationId xmlns:a16="http://schemas.microsoft.com/office/drawing/2014/main" id="{974808E5-551C-2547-BF41-2B6DA1AE0E4A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r>
                <a:rPr lang="en-KR" sz="1400" dirty="0"/>
                <a:t>lient Request</a:t>
              </a:r>
            </a:p>
          </p:txBody>
        </p:sp>
        <p:sp>
          <p:nvSpPr>
            <p:cNvPr id="26" name="Process 25">
              <a:extLst>
                <a:ext uri="{FF2B5EF4-FFF2-40B4-BE49-F238E27FC236}">
                  <a16:creationId xmlns:a16="http://schemas.microsoft.com/office/drawing/2014/main" id="{DFEFD941-DD22-D041-B6B7-65738B5CE3AA}"/>
                </a:ext>
              </a:extLst>
            </p:cNvPr>
            <p:cNvSpPr/>
            <p:nvPr/>
          </p:nvSpPr>
          <p:spPr>
            <a:xfrm>
              <a:off x="8462142" y="5288490"/>
              <a:ext cx="1279176" cy="869380"/>
            </a:xfrm>
            <a:prstGeom prst="flowChartProcess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File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B6AE80-A071-2F44-8E91-34A0F5C146AB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72592"/>
              <a:chOff x="4805355" y="4571598"/>
              <a:chExt cx="7164972" cy="77259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6E8BF0F-EE12-1644-BCFA-2D1659223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5E08E-FDB2-D640-8791-08C1C7E82AF5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Memory(DRAM)</a:t>
                </a:r>
                <a:endParaRPr lang="en-KR" sz="105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C4CF04-4F4E-4342-8C1D-FC152A345138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50" b="1" dirty="0"/>
                  <a:t>Disk(HDD or SSD)</a:t>
                </a:r>
              </a:p>
            </p:txBody>
          </p:sp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E189856-F487-C441-B660-145C09525AA3}"/>
                </a:ext>
              </a:extLst>
            </p:cNvPr>
            <p:cNvCxnSpPr>
              <a:cxnSpLocks/>
              <a:stCxn id="25" idx="6"/>
              <a:endCxn id="24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1E3CC45-FB31-5242-8FFD-B2FD310CA8DA}"/>
                </a:ext>
              </a:extLst>
            </p:cNvPr>
            <p:cNvCxnSpPr>
              <a:stCxn id="25" idx="6"/>
              <a:endCxn id="23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0513D9-3313-FB40-8563-37C986CD4CC8}"/>
                </a:ext>
              </a:extLst>
            </p:cNvPr>
            <p:cNvSpPr txBox="1"/>
            <p:nvPr/>
          </p:nvSpPr>
          <p:spPr>
            <a:xfrm>
              <a:off x="9299792" y="4528990"/>
              <a:ext cx="1629102" cy="53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</a:rPr>
                <a:t>fsync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함수</a:t>
              </a:r>
              <a:endParaRPr lang="en-KR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</a:t>
            </a:r>
            <a:r>
              <a:rPr lang="en-US" sz="4000" dirty="0"/>
              <a:t> </a:t>
            </a:r>
            <a:r>
              <a:rPr lang="ko-KR" altLang="en-US" sz="4000" dirty="0"/>
              <a:t>관련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838200" y="2083868"/>
            <a:ext cx="40938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AUTO-AOF-REWRITE-PERCENTAGE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이전 </a:t>
            </a:r>
            <a:r>
              <a:rPr lang="en-US" altLang="ko-KR" sz="1400" dirty="0"/>
              <a:t>AOF File </a:t>
            </a:r>
            <a:r>
              <a:rPr lang="ko-KR" altLang="en-US" sz="1400" dirty="0"/>
              <a:t>크기 기준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이전 </a:t>
            </a:r>
            <a:r>
              <a:rPr lang="en-US" altLang="ko-KR" sz="1400" dirty="0"/>
              <a:t>AOF File </a:t>
            </a:r>
            <a:r>
              <a:rPr lang="ko-KR" altLang="en-US" sz="1400" dirty="0"/>
              <a:t>크기 기준 </a:t>
            </a:r>
            <a:r>
              <a:rPr lang="en-US" altLang="ko-KR" sz="1400" dirty="0"/>
              <a:t>100%</a:t>
            </a:r>
            <a:r>
              <a:rPr lang="ko-KR" altLang="en-US" sz="1400" dirty="0"/>
              <a:t> 도달 시</a:t>
            </a:r>
            <a:r>
              <a:rPr lang="en-US" altLang="ko-KR" sz="1400" dirty="0"/>
              <a:t>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AUTO-AOF-REWRITE-MIN-SIZE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AOF</a:t>
            </a:r>
            <a:r>
              <a:rPr lang="ko-KR" altLang="en-US" sz="1400" dirty="0"/>
              <a:t> </a:t>
            </a:r>
            <a:r>
              <a:rPr lang="en-US" altLang="ko-KR" sz="1400" dirty="0"/>
              <a:t>File </a:t>
            </a:r>
            <a:r>
              <a:rPr lang="ko-KR" altLang="en-US" sz="1400" dirty="0"/>
              <a:t>크기 기준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64mg</a:t>
            </a:r>
            <a:r>
              <a:rPr lang="ko-KR" altLang="en-US" sz="1400" dirty="0"/>
              <a:t> 크기 도달 시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AUTO-AOF-REWRITE-SPEC-TIME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설정한 시간 기준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6AB7E-7EB2-1049-9DE4-2BF36236FAAE}"/>
              </a:ext>
            </a:extLst>
          </p:cNvPr>
          <p:cNvSpPr txBox="1"/>
          <p:nvPr/>
        </p:nvSpPr>
        <p:spPr>
          <a:xfrm>
            <a:off x="838200" y="1517946"/>
            <a:ext cx="46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AOF Rewrite </a:t>
            </a:r>
            <a:r>
              <a:rPr lang="ko-KR" altLang="en-US" b="1" dirty="0"/>
              <a:t>동작 시점 지정</a:t>
            </a:r>
            <a:r>
              <a:rPr lang="en-US" altLang="ko-KR" b="1" dirty="0"/>
              <a:t>!!</a:t>
            </a:r>
            <a:endParaRPr lang="en-KR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C2FACC-DC0F-1C47-9B36-310C90497F2E}"/>
              </a:ext>
            </a:extLst>
          </p:cNvPr>
          <p:cNvGrpSpPr/>
          <p:nvPr/>
        </p:nvGrpSpPr>
        <p:grpSpPr>
          <a:xfrm>
            <a:off x="5292437" y="1656051"/>
            <a:ext cx="5337463" cy="2770975"/>
            <a:chOff x="4805355" y="1782673"/>
            <a:chExt cx="7164972" cy="437519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AA82C6-16A9-C14F-A76E-4EE66E309364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9098780" y="4273217"/>
              <a:ext cx="2951" cy="101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rocess 26">
              <a:extLst>
                <a:ext uri="{FF2B5EF4-FFF2-40B4-BE49-F238E27FC236}">
                  <a16:creationId xmlns:a16="http://schemas.microsoft.com/office/drawing/2014/main" id="{EADFA364-0C52-884C-A5AE-23C97FE3CFAA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Alternate Process 27">
              <a:extLst>
                <a:ext uri="{FF2B5EF4-FFF2-40B4-BE49-F238E27FC236}">
                  <a16:creationId xmlns:a16="http://schemas.microsoft.com/office/drawing/2014/main" id="{1A10B23B-FF9B-4549-8123-229FDD28CE54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29" name="Process 28">
              <a:extLst>
                <a:ext uri="{FF2B5EF4-FFF2-40B4-BE49-F238E27FC236}">
                  <a16:creationId xmlns:a16="http://schemas.microsoft.com/office/drawing/2014/main" id="{B5A43B5B-3CE1-DE4B-ADF6-19A0B96C05C6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Buffer</a:t>
              </a:r>
            </a:p>
          </p:txBody>
        </p:sp>
        <p:sp>
          <p:nvSpPr>
            <p:cNvPr id="30" name="Connector 29">
              <a:extLst>
                <a:ext uri="{FF2B5EF4-FFF2-40B4-BE49-F238E27FC236}">
                  <a16:creationId xmlns:a16="http://schemas.microsoft.com/office/drawing/2014/main" id="{AF264B8D-704D-044D-B172-8B0ACE719D98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r>
                <a:rPr lang="en-KR" sz="1400" dirty="0"/>
                <a:t>lient Request</a:t>
              </a:r>
            </a:p>
          </p:txBody>
        </p:sp>
        <p:sp>
          <p:nvSpPr>
            <p:cNvPr id="31" name="Process 30">
              <a:extLst>
                <a:ext uri="{FF2B5EF4-FFF2-40B4-BE49-F238E27FC236}">
                  <a16:creationId xmlns:a16="http://schemas.microsoft.com/office/drawing/2014/main" id="{3BEBD8EE-03B0-9F41-A163-9FD5F0FCFAD0}"/>
                </a:ext>
              </a:extLst>
            </p:cNvPr>
            <p:cNvSpPr/>
            <p:nvPr/>
          </p:nvSpPr>
          <p:spPr>
            <a:xfrm>
              <a:off x="8462142" y="5288490"/>
              <a:ext cx="1279176" cy="86938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File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EE529C-2DB0-2C42-B24A-93BB74353FEF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72592"/>
              <a:chOff x="4805355" y="4571598"/>
              <a:chExt cx="7164972" cy="77259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E223C7-AC0A-5F40-8F6C-913FD5A43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BC58DD-FA01-B943-9780-D8B72A124692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Memory(DRAM)</a:t>
                </a:r>
                <a:endParaRPr lang="en-KR" sz="105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12BC3-F0BB-CF46-BA79-E3A11BC6C28C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50" b="1" dirty="0"/>
                  <a:t>Disk(HDD or SSD)</a:t>
                </a:r>
              </a:p>
            </p:txBody>
          </p:sp>
        </p:grp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33AA391E-78C4-7641-A1A1-95FD129F0E6E}"/>
                </a:ext>
              </a:extLst>
            </p:cNvPr>
            <p:cNvCxnSpPr>
              <a:cxnSpLocks/>
              <a:stCxn id="30" idx="6"/>
              <a:endCxn id="29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FA08D1D-2DF0-6C45-980F-F3CAAA2873A2}"/>
                </a:ext>
              </a:extLst>
            </p:cNvPr>
            <p:cNvCxnSpPr>
              <a:stCxn id="30" idx="6"/>
              <a:endCxn id="28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40C53-F21D-374F-9B11-2560884837D1}"/>
                </a:ext>
              </a:extLst>
            </p:cNvPr>
            <p:cNvSpPr txBox="1"/>
            <p:nvPr/>
          </p:nvSpPr>
          <p:spPr>
            <a:xfrm>
              <a:off x="9299792" y="4528990"/>
              <a:ext cx="1629102" cy="53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fsync</a:t>
              </a:r>
              <a:r>
                <a:rPr lang="ko-KR" altLang="en-US" sz="1600" dirty="0"/>
                <a:t> </a:t>
              </a:r>
              <a:r>
                <a:rPr lang="ko-KR" altLang="en-US" sz="1400" dirty="0"/>
                <a:t>함수</a:t>
              </a:r>
              <a:endParaRPr lang="en-KR" sz="1600" dirty="0"/>
            </a:p>
          </p:txBody>
        </p:sp>
      </p:grpSp>
      <p:sp>
        <p:nvSpPr>
          <p:cNvPr id="41" name="Process 40">
            <a:extLst>
              <a:ext uri="{FF2B5EF4-FFF2-40B4-BE49-F238E27FC236}">
                <a16:creationId xmlns:a16="http://schemas.microsoft.com/office/drawing/2014/main" id="{F088854D-6609-7642-A12A-152CDB7E996C}"/>
              </a:ext>
            </a:extLst>
          </p:cNvPr>
          <p:cNvSpPr/>
          <p:nvPr/>
        </p:nvSpPr>
        <p:spPr>
          <a:xfrm>
            <a:off x="5407519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</a:t>
            </a:r>
            <a:endParaRPr lang="en-US" altLang="ko-KR" dirty="0"/>
          </a:p>
          <a:p>
            <a:pPr algn="ctr"/>
            <a:r>
              <a:rPr lang="en-KR" dirty="0"/>
              <a:t>AOF File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82CF65FC-3893-CA41-A102-272DEB655ECE}"/>
              </a:ext>
            </a:extLst>
          </p:cNvPr>
          <p:cNvSpPr/>
          <p:nvPr/>
        </p:nvSpPr>
        <p:spPr>
          <a:xfrm>
            <a:off x="7532941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시작 시 </a:t>
            </a:r>
            <a:r>
              <a:rPr lang="en-KR" dirty="0"/>
              <a:t>AOF File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07BB800C-3931-304F-90B2-64D9612543DD}"/>
              </a:ext>
            </a:extLst>
          </p:cNvPr>
          <p:cNvSpPr/>
          <p:nvPr/>
        </p:nvSpPr>
        <p:spPr>
          <a:xfrm>
            <a:off x="9761784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64MG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4607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RDB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1416134" y="2052947"/>
            <a:ext cx="4070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RDB </a:t>
            </a:r>
            <a:r>
              <a:rPr lang="ko-KR" altLang="en-US" dirty="0"/>
              <a:t>방식의 동작 주기 결정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STOP-WRITES-ON-BGSAVE-ERROR</a:t>
            </a:r>
          </a:p>
          <a:p>
            <a:r>
              <a:rPr lang="ko-KR" altLang="en-US" dirty="0"/>
              <a:t>* </a:t>
            </a:r>
            <a:endParaRPr lang="en-US" dirty="0"/>
          </a:p>
          <a:p>
            <a:endParaRPr lang="en-US" dirty="0"/>
          </a:p>
          <a:p>
            <a:r>
              <a:rPr lang="en-US" dirty="0"/>
              <a:t>RDBCOMPRESSION</a:t>
            </a:r>
          </a:p>
          <a:p>
            <a:r>
              <a:rPr lang="en-US" dirty="0"/>
              <a:t>RDBCHECKSUM</a:t>
            </a:r>
          </a:p>
          <a:p>
            <a:r>
              <a:rPr lang="en-US" dirty="0"/>
              <a:t>DBFILENAME</a:t>
            </a:r>
          </a:p>
          <a:p>
            <a:r>
              <a:rPr lang="en-US" dirty="0"/>
              <a:t>RDB-SAVE-INCREMENTAL-FSYNC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78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Persistence</a:t>
            </a:r>
            <a:endParaRPr lang="en-KR" sz="4000" dirty="0"/>
          </a:p>
        </p:txBody>
      </p:sp>
    </p:spTree>
    <p:extLst>
      <p:ext uri="{BB962C8B-B14F-4D97-AF65-F5344CB8AC3E}">
        <p14:creationId xmlns:p14="http://schemas.microsoft.com/office/powerpoint/2010/main" val="373300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RDB </a:t>
            </a:r>
            <a:r>
              <a:rPr lang="ko-KR" altLang="en-US" sz="4000" dirty="0"/>
              <a:t>로깅 과정</a:t>
            </a:r>
            <a:endParaRPr lang="en-KR" sz="40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2972B6-6844-6842-A9A5-7BB4AE7BD508}"/>
              </a:ext>
            </a:extLst>
          </p:cNvPr>
          <p:cNvSpPr/>
          <p:nvPr/>
        </p:nvSpPr>
        <p:spPr>
          <a:xfrm>
            <a:off x="1275347" y="1515979"/>
            <a:ext cx="4066674" cy="42832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E276E5-8468-ED45-9666-CF1629CDE43F}"/>
              </a:ext>
            </a:extLst>
          </p:cNvPr>
          <p:cNvSpPr/>
          <p:nvPr/>
        </p:nvSpPr>
        <p:spPr>
          <a:xfrm>
            <a:off x="2655384" y="1900750"/>
            <a:ext cx="2213810" cy="1166928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33CB4-E7EF-594E-9806-4469A630394F}"/>
              </a:ext>
            </a:extLst>
          </p:cNvPr>
          <p:cNvGrpSpPr/>
          <p:nvPr/>
        </p:nvGrpSpPr>
        <p:grpSpPr>
          <a:xfrm>
            <a:off x="1662156" y="1864059"/>
            <a:ext cx="2970002" cy="3419100"/>
            <a:chOff x="5764924" y="865437"/>
            <a:chExt cx="2970002" cy="34191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8FAB5-B706-824D-99DA-958BC9A2887E}"/>
                </a:ext>
              </a:extLst>
            </p:cNvPr>
            <p:cNvGrpSpPr/>
            <p:nvPr/>
          </p:nvGrpSpPr>
          <p:grpSpPr>
            <a:xfrm>
              <a:off x="6895891" y="1050103"/>
              <a:ext cx="1839035" cy="850888"/>
              <a:chOff x="4188371" y="2560866"/>
              <a:chExt cx="2070539" cy="90292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ADB6A4-5F5E-F746-9337-F389BC7F0185}"/>
                  </a:ext>
                </a:extLst>
              </p:cNvPr>
              <p:cNvSpPr txBox="1"/>
              <p:nvPr/>
            </p:nvSpPr>
            <p:spPr>
              <a:xfrm>
                <a:off x="4188371" y="2895600"/>
                <a:ext cx="762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</a:t>
                </a:r>
                <a:endParaRPr lang="en-KR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12D4B-726A-F449-B3B2-07A2E080CD54}"/>
                  </a:ext>
                </a:extLst>
              </p:cNvPr>
              <p:cNvSpPr txBox="1"/>
              <p:nvPr/>
            </p:nvSpPr>
            <p:spPr>
              <a:xfrm>
                <a:off x="5333998" y="2560866"/>
                <a:ext cx="762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key1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076A26-B100-C343-BC64-D10528751403}"/>
                  </a:ext>
                </a:extLst>
              </p:cNvPr>
              <p:cNvSpPr txBox="1"/>
              <p:nvPr/>
            </p:nvSpPr>
            <p:spPr>
              <a:xfrm>
                <a:off x="5333998" y="3094458"/>
                <a:ext cx="9249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value1</a:t>
                </a:r>
              </a:p>
            </p:txBody>
          </p: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C4295FEE-53AA-034B-A3B7-EE8DF015394D}"/>
                  </a:ext>
                </a:extLst>
              </p:cNvPr>
              <p:cNvCxnSpPr>
                <a:stCxn id="19" idx="3"/>
                <a:endCxn id="20" idx="1"/>
              </p:cNvCxnSpPr>
              <p:nvPr/>
            </p:nvCxnSpPr>
            <p:spPr>
              <a:xfrm flipV="1">
                <a:off x="4950372" y="2745532"/>
                <a:ext cx="383626" cy="334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18C252D8-DA16-2349-B6BB-D22A53FE75EA}"/>
                  </a:ext>
                </a:extLst>
              </p:cNvPr>
              <p:cNvCxnSpPr>
                <a:stCxn id="19" idx="3"/>
                <a:endCxn id="21" idx="1"/>
              </p:cNvCxnSpPr>
              <p:nvPr/>
            </p:nvCxnSpPr>
            <p:spPr>
              <a:xfrm>
                <a:off x="4950372" y="3080266"/>
                <a:ext cx="383626" cy="19885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32ED2A-79F6-904C-A51D-E963A0949CE8}"/>
                </a:ext>
              </a:extLst>
            </p:cNvPr>
            <p:cNvGrpSpPr/>
            <p:nvPr/>
          </p:nvGrpSpPr>
          <p:grpSpPr>
            <a:xfrm>
              <a:off x="6895891" y="2237921"/>
              <a:ext cx="1839035" cy="872172"/>
              <a:chOff x="4188371" y="2560866"/>
              <a:chExt cx="2070539" cy="92551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548889-0A09-7C41-9E53-8993B2B4C02F}"/>
                  </a:ext>
                </a:extLst>
              </p:cNvPr>
              <p:cNvSpPr txBox="1"/>
              <p:nvPr/>
            </p:nvSpPr>
            <p:spPr>
              <a:xfrm>
                <a:off x="4188371" y="2895600"/>
                <a:ext cx="762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</a:t>
                </a:r>
                <a:endParaRPr lang="en-KR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D2260A-9B84-AA4D-84A6-9A015AF5E257}"/>
                  </a:ext>
                </a:extLst>
              </p:cNvPr>
              <p:cNvSpPr txBox="1"/>
              <p:nvPr/>
            </p:nvSpPr>
            <p:spPr>
              <a:xfrm>
                <a:off x="5333998" y="2560866"/>
                <a:ext cx="762001" cy="391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key2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9B95DC-C023-E741-AF48-D0A7F91B4C49}"/>
                  </a:ext>
                </a:extLst>
              </p:cNvPr>
              <p:cNvSpPr txBox="1"/>
              <p:nvPr/>
            </p:nvSpPr>
            <p:spPr>
              <a:xfrm>
                <a:off x="5333998" y="3094458"/>
                <a:ext cx="924912" cy="391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value2</a:t>
                </a:r>
              </a:p>
            </p:txBody>
          </p:sp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BAA52511-4B3D-1042-81A0-52362796E9F3}"/>
                  </a:ext>
                </a:extLst>
              </p:cNvPr>
              <p:cNvCxnSpPr>
                <a:stCxn id="43" idx="3"/>
                <a:endCxn id="44" idx="1"/>
              </p:cNvCxnSpPr>
              <p:nvPr/>
            </p:nvCxnSpPr>
            <p:spPr>
              <a:xfrm flipV="1">
                <a:off x="4950372" y="2756825"/>
                <a:ext cx="383626" cy="32344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7EED3024-209A-D547-A621-17FC63BC19EA}"/>
                  </a:ext>
                </a:extLst>
              </p:cNvPr>
              <p:cNvCxnSpPr>
                <a:stCxn id="43" idx="3"/>
                <a:endCxn id="45" idx="1"/>
              </p:cNvCxnSpPr>
              <p:nvPr/>
            </p:nvCxnSpPr>
            <p:spPr>
              <a:xfrm>
                <a:off x="4950372" y="3080267"/>
                <a:ext cx="383626" cy="21015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A599EB-7E41-0E47-9EA9-6BA43BBF5189}"/>
                </a:ext>
              </a:extLst>
            </p:cNvPr>
            <p:cNvGrpSpPr/>
            <p:nvPr/>
          </p:nvGrpSpPr>
          <p:grpSpPr>
            <a:xfrm>
              <a:off x="6895891" y="3412365"/>
              <a:ext cx="1839035" cy="872172"/>
              <a:chOff x="4188371" y="2560866"/>
              <a:chExt cx="2070539" cy="92551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0CC40C-CB79-0643-A565-DDFD19A00E13}"/>
                  </a:ext>
                </a:extLst>
              </p:cNvPr>
              <p:cNvSpPr txBox="1"/>
              <p:nvPr/>
            </p:nvSpPr>
            <p:spPr>
              <a:xfrm>
                <a:off x="4188371" y="2895600"/>
                <a:ext cx="762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</a:t>
                </a:r>
                <a:endParaRPr lang="en-KR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395018-E882-8443-8250-FD47330467DF}"/>
                  </a:ext>
                </a:extLst>
              </p:cNvPr>
              <p:cNvSpPr txBox="1"/>
              <p:nvPr/>
            </p:nvSpPr>
            <p:spPr>
              <a:xfrm>
                <a:off x="5333998" y="2560866"/>
                <a:ext cx="762001" cy="391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key3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F8AC5B-33E3-E146-B231-3283A8806726}"/>
                  </a:ext>
                </a:extLst>
              </p:cNvPr>
              <p:cNvSpPr txBox="1"/>
              <p:nvPr/>
            </p:nvSpPr>
            <p:spPr>
              <a:xfrm>
                <a:off x="5333998" y="3094458"/>
                <a:ext cx="924912" cy="391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KR" dirty="0"/>
                  <a:t>value3</a:t>
                </a:r>
              </a:p>
            </p:txBody>
          </p: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7C46F2EC-EF71-F34E-AE79-BD9B8BF19B5D}"/>
                  </a:ext>
                </a:extLst>
              </p:cNvPr>
              <p:cNvCxnSpPr>
                <a:stCxn id="49" idx="3"/>
                <a:endCxn id="50" idx="1"/>
              </p:cNvCxnSpPr>
              <p:nvPr/>
            </p:nvCxnSpPr>
            <p:spPr>
              <a:xfrm flipV="1">
                <a:off x="4950372" y="2756825"/>
                <a:ext cx="383626" cy="32344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>
                <a:extLst>
                  <a:ext uri="{FF2B5EF4-FFF2-40B4-BE49-F238E27FC236}">
                    <a16:creationId xmlns:a16="http://schemas.microsoft.com/office/drawing/2014/main" id="{7B632CD4-B6F6-A549-9BC5-21E65F0493F0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4950372" y="3080267"/>
                <a:ext cx="383626" cy="21015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718E45A-254E-5246-A8BA-2AA8C089BF3F}"/>
                </a:ext>
              </a:extLst>
            </p:cNvPr>
            <p:cNvGrpSpPr/>
            <p:nvPr/>
          </p:nvGrpSpPr>
          <p:grpSpPr>
            <a:xfrm>
              <a:off x="5764924" y="865437"/>
              <a:ext cx="1130967" cy="3309521"/>
              <a:chOff x="5764924" y="865437"/>
              <a:chExt cx="1130967" cy="330952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228B2-FB01-D447-BAD6-E0906CF46692}"/>
                  </a:ext>
                </a:extLst>
              </p:cNvPr>
              <p:cNvSpPr txBox="1"/>
              <p:nvPr/>
            </p:nvSpPr>
            <p:spPr>
              <a:xfrm>
                <a:off x="5764924" y="865437"/>
                <a:ext cx="6621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dict</a:t>
                </a:r>
                <a:endParaRPr lang="en-KR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BBFC6BE-A650-FF43-874E-EBA3750BB896}"/>
                  </a:ext>
                </a:extLst>
              </p:cNvPr>
              <p:cNvCxnSpPr>
                <a:stCxn id="18" idx="2"/>
              </p:cNvCxnSpPr>
              <p:nvPr/>
            </p:nvCxnSpPr>
            <p:spPr>
              <a:xfrm>
                <a:off x="6096000" y="1234769"/>
                <a:ext cx="0" cy="29401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4433470-4293-844B-9550-2996724A22BB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flipH="1" flipV="1">
                <a:off x="6096000" y="1539569"/>
                <a:ext cx="799891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25D0F5E-398D-854B-A856-EF397FEF69C5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6096000" y="2727389"/>
                <a:ext cx="79989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4343FB6-05C6-724B-BE3C-327ED227215C}"/>
                  </a:ext>
                </a:extLst>
              </p:cNvPr>
              <p:cNvCxnSpPr>
                <a:stCxn id="49" idx="1"/>
              </p:cNvCxnSpPr>
              <p:nvPr/>
            </p:nvCxnSpPr>
            <p:spPr>
              <a:xfrm flipH="1" flipV="1">
                <a:off x="6096000" y="3901832"/>
                <a:ext cx="799891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D9B8DEA-1299-624C-96FC-73114559DAB1}"/>
              </a:ext>
            </a:extLst>
          </p:cNvPr>
          <p:cNvSpPr txBox="1"/>
          <p:nvPr/>
        </p:nvSpPr>
        <p:spPr>
          <a:xfrm>
            <a:off x="5789197" y="3105834"/>
            <a:ext cx="2121568" cy="646331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Data </a:t>
            </a:r>
            <a:br>
              <a:rPr lang="en-KR" dirty="0"/>
            </a:br>
            <a:r>
              <a:rPr lang="en-KR" dirty="0"/>
              <a:t>Compression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F8046E-C59D-584B-821D-94B2DD26EC8C}"/>
              </a:ext>
            </a:extLst>
          </p:cNvPr>
          <p:cNvCxnSpPr>
            <a:cxnSpLocks/>
          </p:cNvCxnSpPr>
          <p:nvPr/>
        </p:nvCxnSpPr>
        <p:spPr>
          <a:xfrm>
            <a:off x="8446169" y="952126"/>
            <a:ext cx="0" cy="51092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CC6D46-2A09-AA4E-A4D9-AADDEE3A4180}"/>
              </a:ext>
            </a:extLst>
          </p:cNvPr>
          <p:cNvSpPr txBox="1"/>
          <p:nvPr/>
        </p:nvSpPr>
        <p:spPr>
          <a:xfrm>
            <a:off x="9083842" y="2689493"/>
            <a:ext cx="15254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ey1 - value1</a:t>
            </a:r>
          </a:p>
          <a:p>
            <a:pPr algn="ctr"/>
            <a:endParaRPr lang="en-KR" dirty="0"/>
          </a:p>
          <a:p>
            <a:pPr algn="ctr"/>
            <a:endParaRPr lang="en-KR" dirty="0"/>
          </a:p>
          <a:p>
            <a:pPr algn="ctr"/>
            <a:endParaRPr lang="en-KR" dirty="0"/>
          </a:p>
          <a:p>
            <a:pPr algn="ctr"/>
            <a:endParaRPr lang="en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796C91-165F-4E4C-8435-1538EF2A322A}"/>
              </a:ext>
            </a:extLst>
          </p:cNvPr>
          <p:cNvSpPr txBox="1"/>
          <p:nvPr/>
        </p:nvSpPr>
        <p:spPr>
          <a:xfrm>
            <a:off x="9294394" y="4373401"/>
            <a:ext cx="11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RDB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DB654-1FE0-9041-AD7E-46D44D66BF75}"/>
              </a:ext>
            </a:extLst>
          </p:cNvPr>
          <p:cNvCxnSpPr>
            <a:cxnSpLocks/>
            <a:stCxn id="65" idx="3"/>
            <a:endCxn id="66" idx="0"/>
          </p:cNvCxnSpPr>
          <p:nvPr/>
        </p:nvCxnSpPr>
        <p:spPr>
          <a:xfrm>
            <a:off x="4869194" y="2484214"/>
            <a:ext cx="1980787" cy="62162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190CCFB-6D35-0C43-A174-EDAC588334D0}"/>
              </a:ext>
            </a:extLst>
          </p:cNvPr>
          <p:cNvSpPr txBox="1"/>
          <p:nvPr/>
        </p:nvSpPr>
        <p:spPr>
          <a:xfrm>
            <a:off x="2657912" y="5887500"/>
            <a:ext cx="11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Dataset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987143-583D-6849-82F1-368B8963BC0E}"/>
              </a:ext>
            </a:extLst>
          </p:cNvPr>
          <p:cNvCxnSpPr>
            <a:stCxn id="66" idx="3"/>
            <a:endCxn id="73" idx="1"/>
          </p:cNvCxnSpPr>
          <p:nvPr/>
        </p:nvCxnSpPr>
        <p:spPr>
          <a:xfrm flipV="1">
            <a:off x="7910765" y="3428157"/>
            <a:ext cx="1173077" cy="8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196033C-B6E7-1744-A05B-0B22412FDEAC}"/>
              </a:ext>
            </a:extLst>
          </p:cNvPr>
          <p:cNvSpPr txBox="1"/>
          <p:nvPr/>
        </p:nvSpPr>
        <p:spPr>
          <a:xfrm>
            <a:off x="8609341" y="952126"/>
            <a:ext cx="1290643" cy="26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100" b="1" dirty="0"/>
              <a:t>Disk(HDD or SSD)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A3B78F-3F49-F14F-A290-D0D5B7AA75D8}"/>
              </a:ext>
            </a:extLst>
          </p:cNvPr>
          <p:cNvSpPr txBox="1"/>
          <p:nvPr/>
        </p:nvSpPr>
        <p:spPr>
          <a:xfrm>
            <a:off x="7142419" y="952126"/>
            <a:ext cx="1248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Memory(DRAM)</a:t>
            </a:r>
            <a:endParaRPr lang="en-KR" sz="1050" b="1" dirty="0"/>
          </a:p>
        </p:txBody>
      </p:sp>
    </p:spTree>
    <p:extLst>
      <p:ext uri="{BB962C8B-B14F-4D97-AF65-F5344CB8AC3E}">
        <p14:creationId xmlns:p14="http://schemas.microsoft.com/office/powerpoint/2010/main" val="15469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RDB</a:t>
            </a:r>
            <a:r>
              <a:rPr lang="en-US" sz="4000" dirty="0"/>
              <a:t> </a:t>
            </a:r>
            <a:r>
              <a:rPr lang="ko-KR" altLang="en-US" sz="4000" dirty="0"/>
              <a:t>복구 과정</a:t>
            </a:r>
            <a:endParaRPr lang="en-KR" sz="4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4EA7E4-B1FA-2F44-AEC3-10F98A617AEA}"/>
              </a:ext>
            </a:extLst>
          </p:cNvPr>
          <p:cNvCxnSpPr>
            <a:cxnSpLocks/>
          </p:cNvCxnSpPr>
          <p:nvPr/>
        </p:nvCxnSpPr>
        <p:spPr>
          <a:xfrm>
            <a:off x="3826043" y="1512717"/>
            <a:ext cx="0" cy="51092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6A8FAA1-9325-9442-9675-0AC229DF35A4}"/>
              </a:ext>
            </a:extLst>
          </p:cNvPr>
          <p:cNvSpPr/>
          <p:nvPr/>
        </p:nvSpPr>
        <p:spPr>
          <a:xfrm>
            <a:off x="1120282" y="2945156"/>
            <a:ext cx="1503813" cy="583464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8CA41-DBF6-2948-BA4E-35BF77E819BB}"/>
              </a:ext>
            </a:extLst>
          </p:cNvPr>
          <p:cNvSpPr txBox="1"/>
          <p:nvPr/>
        </p:nvSpPr>
        <p:spPr>
          <a:xfrm>
            <a:off x="1098100" y="2937950"/>
            <a:ext cx="15254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K</a:t>
            </a:r>
            <a:r>
              <a:rPr lang="en-KR" dirty="0"/>
              <a:t>ey1 - value1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K</a:t>
            </a:r>
            <a:r>
              <a:rPr lang="en-KR" dirty="0"/>
              <a:t>ey2 – value2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K</a:t>
            </a:r>
            <a:r>
              <a:rPr lang="en-KR" dirty="0"/>
              <a:t>ey3 – value3</a:t>
            </a:r>
          </a:p>
          <a:p>
            <a:pPr algn="ctr">
              <a:lnSpc>
                <a:spcPct val="150000"/>
              </a:lnSpc>
            </a:pPr>
            <a:endParaRPr lang="en-KR" dirty="0"/>
          </a:p>
          <a:p>
            <a:pPr algn="ctr">
              <a:lnSpc>
                <a:spcPct val="150000"/>
              </a:lnSpc>
            </a:pPr>
            <a:endParaRPr lang="en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FB432-8518-D244-99DC-70E7B416B0CD}"/>
              </a:ext>
            </a:extLst>
          </p:cNvPr>
          <p:cNvSpPr txBox="1"/>
          <p:nvPr/>
        </p:nvSpPr>
        <p:spPr>
          <a:xfrm>
            <a:off x="1308652" y="4621858"/>
            <a:ext cx="11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RDB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7D237-FC8A-B646-9EAC-C4255FE12A96}"/>
              </a:ext>
            </a:extLst>
          </p:cNvPr>
          <p:cNvSpPr txBox="1"/>
          <p:nvPr/>
        </p:nvSpPr>
        <p:spPr>
          <a:xfrm>
            <a:off x="4657440" y="3192836"/>
            <a:ext cx="1684944" cy="646331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Data </a:t>
            </a:r>
            <a:br>
              <a:rPr lang="en-KR" dirty="0"/>
            </a:br>
            <a:r>
              <a:rPr lang="en-KR" dirty="0"/>
              <a:t>Compression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DE5930-36C8-D84D-944A-068F2855E67D}"/>
              </a:ext>
            </a:extLst>
          </p:cNvPr>
          <p:cNvSpPr/>
          <p:nvPr/>
        </p:nvSpPr>
        <p:spPr>
          <a:xfrm>
            <a:off x="7007873" y="1902363"/>
            <a:ext cx="4066674" cy="42832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6E5A40-1E79-9F44-A859-EC2E743018E5}"/>
              </a:ext>
            </a:extLst>
          </p:cNvPr>
          <p:cNvGrpSpPr/>
          <p:nvPr/>
        </p:nvGrpSpPr>
        <p:grpSpPr>
          <a:xfrm>
            <a:off x="8525649" y="2435109"/>
            <a:ext cx="1839035" cy="850888"/>
            <a:chOff x="4188371" y="2560866"/>
            <a:chExt cx="2070539" cy="9029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A4218A-C4AF-6443-8A4E-01333411EC3F}"/>
                </a:ext>
              </a:extLst>
            </p:cNvPr>
            <p:cNvSpPr txBox="1"/>
            <p:nvPr/>
          </p:nvSpPr>
          <p:spPr>
            <a:xfrm>
              <a:off x="4188371" y="2895600"/>
              <a:ext cx="7620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  <a:endParaRPr lang="en-K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DD7F60-7549-4E40-BF8B-5601B80BAD6F}"/>
                </a:ext>
              </a:extLst>
            </p:cNvPr>
            <p:cNvSpPr txBox="1"/>
            <p:nvPr/>
          </p:nvSpPr>
          <p:spPr>
            <a:xfrm>
              <a:off x="5333998" y="2560866"/>
              <a:ext cx="7620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KR" dirty="0"/>
                <a:t>key1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853D8-6F16-BF46-86C3-70619456E511}"/>
                </a:ext>
              </a:extLst>
            </p:cNvPr>
            <p:cNvSpPr txBox="1"/>
            <p:nvPr/>
          </p:nvSpPr>
          <p:spPr>
            <a:xfrm>
              <a:off x="5333998" y="3094458"/>
              <a:ext cx="9249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KR" dirty="0"/>
                <a:t>value1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94F93F-52C2-FC42-B075-58A2EA992199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4950372" y="2745532"/>
              <a:ext cx="383626" cy="334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D55F4A25-EC3E-B74A-B64C-A8D13A5ABFC8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4950372" y="3080266"/>
              <a:ext cx="383626" cy="1988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CF70C7-B69E-ED4A-85EA-7710085ABD4F}"/>
              </a:ext>
            </a:extLst>
          </p:cNvPr>
          <p:cNvGrpSpPr/>
          <p:nvPr/>
        </p:nvGrpSpPr>
        <p:grpSpPr>
          <a:xfrm>
            <a:off x="7394682" y="2250443"/>
            <a:ext cx="1130967" cy="3309521"/>
            <a:chOff x="5943391" y="2392732"/>
            <a:chExt cx="1130967" cy="33095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F2DDC-E4D7-5747-A2FB-D036A1982798}"/>
                </a:ext>
              </a:extLst>
            </p:cNvPr>
            <p:cNvSpPr txBox="1"/>
            <p:nvPr/>
          </p:nvSpPr>
          <p:spPr>
            <a:xfrm>
              <a:off x="5943391" y="2392732"/>
              <a:ext cx="662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dict</a:t>
              </a:r>
              <a:endParaRPr lang="en-KR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930D9-6DE6-F142-B869-7AA01F213992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6274467" y="2762064"/>
              <a:ext cx="0" cy="2940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BF7277-0FDC-7C48-B181-1AC3BDC80FE2}"/>
                </a:ext>
              </a:extLst>
            </p:cNvPr>
            <p:cNvCxnSpPr>
              <a:stCxn id="25" idx="1"/>
            </p:cNvCxnSpPr>
            <p:nvPr/>
          </p:nvCxnSpPr>
          <p:spPr>
            <a:xfrm flipH="1" flipV="1">
              <a:off x="6274467" y="3066864"/>
              <a:ext cx="79989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E61587C-A4AC-F247-8D58-D0F7EB6EF036}"/>
              </a:ext>
            </a:extLst>
          </p:cNvPr>
          <p:cNvSpPr txBox="1"/>
          <p:nvPr/>
        </p:nvSpPr>
        <p:spPr>
          <a:xfrm>
            <a:off x="8390438" y="6273884"/>
            <a:ext cx="11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Dataset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A64C-254B-D648-A425-91DFD9C77D62}"/>
              </a:ext>
            </a:extLst>
          </p:cNvPr>
          <p:cNvSpPr txBox="1"/>
          <p:nvPr/>
        </p:nvSpPr>
        <p:spPr>
          <a:xfrm>
            <a:off x="2486207" y="1534126"/>
            <a:ext cx="1290643" cy="26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100" b="1" dirty="0"/>
              <a:t>Disk(HDD or SSD)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58C1D-A4BF-D448-83B9-DD7B1D0AD5C0}"/>
              </a:ext>
            </a:extLst>
          </p:cNvPr>
          <p:cNvSpPr txBox="1"/>
          <p:nvPr/>
        </p:nvSpPr>
        <p:spPr>
          <a:xfrm>
            <a:off x="3994167" y="1534126"/>
            <a:ext cx="1248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Memory(DRAM)</a:t>
            </a:r>
            <a:endParaRPr lang="en-KR" sz="1050" b="1" dirty="0"/>
          </a:p>
        </p:txBody>
      </p:sp>
    </p:spTree>
    <p:extLst>
      <p:ext uri="{BB962C8B-B14F-4D97-AF65-F5344CB8AC3E}">
        <p14:creationId xmlns:p14="http://schemas.microsoft.com/office/powerpoint/2010/main" val="29242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로깅 과정</a:t>
            </a:r>
            <a:endParaRPr lang="en-KR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9E391-6BAA-1B49-8696-89DA61C5C18C}"/>
              </a:ext>
            </a:extLst>
          </p:cNvPr>
          <p:cNvSpPr txBox="1"/>
          <p:nvPr/>
        </p:nvSpPr>
        <p:spPr>
          <a:xfrm>
            <a:off x="800312" y="2793037"/>
            <a:ext cx="312498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명령 수행 후  로그 레코드</a:t>
            </a:r>
            <a:r>
              <a:rPr lang="ko-KR" altLang="en-US" b="1" dirty="0"/>
              <a:t> </a:t>
            </a:r>
            <a:r>
              <a:rPr lang="ko-KR" altLang="en-US" dirty="0"/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dirty="0"/>
              <a:t>AOF </a:t>
            </a:r>
            <a:r>
              <a:rPr lang="ko-KR" altLang="en-US" dirty="0"/>
              <a:t>버퍼에 로그 레코드 저장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ko-KR" altLang="en-US" dirty="0"/>
              <a:t>함수를 통해 로그 레코드가 </a:t>
            </a:r>
            <a:r>
              <a:rPr lang="en-US" dirty="0"/>
              <a:t>AOF </a:t>
            </a:r>
            <a:r>
              <a:rPr lang="ko-KR" altLang="en-US" dirty="0"/>
              <a:t>파일에 기록</a:t>
            </a:r>
          </a:p>
          <a:p>
            <a:pPr>
              <a:lnSpc>
                <a:spcPct val="150000"/>
              </a:lnSpc>
            </a:pPr>
            <a:endParaRPr lang="en-K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0B6511-14E5-9E44-91A1-3A1B8ABAB198}"/>
              </a:ext>
            </a:extLst>
          </p:cNvPr>
          <p:cNvGrpSpPr/>
          <p:nvPr/>
        </p:nvGrpSpPr>
        <p:grpSpPr>
          <a:xfrm>
            <a:off x="4805355" y="1772163"/>
            <a:ext cx="7164972" cy="4267815"/>
            <a:chOff x="4805355" y="1782673"/>
            <a:chExt cx="7164972" cy="426781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AB407C-B7FA-6F4E-A066-8E0F35379F7D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9098780" y="4273216"/>
              <a:ext cx="765" cy="101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0B43D8D5-E850-FA4D-B350-A77D3A5EB064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Alternate Process 4">
              <a:extLst>
                <a:ext uri="{FF2B5EF4-FFF2-40B4-BE49-F238E27FC236}">
                  <a16:creationId xmlns:a16="http://schemas.microsoft.com/office/drawing/2014/main" id="{A1EF4F14-0BFA-4843-B645-0EBFA9106732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D1C3E958-3D25-EE47-A206-9B8C1B4A7AA9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Buffer</a:t>
              </a:r>
            </a:p>
          </p:txBody>
        </p:sp>
        <p:sp>
          <p:nvSpPr>
            <p:cNvPr id="8" name="Connector 7">
              <a:extLst>
                <a:ext uri="{FF2B5EF4-FFF2-40B4-BE49-F238E27FC236}">
                  <a16:creationId xmlns:a16="http://schemas.microsoft.com/office/drawing/2014/main" id="{55755F3F-836A-3E4E-99E2-3B7C68A74F0E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KR" dirty="0"/>
                <a:t>lient Request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E6F9F6CA-C5EB-704F-AED6-58C0BDFE7AEB}"/>
                </a:ext>
              </a:extLst>
            </p:cNvPr>
            <p:cNvSpPr/>
            <p:nvPr/>
          </p:nvSpPr>
          <p:spPr>
            <a:xfrm>
              <a:off x="8461370" y="5288488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File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EA616-20AA-304A-9671-C7583D497A5D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13392"/>
              <a:chOff x="4805355" y="4571598"/>
              <a:chExt cx="7164972" cy="71339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490CBF-1504-F541-AB02-E5333BC46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46E8F-7757-164A-B2A9-5C0317860E74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Memory(DRAM)</a:t>
                </a:r>
                <a:endParaRPr lang="en-KR" sz="11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4FD6A6-A5F6-E14E-89AB-28A5565AFED5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100" b="1" dirty="0"/>
                  <a:t>Disk(HDD or SSD)</a:t>
                </a:r>
              </a:p>
            </p:txBody>
          </p:sp>
        </p:grp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9ADFD75-CCCB-7642-AE99-A47F413A752A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E375EB92-8327-234A-8810-E29156607540}"/>
                </a:ext>
              </a:extLst>
            </p:cNvPr>
            <p:cNvCxnSpPr>
              <a:stCxn id="8" idx="6"/>
              <a:endCxn id="5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4724BD-36E5-8240-A925-7F34E71DEA2C}"/>
                </a:ext>
              </a:extLst>
            </p:cNvPr>
            <p:cNvSpPr txBox="1"/>
            <p:nvPr/>
          </p:nvSpPr>
          <p:spPr>
            <a:xfrm>
              <a:off x="9299792" y="4528991"/>
              <a:ext cx="16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fsync</a:t>
              </a:r>
              <a:r>
                <a:rPr lang="ko-KR" altLang="en-US" dirty="0">
                  <a:solidFill>
                    <a:srgbClr val="FF0000"/>
                  </a:solidFill>
                </a:rPr>
                <a:t> 함수</a:t>
              </a:r>
              <a:endParaRPr lang="en-K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6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복구 과정</a:t>
            </a:r>
            <a:endParaRPr lang="en-KR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9E391-6BAA-1B49-8696-89DA61C5C18C}"/>
              </a:ext>
            </a:extLst>
          </p:cNvPr>
          <p:cNvSpPr txBox="1"/>
          <p:nvPr/>
        </p:nvSpPr>
        <p:spPr>
          <a:xfrm>
            <a:off x="800312" y="2793037"/>
            <a:ext cx="312498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명령 수행 후  로그 레코드</a:t>
            </a:r>
            <a:r>
              <a:rPr lang="ko-KR" altLang="en-US" b="1" dirty="0"/>
              <a:t> </a:t>
            </a:r>
            <a:r>
              <a:rPr lang="ko-KR" altLang="en-US" dirty="0"/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dirty="0"/>
              <a:t>AOF </a:t>
            </a:r>
            <a:r>
              <a:rPr lang="ko-KR" altLang="en-US" dirty="0"/>
              <a:t>버퍼에 로그 레코드 저장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ko-KR" altLang="en-US" dirty="0"/>
              <a:t>함수를 통해 로그 레코드가 </a:t>
            </a:r>
            <a:r>
              <a:rPr lang="en-US" dirty="0"/>
              <a:t>AOF </a:t>
            </a:r>
            <a:r>
              <a:rPr lang="ko-KR" altLang="en-US" dirty="0"/>
              <a:t>파일에 기록</a:t>
            </a:r>
          </a:p>
          <a:p>
            <a:pPr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259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2BBF-2A28-D44F-A9CD-27F8D0C6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 과정</a:t>
            </a:r>
            <a:endParaRPr lang="en-KR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5E1C7A-FBBE-D94F-A2D8-452CA3C19479}"/>
              </a:ext>
            </a:extLst>
          </p:cNvPr>
          <p:cNvGrpSpPr/>
          <p:nvPr/>
        </p:nvGrpSpPr>
        <p:grpSpPr>
          <a:xfrm>
            <a:off x="2400300" y="2209800"/>
            <a:ext cx="3657600" cy="2324100"/>
            <a:chOff x="1581150" y="2743200"/>
            <a:chExt cx="3657600" cy="2324100"/>
          </a:xfrm>
        </p:grpSpPr>
        <p:sp>
          <p:nvSpPr>
            <p:cNvPr id="3" name="Process 2">
              <a:extLst>
                <a:ext uri="{FF2B5EF4-FFF2-40B4-BE49-F238E27FC236}">
                  <a16:creationId xmlns:a16="http://schemas.microsoft.com/office/drawing/2014/main" id="{9D0B968A-3089-4944-A9FA-78BFF3EF34C6}"/>
                </a:ext>
              </a:extLst>
            </p:cNvPr>
            <p:cNvSpPr/>
            <p:nvPr/>
          </p:nvSpPr>
          <p:spPr>
            <a:xfrm>
              <a:off x="1581150" y="2743200"/>
              <a:ext cx="3657600" cy="23241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Alternate Process 3">
              <a:extLst>
                <a:ext uri="{FF2B5EF4-FFF2-40B4-BE49-F238E27FC236}">
                  <a16:creationId xmlns:a16="http://schemas.microsoft.com/office/drawing/2014/main" id="{91251D08-4E79-0A4F-918E-E490E22A4CF1}"/>
                </a:ext>
              </a:extLst>
            </p:cNvPr>
            <p:cNvSpPr/>
            <p:nvPr/>
          </p:nvSpPr>
          <p:spPr>
            <a:xfrm>
              <a:off x="2019300" y="2954425"/>
              <a:ext cx="1428750" cy="7239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2C8B7C6-72A3-734C-B9E4-F2E96BD913C3}"/>
                </a:ext>
              </a:extLst>
            </p:cNvPr>
            <p:cNvSpPr/>
            <p:nvPr/>
          </p:nvSpPr>
          <p:spPr>
            <a:xfrm>
              <a:off x="2019300" y="4067175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Buffer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00E5002E-4A9E-D142-A960-5C69580765E8}"/>
                </a:ext>
              </a:extLst>
            </p:cNvPr>
            <p:cNvSpPr/>
            <p:nvPr/>
          </p:nvSpPr>
          <p:spPr>
            <a:xfrm>
              <a:off x="3629025" y="4090988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Rewrite Buffer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980D7-39BF-3A46-A5FA-BA79E5FAF48D}"/>
              </a:ext>
            </a:extLst>
          </p:cNvPr>
          <p:cNvGrpSpPr/>
          <p:nvPr/>
        </p:nvGrpSpPr>
        <p:grpSpPr>
          <a:xfrm>
            <a:off x="7510152" y="2584133"/>
            <a:ext cx="2381250" cy="1581150"/>
            <a:chOff x="6686550" y="2743200"/>
            <a:chExt cx="2381250" cy="1581150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3DB0B39-483C-7E49-9B60-BD80FDB7BA57}"/>
                </a:ext>
              </a:extLst>
            </p:cNvPr>
            <p:cNvSpPr/>
            <p:nvPr/>
          </p:nvSpPr>
          <p:spPr>
            <a:xfrm>
              <a:off x="6686550" y="2743200"/>
              <a:ext cx="2381250" cy="158115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E54CA9B0-B625-C647-830C-F4B4324D9E0B}"/>
                </a:ext>
              </a:extLst>
            </p:cNvPr>
            <p:cNvSpPr/>
            <p:nvPr/>
          </p:nvSpPr>
          <p:spPr>
            <a:xfrm>
              <a:off x="6953250" y="3429000"/>
              <a:ext cx="1428750" cy="7239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</p:grpSp>
      <p:sp>
        <p:nvSpPr>
          <p:cNvPr id="11" name="Connector 10">
            <a:extLst>
              <a:ext uri="{FF2B5EF4-FFF2-40B4-BE49-F238E27FC236}">
                <a16:creationId xmlns:a16="http://schemas.microsoft.com/office/drawing/2014/main" id="{804BB694-2242-7A45-ADAB-232CA241B633}"/>
              </a:ext>
            </a:extLst>
          </p:cNvPr>
          <p:cNvSpPr/>
          <p:nvPr/>
        </p:nvSpPr>
        <p:spPr>
          <a:xfrm>
            <a:off x="552450" y="3028950"/>
            <a:ext cx="1352550" cy="64293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KR" dirty="0"/>
              <a:t>lient Request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DDE0C-FE04-6647-A6ED-E65F395FA63C}"/>
              </a:ext>
            </a:extLst>
          </p:cNvPr>
          <p:cNvCxnSpPr/>
          <p:nvPr/>
        </p:nvCxnSpPr>
        <p:spPr>
          <a:xfrm>
            <a:off x="552450" y="5276850"/>
            <a:ext cx="10553700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ocess 13">
            <a:extLst>
              <a:ext uri="{FF2B5EF4-FFF2-40B4-BE49-F238E27FC236}">
                <a16:creationId xmlns:a16="http://schemas.microsoft.com/office/drawing/2014/main" id="{89DCB771-3827-D948-B909-F17367DAAE3A}"/>
              </a:ext>
            </a:extLst>
          </p:cNvPr>
          <p:cNvSpPr/>
          <p:nvPr/>
        </p:nvSpPr>
        <p:spPr>
          <a:xfrm>
            <a:off x="2838450" y="5572125"/>
            <a:ext cx="1276350" cy="7620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AOF File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F8D90AE-8B9A-0C4C-804C-FC8F7F94F4BD}"/>
              </a:ext>
            </a:extLst>
          </p:cNvPr>
          <p:cNvSpPr/>
          <p:nvPr/>
        </p:nvSpPr>
        <p:spPr>
          <a:xfrm>
            <a:off x="7871460" y="5581650"/>
            <a:ext cx="1276350" cy="7620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Temp AOF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21463-344A-8D43-968B-262E7A02B631}"/>
              </a:ext>
            </a:extLst>
          </p:cNvPr>
          <p:cNvSpPr txBox="1"/>
          <p:nvPr/>
        </p:nvSpPr>
        <p:spPr>
          <a:xfrm>
            <a:off x="7258706" y="2138801"/>
            <a:ext cx="2037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1.</a:t>
            </a:r>
            <a:r>
              <a:rPr lang="ko-KR" altLang="en-US" sz="1050" dirty="0">
                <a:solidFill>
                  <a:srgbClr val="FF0000"/>
                </a:solidFill>
              </a:rPr>
              <a:t> 자식 프로세스 생성</a:t>
            </a:r>
            <a:r>
              <a:rPr lang="en-US" altLang="ko-KR" sz="1050" dirty="0">
                <a:solidFill>
                  <a:srgbClr val="FF0000"/>
                </a:solidFill>
              </a:rPr>
              <a:t>(fork)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E71D1-6B9D-8A46-97C2-D8451DCED242}"/>
              </a:ext>
            </a:extLst>
          </p:cNvPr>
          <p:cNvSpPr txBox="1"/>
          <p:nvPr/>
        </p:nvSpPr>
        <p:spPr>
          <a:xfrm>
            <a:off x="9296400" y="5765885"/>
            <a:ext cx="160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2. Temp AOF  File </a:t>
            </a:r>
            <a:r>
              <a:rPr lang="ko-KR" altLang="en-US" sz="1050" dirty="0">
                <a:solidFill>
                  <a:srgbClr val="FF0000"/>
                </a:solidFill>
              </a:rPr>
              <a:t>생성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B4878-757D-7049-A025-E177FF308959}"/>
              </a:ext>
            </a:extLst>
          </p:cNvPr>
          <p:cNvSpPr txBox="1"/>
          <p:nvPr/>
        </p:nvSpPr>
        <p:spPr>
          <a:xfrm>
            <a:off x="398736" y="2448639"/>
            <a:ext cx="200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요청시</a:t>
            </a:r>
            <a:r>
              <a:rPr lang="ko-KR" altLang="en-US" sz="1000" dirty="0">
                <a:solidFill>
                  <a:srgbClr val="FF0000"/>
                </a:solidFill>
              </a:rPr>
              <a:t> 로그 레코드 기록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1F4C8-9256-4A48-9329-C643B59D40F1}"/>
              </a:ext>
            </a:extLst>
          </p:cNvPr>
          <p:cNvSpPr txBox="1"/>
          <p:nvPr/>
        </p:nvSpPr>
        <p:spPr>
          <a:xfrm>
            <a:off x="6027054" y="2940810"/>
            <a:ext cx="1428750" cy="25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4.</a:t>
            </a:r>
            <a:r>
              <a:rPr lang="ko-KR" altLang="en-US" sz="1050" dirty="0">
                <a:solidFill>
                  <a:srgbClr val="FF0000"/>
                </a:solidFill>
              </a:rPr>
              <a:t> 종료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시그널 전송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D31D3-E13E-A94A-85CD-0D9D8194ED53}"/>
              </a:ext>
            </a:extLst>
          </p:cNvPr>
          <p:cNvSpPr txBox="1"/>
          <p:nvPr/>
        </p:nvSpPr>
        <p:spPr>
          <a:xfrm>
            <a:off x="6779119" y="4571153"/>
            <a:ext cx="2114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5.</a:t>
            </a:r>
            <a:r>
              <a:rPr lang="ko-KR" altLang="en-US" sz="1050" dirty="0">
                <a:solidFill>
                  <a:srgbClr val="FF0000"/>
                </a:solidFill>
              </a:rPr>
              <a:t> 로그 레코드 기록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8D223-7FF9-5E48-85D4-F7BA720D3805}"/>
              </a:ext>
            </a:extLst>
          </p:cNvPr>
          <p:cNvSpPr txBox="1"/>
          <p:nvPr/>
        </p:nvSpPr>
        <p:spPr>
          <a:xfrm>
            <a:off x="4829832" y="6205538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5.</a:t>
            </a:r>
            <a:r>
              <a:rPr lang="ko-KR" altLang="en-US" sz="1000" dirty="0">
                <a:solidFill>
                  <a:srgbClr val="FF0000"/>
                </a:solidFill>
              </a:rPr>
              <a:t> 기존 </a:t>
            </a:r>
            <a:r>
              <a:rPr lang="en-US" altLang="ko-KR" sz="1000" dirty="0">
                <a:solidFill>
                  <a:srgbClr val="FF0000"/>
                </a:solidFill>
              </a:rPr>
              <a:t>AOF </a:t>
            </a:r>
            <a:r>
              <a:rPr lang="ko-KR" altLang="en-US" sz="1000" dirty="0">
                <a:solidFill>
                  <a:srgbClr val="FF0000"/>
                </a:solidFill>
              </a:rPr>
              <a:t>파일 대체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3E784-176E-5B4B-8F8A-10E80B7A9017}"/>
              </a:ext>
            </a:extLst>
          </p:cNvPr>
          <p:cNvSpPr txBox="1"/>
          <p:nvPr/>
        </p:nvSpPr>
        <p:spPr>
          <a:xfrm>
            <a:off x="482744" y="4927849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Memory(DRAM)</a:t>
            </a:r>
            <a:endParaRPr lang="en-KR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FE09A-4499-F546-8784-AC2192834378}"/>
              </a:ext>
            </a:extLst>
          </p:cNvPr>
          <p:cNvSpPr txBox="1"/>
          <p:nvPr/>
        </p:nvSpPr>
        <p:spPr>
          <a:xfrm>
            <a:off x="482744" y="5379631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Disk(HDD or SSD)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22E09F-92F5-FF4C-9716-500A6A23F24C}"/>
              </a:ext>
            </a:extLst>
          </p:cNvPr>
          <p:cNvCxnSpPr>
            <a:stCxn id="11" idx="6"/>
          </p:cNvCxnSpPr>
          <p:nvPr/>
        </p:nvCxnSpPr>
        <p:spPr>
          <a:xfrm flipV="1">
            <a:off x="1905000" y="2767013"/>
            <a:ext cx="933450" cy="583406"/>
          </a:xfrm>
          <a:prstGeom prst="bentConnector3">
            <a:avLst>
              <a:gd name="adj1" fmla="val 72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6E9296C-4F59-CF4C-B049-AC9695F52FFC}"/>
              </a:ext>
            </a:extLst>
          </p:cNvPr>
          <p:cNvCxnSpPr>
            <a:cxnSpLocks/>
          </p:cNvCxnSpPr>
          <p:nvPr/>
        </p:nvCxnSpPr>
        <p:spPr>
          <a:xfrm>
            <a:off x="1905000" y="3350419"/>
            <a:ext cx="933450" cy="564356"/>
          </a:xfrm>
          <a:prstGeom prst="bentConnector3">
            <a:avLst>
              <a:gd name="adj1" fmla="val 72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4890C63-854A-4B4B-87DE-AF2D617F6435}"/>
              </a:ext>
            </a:extLst>
          </p:cNvPr>
          <p:cNvCxnSpPr>
            <a:stCxn id="11" idx="6"/>
            <a:endCxn id="6" idx="0"/>
          </p:cNvCxnSpPr>
          <p:nvPr/>
        </p:nvCxnSpPr>
        <p:spPr>
          <a:xfrm>
            <a:off x="1905000" y="3350419"/>
            <a:ext cx="3181350" cy="207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3967FA-8878-354E-B531-2BA05A8BEE15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6057900" y="3371850"/>
            <a:ext cx="1452252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B240A0-358B-F648-8947-C6B22EE6DA7D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476625" y="4295775"/>
            <a:ext cx="0" cy="1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D97E28-14E6-2540-9DA3-1767173057C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8491227" y="3993833"/>
            <a:ext cx="18408" cy="158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5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preamble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8DC16-9EB4-E746-B173-2924688FA541}"/>
              </a:ext>
            </a:extLst>
          </p:cNvPr>
          <p:cNvSpPr txBox="1"/>
          <p:nvPr/>
        </p:nvSpPr>
        <p:spPr>
          <a:xfrm>
            <a:off x="960715" y="1794784"/>
            <a:ext cx="4002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AOF Preamble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AOF Rewrite </a:t>
            </a:r>
            <a:r>
              <a:rPr lang="ko-KR" altLang="en-US" dirty="0"/>
              <a:t>와 동일한 동작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AOF </a:t>
            </a:r>
            <a:r>
              <a:rPr lang="ko-KR" altLang="en-US" dirty="0"/>
              <a:t>파일에 </a:t>
            </a:r>
            <a:r>
              <a:rPr lang="en-US" altLang="ko-KR" dirty="0"/>
              <a:t>RDB </a:t>
            </a:r>
            <a:r>
              <a:rPr lang="ko-KR" altLang="en-US" dirty="0"/>
              <a:t>로그 레코드를 기록하는 것이 가장 큰 차이점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RDB</a:t>
            </a:r>
            <a:r>
              <a:rPr lang="ko-KR" altLang="en-US" dirty="0"/>
              <a:t>의 이점인 빠른 작업 및 복구 속도를 활용한다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결국 </a:t>
            </a:r>
            <a:r>
              <a:rPr lang="en-US" altLang="ko-KR" dirty="0"/>
              <a:t>AOF, RDB</a:t>
            </a:r>
            <a:r>
              <a:rPr lang="ko-KR" altLang="en-US" dirty="0"/>
              <a:t>가 혼합된 형태이다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상용자 요청 발생시 기존 </a:t>
            </a:r>
            <a:r>
              <a:rPr lang="en-US" altLang="ko-KR" dirty="0"/>
              <a:t>AOF Rewrite</a:t>
            </a:r>
            <a:r>
              <a:rPr lang="ko-KR" altLang="en-US" dirty="0"/>
              <a:t>와 동일한 작동 방식을 거친다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복구시</a:t>
            </a:r>
            <a:r>
              <a:rPr lang="ko-KR" altLang="en-US" dirty="0"/>
              <a:t> </a:t>
            </a:r>
            <a:r>
              <a:rPr lang="en-US" altLang="ko-KR" dirty="0"/>
              <a:t>RDB, AOF </a:t>
            </a:r>
            <a:r>
              <a:rPr lang="ko-KR" altLang="en-US" dirty="0"/>
              <a:t>복구 방법 모두 사용된다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1966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관련 </a:t>
            </a:r>
            <a:r>
              <a:rPr lang="ko-KR" altLang="en-US" sz="4000" dirty="0" err="1"/>
              <a:t>파라미터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6576643" y="2292990"/>
            <a:ext cx="40702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APPENDONLY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AOF </a:t>
            </a:r>
            <a:r>
              <a:rPr lang="ko-KR" altLang="en-US" dirty="0"/>
              <a:t>로깅 여부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AOF File </a:t>
            </a:r>
            <a:r>
              <a:rPr lang="ko-KR" altLang="en-US" dirty="0"/>
              <a:t>작성 여부 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APPENDFILENAME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AOF </a:t>
            </a:r>
            <a:r>
              <a:rPr lang="ko-KR" altLang="en-US" dirty="0"/>
              <a:t>파일명 지정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AOF-LOAD-TRUNCATED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끝이 잘려 있는 </a:t>
            </a:r>
            <a:r>
              <a:rPr lang="en-US" altLang="ko-KR" dirty="0"/>
              <a:t>AOF</a:t>
            </a:r>
            <a:r>
              <a:rPr lang="ko-KR" altLang="en-US" dirty="0"/>
              <a:t> 파일을 </a:t>
            </a:r>
            <a:r>
              <a:rPr lang="ko-KR" altLang="en-US" dirty="0" err="1"/>
              <a:t>로드할</a:t>
            </a:r>
            <a:r>
              <a:rPr lang="ko-KR" altLang="en-US" dirty="0"/>
              <a:t> 경우의 정상 작동 여부</a:t>
            </a:r>
            <a:endParaRPr lang="en-US" altLang="ko-KR" dirty="0"/>
          </a:p>
          <a:p>
            <a:endParaRPr lang="en-US" sz="2000" dirty="0"/>
          </a:p>
          <a:p>
            <a:r>
              <a:rPr lang="en-US" sz="2000" dirty="0"/>
              <a:t>AOF-USE-RDB-PREAMBLE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AOF Rewrite </a:t>
            </a:r>
            <a:r>
              <a:rPr lang="ko-KR" altLang="en-US" dirty="0"/>
              <a:t>동작 시 </a:t>
            </a:r>
            <a:r>
              <a:rPr lang="en-US" altLang="ko-KR" dirty="0"/>
              <a:t>AOF</a:t>
            </a:r>
            <a:r>
              <a:rPr lang="ko-KR" altLang="en-US" dirty="0"/>
              <a:t> 파일을 </a:t>
            </a:r>
            <a:r>
              <a:rPr lang="en-US" altLang="ko-KR" dirty="0"/>
              <a:t>RDB </a:t>
            </a:r>
            <a:r>
              <a:rPr lang="ko-KR" altLang="en-US" dirty="0"/>
              <a:t>형식으로 작성할 지 결정</a:t>
            </a:r>
            <a:endParaRPr lang="en-US" altLang="ko-KR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867B0-9051-5F43-851E-12390F2E0D55}"/>
              </a:ext>
            </a:extLst>
          </p:cNvPr>
          <p:cNvSpPr txBox="1"/>
          <p:nvPr/>
        </p:nvSpPr>
        <p:spPr>
          <a:xfrm>
            <a:off x="1005941" y="1812347"/>
            <a:ext cx="390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AOF </a:t>
            </a:r>
            <a:r>
              <a:rPr lang="ko-KR" altLang="en-US" sz="1600" b="1" dirty="0"/>
              <a:t>기본 설정 </a:t>
            </a:r>
            <a:r>
              <a:rPr lang="en-US" altLang="ko-KR" sz="1600" b="1" dirty="0"/>
              <a:t>Params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AOF-LOAD-TRUNCATED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AOF-USE-RDB-PREAMBLE</a:t>
            </a:r>
          </a:p>
          <a:p>
            <a:endParaRPr lang="en-US" sz="1400" dirty="0"/>
          </a:p>
          <a:p>
            <a:r>
              <a:rPr lang="en-US" sz="1400" b="1" dirty="0" err="1"/>
              <a:t>fsync</a:t>
            </a:r>
            <a:r>
              <a:rPr lang="ko-KR" altLang="en-US" sz="1400" b="1" dirty="0"/>
              <a:t> 함수 관련 </a:t>
            </a:r>
            <a:r>
              <a:rPr lang="en-US" altLang="ko-KR" sz="1400" b="1" dirty="0"/>
              <a:t>Params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APPENDFSYNC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NO-APPENDFSYNC-ONREWRITE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AOF-REWRITE-INCREMENTAL-FSYNC</a:t>
            </a:r>
          </a:p>
          <a:p>
            <a:endParaRPr lang="en-US" altLang="ko-KR" sz="1400" dirty="0"/>
          </a:p>
          <a:p>
            <a:r>
              <a:rPr lang="en-US" sz="1400" b="1" dirty="0"/>
              <a:t>AOF Rewrite </a:t>
            </a:r>
            <a:r>
              <a:rPr lang="ko-KR" altLang="en-US" sz="1400" b="1" dirty="0"/>
              <a:t>동작 관련 </a:t>
            </a:r>
            <a:r>
              <a:rPr lang="en-US" altLang="ko-KR" sz="1400" b="1" dirty="0"/>
              <a:t>Params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AUTO-AOF-REWRITE-MIN-SIZE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AUTO-AOF-REWRITE-SPEC-TIME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786DD-CE80-7048-9ECB-7A01B8AE51CD}"/>
              </a:ext>
            </a:extLst>
          </p:cNvPr>
          <p:cNvSpPr txBox="1"/>
          <p:nvPr/>
        </p:nvSpPr>
        <p:spPr>
          <a:xfrm>
            <a:off x="6576643" y="1508549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AOF </a:t>
            </a:r>
            <a:r>
              <a:rPr lang="ko-KR" altLang="en-US" sz="2400" b="1" dirty="0"/>
              <a:t>기본 설정 </a:t>
            </a:r>
            <a:r>
              <a:rPr lang="en-US" altLang="ko-KR" sz="2400" b="1" dirty="0"/>
              <a:t>Params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352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475</Words>
  <Application>Microsoft Macintosh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Data Persistence</vt:lpstr>
      <vt:lpstr>RDB 로깅 과정</vt:lpstr>
      <vt:lpstr>RDB 복구 과정</vt:lpstr>
      <vt:lpstr>AOF 로깅 과정</vt:lpstr>
      <vt:lpstr>AOF 복구 과정</vt:lpstr>
      <vt:lpstr>AOF Rewrite 동작 과정</vt:lpstr>
      <vt:lpstr>AOF preamble</vt:lpstr>
      <vt:lpstr>AOF 관련 파라미터</vt:lpstr>
      <vt:lpstr>fsync() 함수 관련 params</vt:lpstr>
      <vt:lpstr>AOF Rewrite 동작 관련 Params</vt:lpstr>
      <vt:lpstr>RDB Params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28</cp:revision>
  <dcterms:created xsi:type="dcterms:W3CDTF">2021-02-06T05:28:50Z</dcterms:created>
  <dcterms:modified xsi:type="dcterms:W3CDTF">2021-02-22T10:42:37Z</dcterms:modified>
</cp:coreProperties>
</file>