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309bfc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309bfc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0350" y="1278150"/>
            <a:ext cx="7167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8"/>
              <a:t>eVTOL Simulation Design</a:t>
            </a:r>
            <a:endParaRPr sz="3488"/>
          </a:p>
          <a:p>
            <a:pPr indent="-3611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8"/>
              <a:buChar char="-"/>
            </a:pPr>
            <a:r>
              <a:rPr lang="en" sz="2088"/>
              <a:t>Semaphore parallel version</a:t>
            </a:r>
            <a:endParaRPr sz="208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3375" y="2772275"/>
            <a:ext cx="6635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Jim Wang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32"/>
              <a:t>Dec 5, 2023</a:t>
            </a:r>
            <a:endParaRPr sz="12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216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eVTOL classes </a:t>
            </a:r>
            <a:endParaRPr sz="2200"/>
          </a:p>
        </p:txBody>
      </p:sp>
      <p:sp>
        <p:nvSpPr>
          <p:cNvPr id="284" name="Google Shape;284;p14"/>
          <p:cNvSpPr/>
          <p:nvPr/>
        </p:nvSpPr>
        <p:spPr>
          <a:xfrm>
            <a:off x="4237500" y="2452500"/>
            <a:ext cx="3757500" cy="24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SimulateThreads:</a:t>
            </a:r>
            <a:endParaRPr b="0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4519800" y="3145050"/>
            <a:ext cx="2181900" cy="109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700">
                <a:latin typeface="Nunito"/>
                <a:ea typeface="Nunito"/>
                <a:cs typeface="Nunito"/>
                <a:sym typeface="Nunito"/>
              </a:rPr>
              <a:t>Semaphore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count_: int   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mutex_: std::mutex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condition_: std::condition_variable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513450" y="2930250"/>
            <a:ext cx="2651700" cy="1527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vehicles: std::vector&lt;EvtolVehicle&gt;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vehicleTypes: std::vector&lt;std::string&gt;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totalDistance: double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totalHours: float    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totalTimeCharging: float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totalFaults: float   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totalPassengerMiles: float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+ getVehicleTypeName(int index): std::string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+ runSimulation(): void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5740650" y="3847500"/>
            <a:ext cx="2089500" cy="74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700">
                <a:latin typeface="Nunito"/>
                <a:ea typeface="Nunito"/>
                <a:cs typeface="Nunito"/>
                <a:sym typeface="Nunito"/>
              </a:rPr>
              <a:t>ThreadHandle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semaphore_:  Semaphore&amp;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vehCheck:       EvtolVehicle&amp;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748350" y="1318050"/>
            <a:ext cx="2181900" cy="12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EvtolVehicle</a:t>
            </a:r>
            <a:endParaRPr b="0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name: std::string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cruiseSpeed: double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batteryCapacity:  double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  ……..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remainTime: int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minutesLeft: int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stCxn id="288" idx="2"/>
            <a:endCxn id="286" idx="0"/>
          </p:cNvCxnSpPr>
          <p:nvPr/>
        </p:nvCxnSpPr>
        <p:spPr>
          <a:xfrm>
            <a:off x="1839300" y="2571750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4"/>
          <p:cNvCxnSpPr>
            <a:stCxn id="286" idx="3"/>
            <a:endCxn id="284" idx="1"/>
          </p:cNvCxnSpPr>
          <p:nvPr/>
        </p:nvCxnSpPr>
        <p:spPr>
          <a:xfrm>
            <a:off x="3165150" y="3693750"/>
            <a:ext cx="10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4066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use cases 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465100" y="1465525"/>
            <a:ext cx="894000" cy="6177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2885200" y="1304150"/>
            <a:ext cx="2654700" cy="9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3060250" y="2636275"/>
            <a:ext cx="23046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runSimulation()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3078700" y="3499513"/>
            <a:ext cx="2267700" cy="504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EvtolVehicle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2967850" y="4424575"/>
            <a:ext cx="2489400" cy="540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VehicleSimulate Threads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15"/>
          <p:cNvCxnSpPr>
            <a:stCxn id="296" idx="6"/>
            <a:endCxn id="297" idx="2"/>
          </p:cNvCxnSpPr>
          <p:nvPr/>
        </p:nvCxnSpPr>
        <p:spPr>
          <a:xfrm>
            <a:off x="1359100" y="1774375"/>
            <a:ext cx="152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5"/>
          <p:cNvCxnSpPr>
            <a:stCxn id="297" idx="4"/>
            <a:endCxn id="298" idx="0"/>
          </p:cNvCxnSpPr>
          <p:nvPr/>
        </p:nvCxnSpPr>
        <p:spPr>
          <a:xfrm>
            <a:off x="4212550" y="2258150"/>
            <a:ext cx="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15"/>
          <p:cNvCxnSpPr>
            <a:stCxn id="298" idx="4"/>
            <a:endCxn id="299" idx="0"/>
          </p:cNvCxnSpPr>
          <p:nvPr/>
        </p:nvCxnSpPr>
        <p:spPr>
          <a:xfrm>
            <a:off x="4212550" y="30787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5"/>
          <p:cNvCxnSpPr>
            <a:stCxn id="299" idx="4"/>
            <a:endCxn id="300" idx="0"/>
          </p:cNvCxnSpPr>
          <p:nvPr/>
        </p:nvCxnSpPr>
        <p:spPr>
          <a:xfrm>
            <a:off x="4212550" y="4003813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303800" y="598575"/>
            <a:ext cx="3609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simulation system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212625" y="1437050"/>
            <a:ext cx="11958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993875" y="1401500"/>
            <a:ext cx="11025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RunSimulation()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2243800" y="2632450"/>
            <a:ext cx="4251000" cy="19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LaunchThreads()</a:t>
            </a:r>
            <a:endParaRPr b="1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2543275" y="3064225"/>
            <a:ext cx="682500" cy="274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Thread-1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7313125" y="3318100"/>
            <a:ext cx="1152900" cy="5640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Calculate Statistics</a:t>
            </a: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3818050" y="1401450"/>
            <a:ext cx="11025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CreateVehicles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3570075" y="3083875"/>
            <a:ext cx="658800" cy="274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Thread-2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5441600" y="3064225"/>
            <a:ext cx="658800" cy="3141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Thread-n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2609925" y="3643400"/>
            <a:ext cx="324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Initialize threads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Launch parallel vehicle simulations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Handle charge/flight actions in parallel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Aggregate simulation results for each vehicle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4493875" y="2922775"/>
            <a:ext cx="90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……..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0" name="Google Shape;320;p16"/>
          <p:cNvCxnSpPr>
            <a:stCxn id="310" idx="6"/>
            <a:endCxn id="311" idx="2"/>
          </p:cNvCxnSpPr>
          <p:nvPr/>
        </p:nvCxnSpPr>
        <p:spPr>
          <a:xfrm>
            <a:off x="1408425" y="165995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6"/>
          <p:cNvCxnSpPr>
            <a:stCxn id="311" idx="6"/>
            <a:endCxn id="315" idx="2"/>
          </p:cNvCxnSpPr>
          <p:nvPr/>
        </p:nvCxnSpPr>
        <p:spPr>
          <a:xfrm>
            <a:off x="3096375" y="1659950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6"/>
          <p:cNvCxnSpPr>
            <a:stCxn id="315" idx="4"/>
            <a:endCxn id="312" idx="0"/>
          </p:cNvCxnSpPr>
          <p:nvPr/>
        </p:nvCxnSpPr>
        <p:spPr>
          <a:xfrm>
            <a:off x="4369300" y="1918350"/>
            <a:ext cx="0" cy="7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6"/>
          <p:cNvCxnSpPr>
            <a:stCxn id="312" idx="3"/>
            <a:endCxn id="314" idx="2"/>
          </p:cNvCxnSpPr>
          <p:nvPr/>
        </p:nvCxnSpPr>
        <p:spPr>
          <a:xfrm>
            <a:off x="6494800" y="3600100"/>
            <a:ext cx="8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3558225" y="2369775"/>
            <a:ext cx="1904100" cy="10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7"/>
          <p:cNvSpPr txBox="1"/>
          <p:nvPr>
            <p:ph type="title"/>
          </p:nvPr>
        </p:nvSpPr>
        <p:spPr>
          <a:xfrm>
            <a:off x="1208275" y="341400"/>
            <a:ext cx="3268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414"/>
              <a:buFont typeface="Arial"/>
              <a:buNone/>
            </a:pPr>
            <a:r>
              <a:rPr lang="en" sz="2200"/>
              <a:t>eVTOL logic flow chart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4393725" y="733588"/>
            <a:ext cx="240900" cy="2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3577725" y="1130400"/>
            <a:ext cx="1872900" cy="3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Initialization:</a:t>
            </a:r>
            <a:endParaRPr b="1"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Initialize the simulation manager, creating an object.</a:t>
            </a:r>
            <a:endParaRPr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Initialize random number generation.</a:t>
            </a:r>
            <a:endParaRPr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3562125" y="1753050"/>
            <a:ext cx="1904100" cy="3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Vehicle Initialization:</a:t>
            </a:r>
            <a:endParaRPr b="1"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Create vehicles with random types and corresponding parameters.</a:t>
            </a:r>
            <a:endParaRPr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Initialize threads for each vehicle and launch parallel simulations.</a:t>
            </a:r>
            <a:endParaRPr b="1" sz="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3558225" y="2433974"/>
            <a:ext cx="1904100" cy="10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For each vehicle (multiple thread)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3713325" y="2699275"/>
            <a:ext cx="694850" cy="445000"/>
          </a:xfrm>
          <a:prstGeom prst="flowChartOffpageConnector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Flying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&gt;Check for first </a:t>
            </a:r>
            <a:r>
              <a:rPr lang="en" sz="300">
                <a:latin typeface="Nunito"/>
                <a:ea typeface="Nunito"/>
                <a:cs typeface="Nunito"/>
                <a:sym typeface="Nunito"/>
              </a:rPr>
              <a:t>flight</a:t>
            </a:r>
            <a:r>
              <a:rPr lang="en" sz="300">
                <a:latin typeface="Nunito"/>
                <a:ea typeface="Nunito"/>
                <a:cs typeface="Nunito"/>
                <a:sym typeface="Nunito"/>
              </a:rPr>
              <a:t> 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&gt;Accumulate flight duration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&gt;Check stop flying, set </a:t>
            </a:r>
            <a:r>
              <a:rPr lang="en" sz="300">
                <a:latin typeface="Nunito"/>
                <a:ea typeface="Nunito"/>
                <a:cs typeface="Nunito"/>
                <a:sym typeface="Nunito"/>
              </a:rPr>
              <a:t>charging</a:t>
            </a:r>
            <a:r>
              <a:rPr lang="en" sz="300">
                <a:latin typeface="Nunito"/>
                <a:ea typeface="Nunito"/>
                <a:cs typeface="Nunito"/>
                <a:sym typeface="Nunito"/>
              </a:rPr>
              <a:t> status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4646450" y="2699275"/>
            <a:ext cx="679100" cy="445000"/>
          </a:xfrm>
          <a:prstGeom prst="flowChartOffpageConnector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Nunito"/>
                <a:ea typeface="Nunito"/>
                <a:cs typeface="Nunito"/>
                <a:sym typeface="Nunito"/>
              </a:rPr>
              <a:t>Not Flying</a:t>
            </a:r>
            <a:endParaRPr b="1"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&gt;Try to lock a charger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&gt;Update charging time/status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&gt;Do nothing for no charger locked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3799175" y="3174075"/>
            <a:ext cx="1452300" cy="23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&gt;Reduce the remaining test time for one minute delay</a:t>
            </a:r>
            <a:endParaRPr sz="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&gt;task time delay (10ms for one minute task time)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3558225" y="3880650"/>
            <a:ext cx="1904100" cy="4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Statistics Calculation</a:t>
            </a:r>
            <a:r>
              <a:rPr b="1"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"/>
              <a:buFont typeface="Roboto"/>
              <a:buChar char="●"/>
            </a:pPr>
            <a:r>
              <a:rPr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Average flight time, distance traveled, time charging, total faults, and total passenger miles.</a:t>
            </a:r>
            <a:endParaRPr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"/>
              <a:buFont typeface="Roboto"/>
              <a:buChar char="●"/>
            </a:pPr>
            <a:r>
              <a:rPr lang="en" sz="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Print out results</a:t>
            </a:r>
            <a:endParaRPr sz="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4264350" y="4572150"/>
            <a:ext cx="499662" cy="1665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Nunito"/>
                <a:ea typeface="Nunito"/>
                <a:cs typeface="Nunito"/>
                <a:sym typeface="Nunito"/>
              </a:rPr>
              <a:t>End</a:t>
            </a:r>
            <a:endParaRPr sz="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9" name="Google Shape;339;p17"/>
          <p:cNvCxnSpPr>
            <a:stCxn id="330" idx="4"/>
            <a:endCxn id="331" idx="0"/>
          </p:cNvCxnSpPr>
          <p:nvPr/>
        </p:nvCxnSpPr>
        <p:spPr>
          <a:xfrm>
            <a:off x="4514175" y="955888"/>
            <a:ext cx="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7"/>
          <p:cNvCxnSpPr>
            <a:stCxn id="331" idx="2"/>
            <a:endCxn id="332" idx="0"/>
          </p:cNvCxnSpPr>
          <p:nvPr/>
        </p:nvCxnSpPr>
        <p:spPr>
          <a:xfrm>
            <a:off x="4514175" y="1473600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7"/>
          <p:cNvCxnSpPr>
            <a:stCxn id="332" idx="2"/>
            <a:endCxn id="328" idx="0"/>
          </p:cNvCxnSpPr>
          <p:nvPr/>
        </p:nvCxnSpPr>
        <p:spPr>
          <a:xfrm flipH="1">
            <a:off x="4510275" y="2096250"/>
            <a:ext cx="39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17"/>
          <p:cNvCxnSpPr>
            <a:stCxn id="333" idx="2"/>
            <a:endCxn id="337" idx="0"/>
          </p:cNvCxnSpPr>
          <p:nvPr/>
        </p:nvCxnSpPr>
        <p:spPr>
          <a:xfrm>
            <a:off x="4510275" y="3476174"/>
            <a:ext cx="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7"/>
          <p:cNvCxnSpPr>
            <a:stCxn id="337" idx="2"/>
            <a:endCxn id="338" idx="0"/>
          </p:cNvCxnSpPr>
          <p:nvPr/>
        </p:nvCxnSpPr>
        <p:spPr>
          <a:xfrm>
            <a:off x="4510275" y="4325550"/>
            <a:ext cx="39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