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32953d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32953d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65775" y="968975"/>
            <a:ext cx="6320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8"/>
              <a:t>eVTOL Simulation Design</a:t>
            </a:r>
            <a:endParaRPr sz="3488"/>
          </a:p>
          <a:p>
            <a:pPr indent="-3675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8"/>
              <a:buChar char="-"/>
            </a:pPr>
            <a:r>
              <a:rPr lang="en" sz="2188"/>
              <a:t>Sequential version</a:t>
            </a:r>
            <a:endParaRPr sz="21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3375" y="2772275"/>
            <a:ext cx="6635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Jim Wang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32"/>
              <a:t>Dec 2, 2023</a:t>
            </a:r>
            <a:endParaRPr sz="12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216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eVTOL classes </a:t>
            </a:r>
            <a:endParaRPr sz="2200"/>
          </a:p>
        </p:txBody>
      </p:sp>
      <p:sp>
        <p:nvSpPr>
          <p:cNvPr id="284" name="Google Shape;284;p14"/>
          <p:cNvSpPr/>
          <p:nvPr/>
        </p:nvSpPr>
        <p:spPr>
          <a:xfrm>
            <a:off x="3251925" y="1441225"/>
            <a:ext cx="2165100" cy="172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-name: 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-cruiseSpeed:-batteryCapacity: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-timeToCharge: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-energyUseAtCruise: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-passengerCount: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……….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+getTotalFaults():float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+getTotalPassengerMiles():float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+getName():std::tring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+getVehChargerId():int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+setMinute(numMinutes:int):void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749500" y="1499725"/>
            <a:ext cx="1358400" cy="161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Charger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-available: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-chargerId: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+Charger()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+isAvailable():bool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+occupy():void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+release():void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+setId(idNum:int):void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+getChargerId():int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6289325" y="1380325"/>
            <a:ext cx="2498700" cy="184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-chargers: vector 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-vehicles: vector: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-vehicleTypes: vector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-totalDistance: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-totalHours: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-totalTimeCharging: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-totalFaults: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-totalPassengerMiles: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-totalFlyVehicles: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simulateFlight(charger:Charger)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+getAvailableCharger(vehChargerId: int): Charger&amp;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+runSimulation(): 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+getVehicleTypeName(index: int):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>
            <a:stCxn id="285" idx="3"/>
            <a:endCxn id="284" idx="1"/>
          </p:cNvCxnSpPr>
          <p:nvPr/>
        </p:nvCxnSpPr>
        <p:spPr>
          <a:xfrm>
            <a:off x="2107900" y="2305075"/>
            <a:ext cx="11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4"/>
          <p:cNvCxnSpPr>
            <a:stCxn id="284" idx="3"/>
            <a:endCxn id="286" idx="1"/>
          </p:cNvCxnSpPr>
          <p:nvPr/>
        </p:nvCxnSpPr>
        <p:spPr>
          <a:xfrm>
            <a:off x="5417025" y="2305075"/>
            <a:ext cx="8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4066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use cases 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65100" y="1465525"/>
            <a:ext cx="894000" cy="6177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2885200" y="1304150"/>
            <a:ext cx="26547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 Simulation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3060250" y="2636275"/>
            <a:ext cx="23046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3078700" y="3499513"/>
            <a:ext cx="2267700" cy="50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getVehicleType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967850" y="4424575"/>
            <a:ext cx="24894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AvailableCharger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9" name="Google Shape;299;p15"/>
          <p:cNvCxnSpPr>
            <a:stCxn id="294" idx="6"/>
            <a:endCxn id="295" idx="2"/>
          </p:cNvCxnSpPr>
          <p:nvPr/>
        </p:nvCxnSpPr>
        <p:spPr>
          <a:xfrm>
            <a:off x="1359100" y="1774375"/>
            <a:ext cx="152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15"/>
          <p:cNvCxnSpPr>
            <a:stCxn id="295" idx="4"/>
            <a:endCxn id="296" idx="0"/>
          </p:cNvCxnSpPr>
          <p:nvPr/>
        </p:nvCxnSpPr>
        <p:spPr>
          <a:xfrm>
            <a:off x="4212550" y="2258150"/>
            <a:ext cx="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15"/>
          <p:cNvCxnSpPr>
            <a:stCxn id="296" idx="4"/>
            <a:endCxn id="297" idx="0"/>
          </p:cNvCxnSpPr>
          <p:nvPr/>
        </p:nvCxnSpPr>
        <p:spPr>
          <a:xfrm>
            <a:off x="4212550" y="30787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5"/>
          <p:cNvCxnSpPr>
            <a:stCxn id="297" idx="4"/>
            <a:endCxn id="298" idx="0"/>
          </p:cNvCxnSpPr>
          <p:nvPr/>
        </p:nvCxnSpPr>
        <p:spPr>
          <a:xfrm>
            <a:off x="4212550" y="4003813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1303800" y="598575"/>
            <a:ext cx="3609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simulation system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599175" y="1622325"/>
            <a:ext cx="9033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SimManager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546225" y="3027650"/>
            <a:ext cx="10092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036525" y="1822400"/>
            <a:ext cx="5685900" cy="29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within 3 hours time window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5115800" y="2203075"/>
            <a:ext cx="1392000" cy="516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SimulateFlights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5360150" y="31658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Vehicles 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360150" y="40187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Available Charger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8" idx="4"/>
            <a:endCxn id="309" idx="0"/>
          </p:cNvCxnSpPr>
          <p:nvPr/>
        </p:nvCxnSpPr>
        <p:spPr>
          <a:xfrm>
            <a:off x="1050825" y="2139225"/>
            <a:ext cx="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6"/>
          <p:cNvCxnSpPr>
            <a:stCxn id="309" idx="6"/>
            <a:endCxn id="310" idx="1"/>
          </p:cNvCxnSpPr>
          <p:nvPr/>
        </p:nvCxnSpPr>
        <p:spPr>
          <a:xfrm>
            <a:off x="1555425" y="3286100"/>
            <a:ext cx="148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6"/>
          <p:cNvCxnSpPr>
            <a:stCxn id="311" idx="4"/>
            <a:endCxn id="312" idx="0"/>
          </p:cNvCxnSpPr>
          <p:nvPr/>
        </p:nvCxnSpPr>
        <p:spPr>
          <a:xfrm>
            <a:off x="5811800" y="2719975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16"/>
          <p:cNvCxnSpPr>
            <a:stCxn id="318" idx="6"/>
            <a:endCxn id="312" idx="2"/>
          </p:cNvCxnSpPr>
          <p:nvPr/>
        </p:nvCxnSpPr>
        <p:spPr>
          <a:xfrm>
            <a:off x="4572050" y="3424325"/>
            <a:ext cx="7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6"/>
          <p:cNvCxnSpPr>
            <a:stCxn id="320" idx="2"/>
            <a:endCxn id="312" idx="6"/>
          </p:cNvCxnSpPr>
          <p:nvPr/>
        </p:nvCxnSpPr>
        <p:spPr>
          <a:xfrm rot="10800000">
            <a:off x="6263450" y="3424325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16"/>
          <p:cNvCxnSpPr>
            <a:stCxn id="313" idx="0"/>
            <a:endCxn id="312" idx="4"/>
          </p:cNvCxnSpPr>
          <p:nvPr/>
        </p:nvCxnSpPr>
        <p:spPr>
          <a:xfrm rot="10800000">
            <a:off x="5811800" y="3682775"/>
            <a:ext cx="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16"/>
          <p:cNvSpPr/>
          <p:nvPr/>
        </p:nvSpPr>
        <p:spPr>
          <a:xfrm>
            <a:off x="3672525" y="3274425"/>
            <a:ext cx="899424" cy="299808"/>
          </a:xfrm>
          <a:prstGeom prst="flowChartTerminator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Flying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6936675" y="3274425"/>
            <a:ext cx="899424" cy="299808"/>
          </a:xfrm>
          <a:prstGeom prst="flowChartTerminator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Flying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1303800" y="598575"/>
            <a:ext cx="3679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414"/>
              <a:buFont typeface="Arial"/>
              <a:buNone/>
            </a:pPr>
            <a:r>
              <a:rPr lang="en" sz="2200"/>
              <a:t>eVTOL logic flow chart</a:t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4572000" y="694850"/>
            <a:ext cx="239700" cy="22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3924750" y="1153250"/>
            <a:ext cx="15342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Initializations: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Initialize SimulateManager class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Initialize EvtolVehicle class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Initialize Charger class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2851950" y="1719650"/>
            <a:ext cx="3679800" cy="231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For each minute within the 3 hours simulation window: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3924750" y="4266950"/>
            <a:ext cx="15342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Calculations</a:t>
            </a: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: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Calculate statistics data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Print outputs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4399675" y="4833350"/>
            <a:ext cx="584334" cy="1601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End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3145050" y="2087926"/>
            <a:ext cx="3180900" cy="1761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For each vehicle in the list: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3333750" y="2426175"/>
            <a:ext cx="1168150" cy="1267000"/>
          </a:xfrm>
          <a:prstGeom prst="flowChartOffpageConnec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Vehicle is Flying: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Accumulate flight duration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Check flight time for one cycle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Update flight statistics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Set not flying status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4983600" y="2408200"/>
            <a:ext cx="1100775" cy="1267000"/>
          </a:xfrm>
          <a:prstGeom prst="flowChartOffpageConnec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Vehicle is not Flying: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Find available charger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Occupy the charger, accumulate charging time, update charger ID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Nunito"/>
              <a:buChar char="-"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When vehicle is charging, accumulate charging time, release charger after charging is finished, set vehicle is flying status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7"/>
          <p:cNvCxnSpPr>
            <a:stCxn id="329" idx="4"/>
            <a:endCxn id="330" idx="0"/>
          </p:cNvCxnSpPr>
          <p:nvPr/>
        </p:nvCxnSpPr>
        <p:spPr>
          <a:xfrm>
            <a:off x="4691850" y="924050"/>
            <a:ext cx="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7"/>
          <p:cNvCxnSpPr>
            <a:stCxn id="330" idx="2"/>
            <a:endCxn id="331" idx="0"/>
          </p:cNvCxnSpPr>
          <p:nvPr/>
        </p:nvCxnSpPr>
        <p:spPr>
          <a:xfrm>
            <a:off x="4691850" y="1490450"/>
            <a:ext cx="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7"/>
          <p:cNvCxnSpPr>
            <a:stCxn id="331" idx="2"/>
            <a:endCxn id="332" idx="0"/>
          </p:cNvCxnSpPr>
          <p:nvPr/>
        </p:nvCxnSpPr>
        <p:spPr>
          <a:xfrm>
            <a:off x="4691850" y="4037750"/>
            <a:ext cx="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7"/>
          <p:cNvCxnSpPr>
            <a:stCxn id="332" idx="2"/>
            <a:endCxn id="333" idx="0"/>
          </p:cNvCxnSpPr>
          <p:nvPr/>
        </p:nvCxnSpPr>
        <p:spPr>
          <a:xfrm>
            <a:off x="4691850" y="4604150"/>
            <a:ext cx="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