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54FF-79A2-48DD-88AD-EBE4986E30B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D519-2C98-488A-93E6-A10992E0173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96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54FF-79A2-48DD-88AD-EBE4986E30B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D519-2C98-488A-93E6-A10992E01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54FF-79A2-48DD-88AD-EBE4986E30B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D519-2C98-488A-93E6-A10992E01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8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54FF-79A2-48DD-88AD-EBE4986E30B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D519-2C98-488A-93E6-A10992E0173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2955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54FF-79A2-48DD-88AD-EBE4986E30B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D519-2C98-488A-93E6-A10992E01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79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54FF-79A2-48DD-88AD-EBE4986E30B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D519-2C98-488A-93E6-A10992E0173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6535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54FF-79A2-48DD-88AD-EBE4986E30B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D519-2C98-488A-93E6-A10992E01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26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54FF-79A2-48DD-88AD-EBE4986E30B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D519-2C98-488A-93E6-A10992E01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53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54FF-79A2-48DD-88AD-EBE4986E30B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D519-2C98-488A-93E6-A10992E01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4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54FF-79A2-48DD-88AD-EBE4986E30B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D519-2C98-488A-93E6-A10992E01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6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54FF-79A2-48DD-88AD-EBE4986E30B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D519-2C98-488A-93E6-A10992E01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3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54FF-79A2-48DD-88AD-EBE4986E30B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D519-2C98-488A-93E6-A10992E01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3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54FF-79A2-48DD-88AD-EBE4986E30B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D519-2C98-488A-93E6-A10992E01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54FF-79A2-48DD-88AD-EBE4986E30B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D519-2C98-488A-93E6-A10992E01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9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54FF-79A2-48DD-88AD-EBE4986E30B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D519-2C98-488A-93E6-A10992E01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8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54FF-79A2-48DD-88AD-EBE4986E30B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D519-2C98-488A-93E6-A10992E01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54FF-79A2-48DD-88AD-EBE4986E30B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D519-2C98-488A-93E6-A10992E01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1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C0654FF-79A2-48DD-88AD-EBE4986E30B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DF3D519-2C98-488A-93E6-A10992E01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03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7A2A-82D4-4A0E-845A-EB159D167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944939"/>
            <a:ext cx="7097332" cy="996752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eVtol</a:t>
            </a:r>
            <a:r>
              <a:rPr lang="en-US" sz="3600" b="1" dirty="0"/>
              <a:t> simulation Unit Test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E2A01-7BCD-420C-8529-377DE9528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812" y="3200401"/>
            <a:ext cx="6400800" cy="194733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Jim Wang</a:t>
            </a:r>
          </a:p>
          <a:p>
            <a:r>
              <a:rPr lang="en-US" dirty="0">
                <a:solidFill>
                  <a:schemeClr val="tx1"/>
                </a:solidFill>
              </a:rPr>
              <a:t>12/11/2023</a:t>
            </a:r>
          </a:p>
        </p:txBody>
      </p:sp>
    </p:spTree>
    <p:extLst>
      <p:ext uri="{BB962C8B-B14F-4D97-AF65-F5344CB8AC3E}">
        <p14:creationId xmlns:p14="http://schemas.microsoft.com/office/powerpoint/2010/main" val="281229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E2698-DF18-401B-B2A1-9FD67A03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33" y="196902"/>
            <a:ext cx="3832924" cy="57844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Söhne"/>
                <a:cs typeface="Sabon Next LT" panose="02000500000000000000" pitchFamily="2" charset="0"/>
              </a:rPr>
              <a:t>Code coverage report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23D459-FBC6-4EB9-A8EC-F6C37995FFA2}"/>
              </a:ext>
            </a:extLst>
          </p:cNvPr>
          <p:cNvSpPr txBox="1"/>
          <p:nvPr/>
        </p:nvSpPr>
        <p:spPr>
          <a:xfrm>
            <a:off x="589633" y="3742780"/>
            <a:ext cx="482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Built application coverage report – 33%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D0700D-C15D-40EB-8116-4EF7D7750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349" y="4230702"/>
            <a:ext cx="5289302" cy="24119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6003BE-02E8-4D65-90B6-E1709B154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349" y="1391208"/>
            <a:ext cx="5289302" cy="2161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2CE405-EEB2-4CA8-8B06-551E3761A18F}"/>
              </a:ext>
            </a:extLst>
          </p:cNvPr>
          <p:cNvSpPr txBox="1"/>
          <p:nvPr/>
        </p:nvSpPr>
        <p:spPr>
          <a:xfrm>
            <a:off x="589633" y="834640"/>
            <a:ext cx="371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coverage report – 98%</a:t>
            </a:r>
          </a:p>
        </p:txBody>
      </p:sp>
    </p:spTree>
    <p:extLst>
      <p:ext uri="{BB962C8B-B14F-4D97-AF65-F5344CB8AC3E}">
        <p14:creationId xmlns:p14="http://schemas.microsoft.com/office/powerpoint/2010/main" val="2522217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E398-5C8C-4185-BAAB-9C30F629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2" y="334433"/>
            <a:ext cx="8459788" cy="579968"/>
          </a:xfrm>
        </p:spPr>
        <p:txBody>
          <a:bodyPr>
            <a:normAutofit/>
          </a:bodyPr>
          <a:lstStyle/>
          <a:p>
            <a:r>
              <a:rPr lang="en-US" sz="2000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8B486C-EF5B-4ACE-888A-D07048993D2E}"/>
              </a:ext>
            </a:extLst>
          </p:cNvPr>
          <p:cNvSpPr txBox="1"/>
          <p:nvPr/>
        </p:nvSpPr>
        <p:spPr>
          <a:xfrm>
            <a:off x="658812" y="1244600"/>
            <a:ext cx="9811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These detailed functional unit tests cover various scenarios for the Charger, </a:t>
            </a:r>
            <a:r>
              <a:rPr lang="en-US" sz="2000" b="0" i="0" dirty="0" err="1">
                <a:effectLst/>
                <a:latin typeface="Söhne"/>
              </a:rPr>
              <a:t>EvtolVehicle</a:t>
            </a:r>
            <a:r>
              <a:rPr lang="en-US" sz="2000" b="0" i="0" dirty="0">
                <a:effectLst/>
                <a:latin typeface="Söhne"/>
              </a:rPr>
              <a:t>, and </a:t>
            </a:r>
            <a:r>
              <a:rPr lang="en-US" sz="2000" b="0" i="0" dirty="0" err="1">
                <a:effectLst/>
                <a:latin typeface="Söhne"/>
              </a:rPr>
              <a:t>SimulateManager</a:t>
            </a:r>
            <a:r>
              <a:rPr lang="en-US" sz="2000" b="0" i="0" dirty="0">
                <a:effectLst/>
                <a:latin typeface="Söhne"/>
              </a:rPr>
              <a:t> classes, ensuring that each class behaves as expected under different conditions.</a:t>
            </a:r>
          </a:p>
          <a:p>
            <a:endParaRPr lang="en-US" sz="2000" dirty="0"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öhne"/>
              </a:rPr>
              <a:t>All detailed test actions are included in Google Test project on </a:t>
            </a:r>
            <a:r>
              <a:rPr lang="en-US" sz="2000" dirty="0" err="1">
                <a:latin typeface="Söhne"/>
              </a:rPr>
              <a:t>eVTOL</a:t>
            </a:r>
            <a:r>
              <a:rPr lang="en-US" sz="2000" dirty="0">
                <a:latin typeface="Söhne"/>
              </a:rPr>
              <a:t> </a:t>
            </a:r>
            <a:r>
              <a:rPr lang="en-US" sz="2000" dirty="0" err="1">
                <a:latin typeface="Söhne"/>
              </a:rPr>
              <a:t>Github</a:t>
            </a:r>
            <a:r>
              <a:rPr lang="en-US" sz="2000" dirty="0">
                <a:latin typeface="Söhne"/>
              </a:rPr>
              <a:t> repository under tests folder.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01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2D47-725E-4772-BA6D-35407C69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08" y="143933"/>
            <a:ext cx="6393244" cy="633308"/>
          </a:xfrm>
        </p:spPr>
        <p:txBody>
          <a:bodyPr>
            <a:normAutofit/>
          </a:bodyPr>
          <a:lstStyle/>
          <a:p>
            <a:r>
              <a:rPr lang="en-US" sz="2000" dirty="0" err="1"/>
              <a:t>Evtol</a:t>
            </a:r>
            <a:r>
              <a:rPr lang="en-US" sz="2000" dirty="0"/>
              <a:t> simulation unit test plan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C1A9B5-D7B7-4B7E-BA39-C2E937D8EBD6}"/>
              </a:ext>
            </a:extLst>
          </p:cNvPr>
          <p:cNvSpPr txBox="1"/>
          <p:nvPr/>
        </p:nvSpPr>
        <p:spPr>
          <a:xfrm>
            <a:off x="537908" y="1078992"/>
            <a:ext cx="79918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cases – Charger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cases –  </a:t>
            </a:r>
            <a:r>
              <a:rPr lang="en-US" dirty="0" err="1"/>
              <a:t>EvtolVehicle</a:t>
            </a:r>
            <a:r>
              <a:rPr lang="en-US" dirty="0"/>
              <a:t>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cases – </a:t>
            </a:r>
            <a:r>
              <a:rPr lang="en-US" dirty="0" err="1"/>
              <a:t>SimulateManager</a:t>
            </a:r>
            <a:r>
              <a:rPr lang="en-US" dirty="0"/>
              <a:t>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Test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Coverage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0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60CF-815C-47B4-BCE3-E1203FD9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23" y="231421"/>
            <a:ext cx="7771166" cy="1145823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Söhne"/>
              </a:rPr>
              <a:t>Introduction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3A5D41-8F9E-45F3-B6B0-789AF99DE03C}"/>
              </a:ext>
            </a:extLst>
          </p:cNvPr>
          <p:cNvSpPr txBox="1"/>
          <p:nvPr/>
        </p:nvSpPr>
        <p:spPr>
          <a:xfrm>
            <a:off x="256819" y="1068211"/>
            <a:ext cx="1024687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This document provides unit tests for the C++ code implementing a simulation of EVTOL (Electric Vertical Take-Off and Landing) vehicles and chargers. The code includes classes for </a:t>
            </a:r>
            <a:r>
              <a:rPr lang="en-US" sz="2400" b="0" i="0" dirty="0">
                <a:effectLst/>
                <a:latin typeface="Söhne Mono"/>
              </a:rPr>
              <a:t>Charger</a:t>
            </a:r>
            <a:r>
              <a:rPr lang="en-US" sz="2400" b="0" i="0" dirty="0">
                <a:effectLst/>
                <a:latin typeface="Söhne"/>
              </a:rPr>
              <a:t>, </a:t>
            </a:r>
            <a:r>
              <a:rPr lang="en-US" sz="2400" b="0" i="0" dirty="0" err="1">
                <a:effectLst/>
                <a:latin typeface="Söhne Mono"/>
              </a:rPr>
              <a:t>EvtolVehicle</a:t>
            </a:r>
            <a:r>
              <a:rPr lang="en-US" sz="2400" b="0" i="0" dirty="0">
                <a:effectLst/>
                <a:latin typeface="Söhne"/>
              </a:rPr>
              <a:t>, and </a:t>
            </a:r>
            <a:r>
              <a:rPr lang="en-US" sz="2400" b="0" i="0" dirty="0" err="1">
                <a:effectLst/>
                <a:latin typeface="Söhne Mono"/>
              </a:rPr>
              <a:t>SimulateManager</a:t>
            </a:r>
            <a:r>
              <a:rPr lang="en-US" sz="2400" b="0" i="0" dirty="0">
                <a:effectLst/>
                <a:latin typeface="Söhne"/>
              </a:rPr>
              <a:t>. </a:t>
            </a:r>
          </a:p>
          <a:p>
            <a:pPr marL="6858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Söhne"/>
            </a:endParaRPr>
          </a:p>
          <a:p>
            <a:pPr marL="6858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All test cases are associating the Google Test project in </a:t>
            </a:r>
            <a:r>
              <a:rPr lang="en-US" sz="2400" b="0" i="0" dirty="0" err="1">
                <a:effectLst/>
                <a:latin typeface="Söhne"/>
              </a:rPr>
              <a:t>Github</a:t>
            </a:r>
            <a:r>
              <a:rPr lang="en-US" sz="2400" b="0" i="0" dirty="0">
                <a:effectLst/>
                <a:latin typeface="Söhne"/>
              </a:rPr>
              <a:t> repository under tests folder, test comments are assigned to each </a:t>
            </a:r>
            <a:r>
              <a:rPr lang="en-US" sz="2400" b="0" i="0" dirty="0" err="1">
                <a:effectLst/>
                <a:latin typeface="Söhne"/>
              </a:rPr>
              <a:t>GTest</a:t>
            </a:r>
            <a:r>
              <a:rPr lang="en-US" sz="2400" b="0" i="0" dirty="0">
                <a:effectLst/>
                <a:latin typeface="Söhne"/>
              </a:rPr>
              <a:t> test suite, and test fixture. </a:t>
            </a:r>
            <a:endParaRPr lang="en-US" sz="2400" b="0" i="0" dirty="0">
              <a:effectLst/>
              <a:latin typeface="Arial" panose="020B0604020202020204" pitchFamily="34" charset="0"/>
            </a:endParaRPr>
          </a:p>
          <a:p>
            <a:pPr marL="342900" marR="0" algn="l">
              <a:spcBef>
                <a:spcPts val="0"/>
              </a:spcBef>
              <a:spcAft>
                <a:spcPts val="0"/>
              </a:spcAft>
            </a:pPr>
            <a:r>
              <a:rPr lang="en-US" sz="2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685800" marR="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Testing Environment:</a:t>
            </a:r>
          </a:p>
          <a:p>
            <a:pPr lvl="2" fontAlgn="ctr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  Testing Framework: Google Test (</a:t>
            </a:r>
            <a:r>
              <a:rPr lang="en-US" sz="2400" b="0" i="0" dirty="0" err="1">
                <a:effectLst/>
                <a:latin typeface="Söhne"/>
              </a:rPr>
              <a:t>GTest</a:t>
            </a:r>
            <a:r>
              <a:rPr lang="en-US" sz="2400" b="0" i="0" dirty="0">
                <a:effectLst/>
                <a:latin typeface="Söhne"/>
              </a:rPr>
              <a:t>)</a:t>
            </a:r>
            <a:endParaRPr lang="en-US" sz="2400" b="0" i="0" dirty="0">
              <a:effectLst/>
              <a:latin typeface="Arial" panose="020B0604020202020204" pitchFamily="34" charset="0"/>
            </a:endParaRPr>
          </a:p>
          <a:p>
            <a:pPr lvl="2" fontAlgn="ctr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  Compiler: C++ compiler supporting C++11</a:t>
            </a:r>
          </a:p>
          <a:p>
            <a:pPr lvl="2" fontAlgn="ctr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  </a:t>
            </a:r>
            <a:r>
              <a:rPr lang="en-US" sz="2400" b="0" i="0" dirty="0" err="1">
                <a:effectLst/>
                <a:latin typeface="Söhne"/>
              </a:rPr>
              <a:t>eVTOL</a:t>
            </a:r>
            <a:r>
              <a:rPr lang="en-US" sz="2400" b="0" i="0" dirty="0">
                <a:effectLst/>
                <a:latin typeface="Söhne"/>
              </a:rPr>
              <a:t> SW Version: v</a:t>
            </a:r>
            <a:r>
              <a:rPr lang="en-US" sz="2400" dirty="0">
                <a:latin typeface="Söhne"/>
              </a:rPr>
              <a:t>01-00-03</a:t>
            </a:r>
            <a:endParaRPr lang="en-US" sz="2400" b="0" i="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F313-2CFA-4EE1-A986-EE8B4C7ED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325" y="197555"/>
            <a:ext cx="6958365" cy="58137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Söhne"/>
                <a:cs typeface="Sabon Next LT" panose="02000500000000000000" pitchFamily="2" charset="0"/>
              </a:rPr>
              <a:t>Test Plan &amp; test cases – Charger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0BCDA7-2BF4-4142-A334-9E7310A57253}"/>
              </a:ext>
            </a:extLst>
          </p:cNvPr>
          <p:cNvSpPr txBox="1"/>
          <p:nvPr/>
        </p:nvSpPr>
        <p:spPr>
          <a:xfrm>
            <a:off x="677333" y="778933"/>
            <a:ext cx="1083733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Cases</a:t>
            </a:r>
          </a:p>
          <a:p>
            <a:endParaRPr lang="en-US" dirty="0"/>
          </a:p>
          <a:p>
            <a:r>
              <a:rPr lang="en-US" dirty="0"/>
              <a:t>1. Charger Availability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Description: Check if the </a:t>
            </a:r>
            <a:r>
              <a:rPr lang="en-US" dirty="0" err="1"/>
              <a:t>isAvailable</a:t>
            </a:r>
            <a:r>
              <a:rPr lang="en-US" dirty="0"/>
              <a:t> method returns the correct availability status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Test Steps: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Create a Charger object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Check the initial availability status using the </a:t>
            </a:r>
            <a:r>
              <a:rPr lang="en-US" dirty="0" err="1"/>
              <a:t>isAvailable</a:t>
            </a:r>
            <a:r>
              <a:rPr lang="en-US" dirty="0"/>
              <a:t> method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Expected Result: The method should return true initially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2. Charger Occupation and Release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Description: Check if the occupy and release methods update the availability status correctly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Test Steps: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Create a Charger object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Call the occupy method and check the availability status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Call the release method and check the availability status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Expected Result: The availability status should be false after occupy and true after release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4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3983-7BC3-4280-8AA5-32D5870A5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02" y="366889"/>
            <a:ext cx="7068770" cy="43066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Söhne"/>
                <a:cs typeface="Sabon Next LT" panose="02000500000000000000" pitchFamily="2" charset="0"/>
              </a:rPr>
              <a:t>Test Plan &amp; test cases – Charger class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39696E-B89E-44A5-9036-B0CF612F51EF}"/>
              </a:ext>
            </a:extLst>
          </p:cNvPr>
          <p:cNvSpPr txBox="1"/>
          <p:nvPr/>
        </p:nvSpPr>
        <p:spPr>
          <a:xfrm>
            <a:off x="593902" y="982134"/>
            <a:ext cx="96789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Cases</a:t>
            </a:r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b="0" i="0" dirty="0">
                <a:effectLst/>
                <a:latin typeface="Calibri" panose="020F0502020204030204" pitchFamily="34" charset="0"/>
              </a:rPr>
              <a:t>Charger ID Assignment</a:t>
            </a:r>
            <a:endParaRPr lang="en-US" dirty="0"/>
          </a:p>
          <a:p>
            <a:pPr lvl="1" font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</a:rPr>
              <a:t>    Description: Check if the </a:t>
            </a:r>
            <a:r>
              <a:rPr lang="en-US" b="0" i="0" dirty="0" err="1">
                <a:effectLst/>
                <a:latin typeface="Söhne Mono"/>
              </a:rPr>
              <a:t>setId</a:t>
            </a:r>
            <a:r>
              <a:rPr lang="en-US" b="0" i="0" dirty="0">
                <a:effectLst/>
                <a:latin typeface="Calibri" panose="020F0502020204030204" pitchFamily="34" charset="0"/>
              </a:rPr>
              <a:t> method assigns the charger ID correctly.</a:t>
            </a:r>
          </a:p>
          <a:p>
            <a:pPr lvl="1" font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</a:rPr>
              <a:t>    Test Steps:</a:t>
            </a:r>
          </a:p>
          <a:p>
            <a:pPr marL="1200150" lvl="2" indent="-285750" fontAlgn="ctr"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</a:rPr>
              <a:t>Create a Charger object.</a:t>
            </a:r>
          </a:p>
          <a:p>
            <a:pPr marL="1200150" lvl="2" indent="-285750" fontAlgn="ctr"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</a:rPr>
              <a:t>Call the </a:t>
            </a:r>
            <a:r>
              <a:rPr lang="en-US" b="0" i="0" dirty="0" err="1">
                <a:effectLst/>
                <a:latin typeface="Söhne Mono"/>
              </a:rPr>
              <a:t>setId</a:t>
            </a:r>
            <a:r>
              <a:rPr lang="en-US" b="0" i="0" dirty="0">
                <a:effectLst/>
                <a:latin typeface="Calibri" panose="020F0502020204030204" pitchFamily="34" charset="0"/>
              </a:rPr>
              <a:t> method with a valid ID.</a:t>
            </a:r>
          </a:p>
          <a:p>
            <a:pPr marL="1200150" lvl="2" indent="-285750" fontAlgn="ctr"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</a:rPr>
              <a:t>Check the assigned ID using the </a:t>
            </a:r>
            <a:r>
              <a:rPr lang="en-US" b="0" i="0" dirty="0" err="1">
                <a:effectLst/>
                <a:latin typeface="Söhne Mono"/>
              </a:rPr>
              <a:t>getChargerId</a:t>
            </a:r>
            <a:r>
              <a:rPr lang="en-US" b="0" i="0" dirty="0">
                <a:effectLst/>
                <a:latin typeface="Calibri" panose="020F0502020204030204" pitchFamily="34" charset="0"/>
              </a:rPr>
              <a:t> method.</a:t>
            </a:r>
          </a:p>
          <a:p>
            <a:pPr lvl="1" font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</a:rPr>
              <a:t>    Expected Result: The charger should have the assigned ID.</a:t>
            </a:r>
          </a:p>
          <a:p>
            <a:pPr lvl="1" fontAlgn="ctr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marL="342900" indent="-342900" fontAlgn="ctr">
              <a:buAutoNum type="arabicPeriod" startAt="4"/>
            </a:pPr>
            <a:r>
              <a:rPr lang="en-US" b="0" i="0" dirty="0">
                <a:effectLst/>
                <a:latin typeface="Calibri" panose="020F0502020204030204" pitchFamily="34" charset="0"/>
              </a:rPr>
              <a:t>Invalid Charger ID Handling</a:t>
            </a:r>
          </a:p>
          <a:p>
            <a:pPr lvl="1" font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</a:rPr>
              <a:t>    Description: Check if the </a:t>
            </a:r>
            <a:r>
              <a:rPr lang="en-US" b="0" i="0" dirty="0" err="1">
                <a:effectLst/>
                <a:latin typeface="Söhne Mono"/>
              </a:rPr>
              <a:t>setId</a:t>
            </a:r>
            <a:r>
              <a:rPr lang="en-US" b="0" i="0" dirty="0">
                <a:effectLst/>
                <a:latin typeface="Calibri" panose="020F0502020204030204" pitchFamily="34" charset="0"/>
              </a:rPr>
              <a:t> method handles invalid IDs properly.</a:t>
            </a:r>
          </a:p>
          <a:p>
            <a:pPr lvl="1" font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</a:rPr>
              <a:t>    Test Steps:</a:t>
            </a:r>
          </a:p>
          <a:p>
            <a:pPr marL="1200150" lvl="2" indent="-285750" fontAlgn="ctr"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</a:rPr>
              <a:t>Create a Charger object.</a:t>
            </a:r>
          </a:p>
          <a:p>
            <a:pPr marL="1200150" lvl="2" indent="-285750" fontAlgn="ctr"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</a:rPr>
              <a:t>Call the </a:t>
            </a:r>
            <a:r>
              <a:rPr lang="en-US" b="0" i="0" dirty="0" err="1">
                <a:effectLst/>
                <a:latin typeface="Söhne Mono"/>
              </a:rPr>
              <a:t>setId</a:t>
            </a:r>
            <a:r>
              <a:rPr lang="en-US" b="0" i="0" dirty="0">
                <a:effectLst/>
                <a:latin typeface="Calibri" panose="020F0502020204030204" pitchFamily="34" charset="0"/>
              </a:rPr>
              <a:t> method with both valid/invalid ID.</a:t>
            </a:r>
          </a:p>
          <a:p>
            <a:pPr marL="1200150" lvl="2" indent="-285750" fontAlgn="ctr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For calling the </a:t>
            </a:r>
            <a:r>
              <a:rPr lang="en-US" dirty="0" err="1">
                <a:latin typeface="Calibri" panose="020F0502020204030204" pitchFamily="34" charset="0"/>
              </a:rPr>
              <a:t>setId</a:t>
            </a:r>
            <a:r>
              <a:rPr lang="en-US" dirty="0">
                <a:latin typeface="Calibri" panose="020F0502020204030204" pitchFamily="34" charset="0"/>
              </a:rPr>
              <a:t> with invalid ID, a warning message will present with ID reported</a:t>
            </a:r>
            <a:endParaRPr lang="en-US" b="0" i="0" dirty="0">
              <a:effectLst/>
              <a:latin typeface="Calibri" panose="020F0502020204030204" pitchFamily="34" charset="0"/>
            </a:endParaRPr>
          </a:p>
          <a:p>
            <a:pPr lvl="1" font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</a:rPr>
              <a:t>    Expected Result: The charger should handle an invalid ID without assigning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5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B450-1088-411E-B697-24D5E3B85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79" y="389015"/>
            <a:ext cx="7367249" cy="46137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Söhne"/>
                <a:cs typeface="Sabon Next LT" panose="02000500000000000000" pitchFamily="2" charset="0"/>
              </a:rPr>
              <a:t>Test Plan &amp; test cases – </a:t>
            </a:r>
            <a:r>
              <a:rPr lang="en-US" sz="2000" b="0" i="0" dirty="0" err="1">
                <a:effectLst/>
                <a:latin typeface="Calibri" panose="020F0502020204030204" pitchFamily="34" charset="0"/>
              </a:rPr>
              <a:t>EvtolVehicle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 Class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B97877-B739-45C0-95FF-A089E79961B4}"/>
              </a:ext>
            </a:extLst>
          </p:cNvPr>
          <p:cNvSpPr txBox="1"/>
          <p:nvPr/>
        </p:nvSpPr>
        <p:spPr>
          <a:xfrm>
            <a:off x="514879" y="1032126"/>
            <a:ext cx="1035191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Cases</a:t>
            </a:r>
          </a:p>
          <a:p>
            <a:endParaRPr lang="en-US" dirty="0"/>
          </a:p>
          <a:p>
            <a:r>
              <a:rPr lang="en-US" dirty="0"/>
              <a:t>1. </a:t>
            </a:r>
            <a:r>
              <a:rPr lang="en-US" b="0" i="0" dirty="0">
                <a:effectLst/>
                <a:latin typeface="Calibri" panose="020F0502020204030204" pitchFamily="34" charset="0"/>
              </a:rPr>
              <a:t>Flight Simulation</a:t>
            </a:r>
            <a:endParaRPr lang="en-US" dirty="0"/>
          </a:p>
          <a:p>
            <a:pPr lvl="1" font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</a:rPr>
              <a:t>    Description: Check if the </a:t>
            </a:r>
            <a:r>
              <a:rPr lang="en-US" b="0" i="0" dirty="0" err="1">
                <a:effectLst/>
                <a:latin typeface="Söhne Mono"/>
              </a:rPr>
              <a:t>simulateFlight</a:t>
            </a:r>
            <a:r>
              <a:rPr lang="en-US" b="0" i="0" dirty="0">
                <a:effectLst/>
                <a:latin typeface="Calibri" panose="020F0502020204030204" pitchFamily="34" charset="0"/>
              </a:rPr>
              <a:t> method updates flight-related parameters correctly.</a:t>
            </a:r>
          </a:p>
          <a:p>
            <a:pPr lvl="1" font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</a:rPr>
              <a:t>    Test Steps:</a:t>
            </a:r>
          </a:p>
          <a:p>
            <a:pPr marL="1200150" lvl="2" indent="-285750" fontAlgn="ctr"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</a:rPr>
              <a:t>Create an </a:t>
            </a:r>
            <a:r>
              <a:rPr lang="en-US" b="0" i="0" dirty="0" err="1">
                <a:effectLst/>
                <a:latin typeface="Calibri" panose="020F0502020204030204" pitchFamily="34" charset="0"/>
              </a:rPr>
              <a:t>EvtolVehicle</a:t>
            </a:r>
            <a:r>
              <a:rPr lang="en-US" b="0" i="0" dirty="0">
                <a:effectLst/>
                <a:latin typeface="Calibri" panose="020F0502020204030204" pitchFamily="34" charset="0"/>
              </a:rPr>
              <a:t> object.</a:t>
            </a:r>
          </a:p>
          <a:p>
            <a:pPr marL="1200150" lvl="2" indent="-285750" fontAlgn="ctr"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</a:rPr>
              <a:t>Simulate flight for a specific duration.</a:t>
            </a:r>
          </a:p>
          <a:p>
            <a:pPr marL="1200150" lvl="2" indent="-285750" fontAlgn="ctr"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</a:rPr>
              <a:t>Check the updated flight time, distance traveled, and passenger miles.</a:t>
            </a:r>
          </a:p>
          <a:p>
            <a:pPr lvl="1" font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</a:rPr>
              <a:t>    Expected Result: Flight time, distance traveled, and passenger miles should be updated correctly.</a:t>
            </a:r>
          </a:p>
          <a:p>
            <a:pPr lvl="1" fontAlgn="ctr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</a:rPr>
              <a:t>2. Charging Simulation</a:t>
            </a:r>
          </a:p>
          <a:p>
            <a:pPr lvl="1" font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</a:rPr>
              <a:t>    Description: Check if the </a:t>
            </a:r>
            <a:r>
              <a:rPr lang="en-US" b="0" i="0" dirty="0" err="1">
                <a:effectLst/>
                <a:latin typeface="Söhne Mono"/>
              </a:rPr>
              <a:t>simulateFlight</a:t>
            </a:r>
            <a:r>
              <a:rPr lang="en-US" b="0" i="0" dirty="0">
                <a:effectLst/>
                <a:latin typeface="Calibri" panose="020F0502020204030204" pitchFamily="34" charset="0"/>
              </a:rPr>
              <a:t> method updates charging-related parameters correctly.</a:t>
            </a:r>
          </a:p>
          <a:p>
            <a:pPr lvl="1" font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</a:rPr>
              <a:t>    Test Steps:</a:t>
            </a:r>
          </a:p>
          <a:p>
            <a:pPr marL="1200150" lvl="2" indent="-285750" fontAlgn="ctr"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</a:rPr>
              <a:t>Create an </a:t>
            </a:r>
            <a:r>
              <a:rPr lang="en-US" b="0" i="0" dirty="0" err="1">
                <a:effectLst/>
                <a:latin typeface="Calibri" panose="020F0502020204030204" pitchFamily="34" charset="0"/>
              </a:rPr>
              <a:t>EvtolVehicle</a:t>
            </a:r>
            <a:r>
              <a:rPr lang="en-US" b="0" i="0" dirty="0">
                <a:effectLst/>
                <a:latin typeface="Calibri" panose="020F0502020204030204" pitchFamily="34" charset="0"/>
              </a:rPr>
              <a:t> object.</a:t>
            </a:r>
          </a:p>
          <a:p>
            <a:pPr marL="1200150" lvl="2" indent="-285750" fontAlgn="ctr"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</a:rPr>
              <a:t>Simulate charging for a specific duration.</a:t>
            </a:r>
          </a:p>
          <a:p>
            <a:pPr marL="1200150" lvl="2" indent="-285750" fontAlgn="ctr"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</a:rPr>
              <a:t>Check the updated charging time and charger ID.</a:t>
            </a:r>
          </a:p>
          <a:p>
            <a:pPr lvl="1" font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</a:rPr>
              <a:t>    Expected Result: Charging time and charger ID should be updated correctly.</a:t>
            </a:r>
          </a:p>
          <a:p>
            <a:pPr lvl="1" fontAlgn="ctr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025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FA47-78EA-4A4C-AE7C-0C9D3BCE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04" y="281093"/>
            <a:ext cx="7911148" cy="514436"/>
          </a:xfrm>
        </p:spPr>
        <p:txBody>
          <a:bodyPr>
            <a:noAutofit/>
          </a:bodyPr>
          <a:lstStyle/>
          <a:p>
            <a:r>
              <a:rPr lang="en-US" sz="2000" dirty="0">
                <a:latin typeface="Söhne"/>
                <a:cs typeface="Sabon Next LT" panose="02000500000000000000" pitchFamily="2" charset="0"/>
              </a:rPr>
              <a:t>Test Plan &amp; test cases – </a:t>
            </a:r>
            <a:r>
              <a:rPr lang="en-US" sz="2000" b="0" i="0" dirty="0" err="1">
                <a:effectLst/>
                <a:latin typeface="Calibri" panose="020F0502020204030204" pitchFamily="34" charset="0"/>
              </a:rPr>
              <a:t>EvtolVehicle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 Class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6DE6C8-D22B-4921-914A-C91E120ED9B4}"/>
              </a:ext>
            </a:extLst>
          </p:cNvPr>
          <p:cNvSpPr txBox="1"/>
          <p:nvPr/>
        </p:nvSpPr>
        <p:spPr>
          <a:xfrm>
            <a:off x="391604" y="978408"/>
            <a:ext cx="850232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 Cases</a:t>
            </a:r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b="0" i="0" dirty="0">
                <a:effectLst/>
                <a:latin typeface="Calibri" panose="020F0502020204030204" pitchFamily="34" charset="0"/>
              </a:rPr>
              <a:t>Set Minutes Left</a:t>
            </a:r>
          </a:p>
          <a:p>
            <a:pPr lvl="1" font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</a:rPr>
              <a:t>    Description: Check if the </a:t>
            </a:r>
            <a:r>
              <a:rPr lang="en-US" b="0" i="0" dirty="0" err="1">
                <a:effectLst/>
                <a:latin typeface="Söhne Mono"/>
              </a:rPr>
              <a:t>set_int_Minutes</a:t>
            </a:r>
            <a:r>
              <a:rPr lang="en-US" b="0" i="0" dirty="0">
                <a:effectLst/>
                <a:latin typeface="Calibri" panose="020F0502020204030204" pitchFamily="34" charset="0"/>
              </a:rPr>
              <a:t> method sets the minutes left correctly.</a:t>
            </a:r>
          </a:p>
          <a:p>
            <a:pPr lvl="1" font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</a:rPr>
              <a:t>    Test Steps:</a:t>
            </a:r>
          </a:p>
          <a:p>
            <a:pPr marL="1200150" lvl="2" indent="-285750" fontAlgn="ctr"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</a:rPr>
              <a:t>Create an </a:t>
            </a:r>
            <a:r>
              <a:rPr lang="en-US" b="0" i="0" dirty="0" err="1">
                <a:effectLst/>
                <a:latin typeface="Calibri" panose="020F0502020204030204" pitchFamily="34" charset="0"/>
              </a:rPr>
              <a:t>EvtolVehicle</a:t>
            </a:r>
            <a:r>
              <a:rPr lang="en-US" b="0" i="0" dirty="0">
                <a:effectLst/>
                <a:latin typeface="Calibri" panose="020F0502020204030204" pitchFamily="34" charset="0"/>
              </a:rPr>
              <a:t> object.</a:t>
            </a:r>
          </a:p>
          <a:p>
            <a:pPr marL="1200150" lvl="2" indent="-285750" fontAlgn="ctr"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</a:rPr>
              <a:t>Call the </a:t>
            </a:r>
            <a:r>
              <a:rPr lang="en-US" b="0" i="0" dirty="0" err="1">
                <a:effectLst/>
                <a:latin typeface="Söhne Mono"/>
              </a:rPr>
              <a:t>set_int_Minutes</a:t>
            </a:r>
            <a:r>
              <a:rPr lang="en-US" b="0" i="0" dirty="0">
                <a:effectLst/>
                <a:latin typeface="Calibri" panose="020F0502020204030204" pitchFamily="34" charset="0"/>
              </a:rPr>
              <a:t> method with a specific number of minutes.</a:t>
            </a:r>
          </a:p>
          <a:p>
            <a:pPr marL="1200150" lvl="2" indent="-285750" fontAlgn="ctr"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</a:rPr>
              <a:t>Check the minutes left using the </a:t>
            </a:r>
            <a:r>
              <a:rPr lang="en-US" b="0" i="0" dirty="0" err="1">
                <a:effectLst/>
                <a:latin typeface="Söhne Mono"/>
              </a:rPr>
              <a:t>get_int_Minutes</a:t>
            </a:r>
            <a:r>
              <a:rPr lang="en-US" b="0" i="0" dirty="0">
                <a:effectLst/>
                <a:latin typeface="Calibri" panose="020F0502020204030204" pitchFamily="34" charset="0"/>
              </a:rPr>
              <a:t> method.</a:t>
            </a:r>
          </a:p>
          <a:p>
            <a:pPr lvl="1" font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</a:rPr>
              <a:t>    Expected Result: The minutes left should be set correctly.</a:t>
            </a:r>
          </a:p>
          <a:p>
            <a:pPr lvl="1"/>
            <a:endParaRPr lang="en-US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94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1C5E5-CEAA-4235-A230-74270792A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52" y="253661"/>
            <a:ext cx="6045772" cy="40470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Söhne"/>
                <a:cs typeface="Sabon Next LT" panose="02000500000000000000" pitchFamily="2" charset="0"/>
              </a:rPr>
              <a:t>Test Plan &amp; test cases – </a:t>
            </a:r>
            <a:r>
              <a:rPr lang="en-US" sz="2000" dirty="0" err="1">
                <a:latin typeface="Söhne"/>
                <a:cs typeface="Sabon Next LT" panose="02000500000000000000" pitchFamily="2" charset="0"/>
              </a:rPr>
              <a:t>simulatemanager</a:t>
            </a:r>
            <a:r>
              <a:rPr lang="en-US" sz="2000" dirty="0">
                <a:latin typeface="Söhne"/>
                <a:cs typeface="Sabon Next LT" panose="02000500000000000000" pitchFamily="2" charset="0"/>
              </a:rPr>
              <a:t> 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Class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C4F86D-1013-4158-804B-D881F378C69B}"/>
              </a:ext>
            </a:extLst>
          </p:cNvPr>
          <p:cNvSpPr txBox="1"/>
          <p:nvPr/>
        </p:nvSpPr>
        <p:spPr>
          <a:xfrm>
            <a:off x="429768" y="841248"/>
            <a:ext cx="1068019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Cases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Charger Available Check</a:t>
            </a:r>
          </a:p>
          <a:p>
            <a:pPr lvl="1" font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</a:rPr>
              <a:t>    Description: Check if the </a:t>
            </a:r>
            <a:r>
              <a:rPr lang="en-US" b="0" i="0" dirty="0" err="1">
                <a:effectLst/>
                <a:latin typeface="Söhne Mono"/>
              </a:rPr>
              <a:t>getAvailableCharger</a:t>
            </a:r>
            <a:r>
              <a:rPr lang="en-US" b="0" i="0" dirty="0">
                <a:effectLst/>
                <a:latin typeface="Calibri" panose="020F0502020204030204" pitchFamily="34" charset="0"/>
              </a:rPr>
              <a:t> method returns the correct charger based on vehicle</a:t>
            </a:r>
          </a:p>
          <a:p>
            <a:pPr lvl="1" fontAlgn="ctr"/>
            <a:r>
              <a:rPr lang="en-US" dirty="0">
                <a:latin typeface="Calibri" panose="020F0502020204030204" pitchFamily="34" charset="0"/>
              </a:rPr>
              <a:t>    </a:t>
            </a:r>
            <a:r>
              <a:rPr lang="en-US" b="0" i="0" dirty="0">
                <a:effectLst/>
                <a:latin typeface="Calibri" panose="020F0502020204030204" pitchFamily="34" charset="0"/>
              </a:rPr>
              <a:t>  charger ID.</a:t>
            </a:r>
          </a:p>
          <a:p>
            <a:pPr lvl="1" font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</a:rPr>
              <a:t>    Test Steps:</a:t>
            </a:r>
          </a:p>
          <a:p>
            <a:pPr marL="1200150" lvl="2" indent="-285750" fontAlgn="ctr"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</a:rPr>
              <a:t>Create a </a:t>
            </a:r>
            <a:r>
              <a:rPr lang="en-US" b="0" i="0" dirty="0" err="1">
                <a:effectLst/>
                <a:latin typeface="Calibri" panose="020F0502020204030204" pitchFamily="34" charset="0"/>
              </a:rPr>
              <a:t>SimulateManager</a:t>
            </a:r>
            <a:r>
              <a:rPr lang="en-US" b="0" i="0" dirty="0">
                <a:effectLst/>
                <a:latin typeface="Calibri" panose="020F0502020204030204" pitchFamily="34" charset="0"/>
              </a:rPr>
              <a:t> object.</a:t>
            </a:r>
          </a:p>
          <a:p>
            <a:pPr marL="1200150" lvl="2" indent="-285750" fontAlgn="ctr"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</a:rPr>
              <a:t>Create Charger objects and set their availability status.</a:t>
            </a:r>
          </a:p>
          <a:p>
            <a:pPr marL="1200150" lvl="2" indent="-285750" fontAlgn="ctr"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</a:rPr>
              <a:t>Call the </a:t>
            </a:r>
            <a:r>
              <a:rPr lang="en-US" b="0" i="0" dirty="0" err="1">
                <a:effectLst/>
                <a:latin typeface="Söhne Mono"/>
              </a:rPr>
              <a:t>getAvailableCharger</a:t>
            </a:r>
            <a:r>
              <a:rPr lang="en-US" b="0" i="0" dirty="0">
                <a:effectLst/>
                <a:latin typeface="Calibri" panose="020F0502020204030204" pitchFamily="34" charset="0"/>
              </a:rPr>
              <a:t> method with different vehicle charger IDs.</a:t>
            </a:r>
          </a:p>
          <a:p>
            <a:pPr lvl="1" font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</a:rPr>
              <a:t>    Expected Result: The method should return the correct charger based on the availability status and</a:t>
            </a:r>
          </a:p>
          <a:p>
            <a:pPr lvl="1" fontAlgn="ctr"/>
            <a:r>
              <a:rPr lang="en-US" dirty="0">
                <a:latin typeface="Calibri" panose="020F0502020204030204" pitchFamily="34" charset="0"/>
              </a:rPr>
              <a:t>      </a:t>
            </a:r>
            <a:r>
              <a:rPr lang="en-US" b="0" i="0" dirty="0">
                <a:effectLst/>
                <a:latin typeface="Calibri" panose="020F0502020204030204" pitchFamily="34" charset="0"/>
              </a:rPr>
              <a:t>vehicle charger ID.</a:t>
            </a:r>
          </a:p>
          <a:p>
            <a:pPr lvl="1" font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</a:rPr>
              <a:t>    Additional Scenario: Ensure the method returns the last charger object for an invalid vehicle charger ID.</a:t>
            </a:r>
            <a:endParaRPr lang="en-US" dirty="0">
              <a:latin typeface="Calibri" panose="020F0502020204030204" pitchFamily="34" charset="0"/>
            </a:endParaRPr>
          </a:p>
          <a:p>
            <a:pPr marL="342900" indent="-342900" fontAlgn="ctr">
              <a:buAutoNum type="arabicPeriod" startAt="2"/>
            </a:pPr>
            <a:r>
              <a:rPr lang="en-US" b="0" i="0" dirty="0">
                <a:effectLst/>
                <a:latin typeface="Calibri" panose="020F0502020204030204" pitchFamily="34" charset="0"/>
              </a:rPr>
              <a:t>Run Simulation</a:t>
            </a:r>
          </a:p>
          <a:p>
            <a:pPr lvl="1" font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</a:rPr>
              <a:t>    Description: Check if the </a:t>
            </a:r>
            <a:r>
              <a:rPr lang="en-US" b="0" i="0" dirty="0" err="1">
                <a:effectLst/>
                <a:latin typeface="Söhne Mono"/>
              </a:rPr>
              <a:t>runSimulation</a:t>
            </a:r>
            <a:r>
              <a:rPr lang="en-US" b="0" i="0" dirty="0">
                <a:effectLst/>
                <a:latin typeface="Calibri" panose="020F0502020204030204" pitchFamily="34" charset="0"/>
              </a:rPr>
              <a:t> method calculates and prints the correct final output statistics.</a:t>
            </a:r>
          </a:p>
          <a:p>
            <a:pPr lvl="1" font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</a:rPr>
              <a:t>    Test Steps:</a:t>
            </a:r>
          </a:p>
          <a:p>
            <a:pPr marL="1200150" lvl="2" indent="-285750" fontAlgn="ctr"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</a:rPr>
              <a:t>Create a </a:t>
            </a:r>
            <a:r>
              <a:rPr lang="en-US" b="0" i="0" dirty="0" err="1">
                <a:effectLst/>
                <a:latin typeface="Calibri" panose="020F0502020204030204" pitchFamily="34" charset="0"/>
              </a:rPr>
              <a:t>SimulateManager</a:t>
            </a:r>
            <a:r>
              <a:rPr lang="en-US" b="0" i="0" dirty="0">
                <a:effectLst/>
                <a:latin typeface="Calibri" panose="020F0502020204030204" pitchFamily="34" charset="0"/>
              </a:rPr>
              <a:t> object.</a:t>
            </a:r>
          </a:p>
          <a:p>
            <a:pPr marL="1200150" lvl="2" indent="-285750" fontAlgn="ctr"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</a:rPr>
              <a:t>Run the simulation.</a:t>
            </a:r>
          </a:p>
          <a:p>
            <a:pPr marL="1200150" lvl="2" indent="-285750" fontAlgn="ctr"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</a:rPr>
              <a:t>Check if the calculated average flight time, distance traveled, time charging, faults, and passenger miles match the expected results.</a:t>
            </a:r>
          </a:p>
          <a:p>
            <a:pPr lvl="1" font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</a:rPr>
              <a:t>Expected Result: The average statistics should be calculated correctly and printed.</a:t>
            </a:r>
          </a:p>
          <a:p>
            <a:pPr fontAlgn="ctr"/>
            <a:endParaRPr lang="en-US" b="0" i="0" dirty="0">
              <a:effectLst/>
              <a:latin typeface="Calibri" panose="020F0502020204030204" pitchFamily="34" charset="0"/>
            </a:endParaRP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89923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ED2A-0F5E-47DE-A935-F09CA3AC2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04" y="232663"/>
            <a:ext cx="6704140" cy="48700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Söhne"/>
                <a:cs typeface="Sabon Next LT" panose="02000500000000000000" pitchFamily="2" charset="0"/>
              </a:rPr>
              <a:t>Google test result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4C763-3B74-41ED-A963-37CA2ECD0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929" y="1557683"/>
            <a:ext cx="4976372" cy="48241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293AFE-2A83-40C3-B782-E7D862DB0539}"/>
              </a:ext>
            </a:extLst>
          </p:cNvPr>
          <p:cNvSpPr txBox="1"/>
          <p:nvPr/>
        </p:nvSpPr>
        <p:spPr>
          <a:xfrm>
            <a:off x="391604" y="849037"/>
            <a:ext cx="917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9 test results from 3 Class Google Test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Test project is uploaded to </a:t>
            </a:r>
            <a:r>
              <a:rPr lang="en-US" dirty="0" err="1"/>
              <a:t>Github</a:t>
            </a:r>
            <a:r>
              <a:rPr lang="en-US" dirty="0"/>
              <a:t> repository under tests folder</a:t>
            </a:r>
          </a:p>
        </p:txBody>
      </p:sp>
    </p:spTree>
    <p:extLst>
      <p:ext uri="{BB962C8B-B14F-4D97-AF65-F5344CB8AC3E}">
        <p14:creationId xmlns:p14="http://schemas.microsoft.com/office/powerpoint/2010/main" val="239606208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182</TotalTime>
  <Words>853</Words>
  <Application>Microsoft Office PowerPoint</Application>
  <PresentationFormat>Widescreen</PresentationFormat>
  <Paragraphs>121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Söhne</vt:lpstr>
      <vt:lpstr>Söhne Mono</vt:lpstr>
      <vt:lpstr>Arial</vt:lpstr>
      <vt:lpstr>Calibri</vt:lpstr>
      <vt:lpstr>Century Gothic</vt:lpstr>
      <vt:lpstr>Wingdings 3</vt:lpstr>
      <vt:lpstr>Slice</vt:lpstr>
      <vt:lpstr>eVtol simulation Unit Test Plan</vt:lpstr>
      <vt:lpstr>Evtol simulation unit test plan</vt:lpstr>
      <vt:lpstr>Introduction</vt:lpstr>
      <vt:lpstr>Test Plan &amp; test cases – Charger class</vt:lpstr>
      <vt:lpstr>Test Plan &amp; test cases – Charger class</vt:lpstr>
      <vt:lpstr>Test Plan &amp; test cases – EvtolVehicle Class</vt:lpstr>
      <vt:lpstr>Test Plan &amp; test cases – EvtolVehicle Class</vt:lpstr>
      <vt:lpstr>Test Plan &amp; test cases – simulatemanager Class</vt:lpstr>
      <vt:lpstr>Google test result</vt:lpstr>
      <vt:lpstr>Code coverage report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eVtol Unit Test Plan</dc:title>
  <dc:creator>Wang, Jim (J.)</dc:creator>
  <cp:lastModifiedBy>Wang, Jim (J.)</cp:lastModifiedBy>
  <cp:revision>27</cp:revision>
  <dcterms:created xsi:type="dcterms:W3CDTF">2023-12-11T18:44:06Z</dcterms:created>
  <dcterms:modified xsi:type="dcterms:W3CDTF">2023-12-11T22:01:36Z</dcterms:modified>
</cp:coreProperties>
</file>