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65775" y="968975"/>
            <a:ext cx="63201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8"/>
              <a:t>eVTOL Simulation Design</a:t>
            </a:r>
            <a:endParaRPr sz="3488"/>
          </a:p>
          <a:p>
            <a:pPr indent="-3675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88"/>
              <a:buChar char="-"/>
            </a:pPr>
            <a:r>
              <a:rPr lang="en" sz="2188"/>
              <a:t>Sequential version</a:t>
            </a:r>
            <a:endParaRPr sz="2188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73375" y="2772275"/>
            <a:ext cx="6635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Jim Wang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32"/>
              <a:t>Dec 2, 2023</a:t>
            </a:r>
            <a:endParaRPr sz="12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216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/>
              <a:t>eVTOL classes </a:t>
            </a:r>
            <a:endParaRPr sz="2200"/>
          </a:p>
        </p:txBody>
      </p:sp>
      <p:sp>
        <p:nvSpPr>
          <p:cNvPr id="284" name="Google Shape;284;p14"/>
          <p:cNvSpPr/>
          <p:nvPr/>
        </p:nvSpPr>
        <p:spPr>
          <a:xfrm>
            <a:off x="3251925" y="1441225"/>
            <a:ext cx="2165100" cy="172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EvtolVehicle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-name: 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-cruiseSpeed:-batteryCapacity: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-timeToCharge: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-energyUseAtCruise: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-passengerCount: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……….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+getTotalFaults():float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+getTotalPassengerMiles():float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+getName():std::tring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+getVehChargerId():int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+setMinute(numMinutes:int):void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749500" y="1499725"/>
            <a:ext cx="1358400" cy="161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Charger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-available: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-chargerId: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+Charger()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+isAvailable():bool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+occupy():void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+release():void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+setId(idNum:int):void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+getChargerId():int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6289325" y="1380325"/>
            <a:ext cx="2498700" cy="184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SimulateManager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-chargers: vector 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-vehicles: vector: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-vehicleTypes: vector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-totalDistance: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-totalHours: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-totalTimeCharging: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-totalFaults: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-totalPassengerMiles: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-totalFlyVehicles: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simulateFlight(charger:Charger)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+getAvailableCharger(vehChargerId: int): Charger&amp;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+runSimulation(): void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+getVehicleTypeName(index: int):</a:t>
            </a:r>
            <a:endParaRPr b="0" i="0" sz="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7" name="Google Shape;287;p14"/>
          <p:cNvCxnSpPr>
            <a:stCxn id="285" idx="3"/>
            <a:endCxn id="284" idx="1"/>
          </p:cNvCxnSpPr>
          <p:nvPr/>
        </p:nvCxnSpPr>
        <p:spPr>
          <a:xfrm>
            <a:off x="2107900" y="2305075"/>
            <a:ext cx="11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14"/>
          <p:cNvCxnSpPr>
            <a:stCxn id="284" idx="3"/>
            <a:endCxn id="286" idx="1"/>
          </p:cNvCxnSpPr>
          <p:nvPr/>
        </p:nvCxnSpPr>
        <p:spPr>
          <a:xfrm>
            <a:off x="5417025" y="2305075"/>
            <a:ext cx="8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40665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en" sz="2200"/>
              <a:t>eVTOL use cases 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465100" y="1465525"/>
            <a:ext cx="894000" cy="617700"/>
          </a:xfrm>
          <a:prstGeom prst="smileyFace">
            <a:avLst>
              <a:gd fmla="val 4653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2885200" y="1304150"/>
            <a:ext cx="2654700" cy="9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eVTOl Simulation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3060250" y="2636275"/>
            <a:ext cx="2304600" cy="44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runSimulation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3078700" y="3499513"/>
            <a:ext cx="2267700" cy="504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getVehicleType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2967850" y="4424575"/>
            <a:ext cx="2489400" cy="44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AvailableCharger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9" name="Google Shape;299;p15"/>
          <p:cNvCxnSpPr>
            <a:stCxn id="294" idx="6"/>
            <a:endCxn id="295" idx="2"/>
          </p:cNvCxnSpPr>
          <p:nvPr/>
        </p:nvCxnSpPr>
        <p:spPr>
          <a:xfrm>
            <a:off x="1359100" y="1774375"/>
            <a:ext cx="1526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15"/>
          <p:cNvCxnSpPr>
            <a:stCxn id="295" idx="4"/>
            <a:endCxn id="296" idx="0"/>
          </p:cNvCxnSpPr>
          <p:nvPr/>
        </p:nvCxnSpPr>
        <p:spPr>
          <a:xfrm>
            <a:off x="4212550" y="2258150"/>
            <a:ext cx="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p15"/>
          <p:cNvCxnSpPr>
            <a:stCxn id="296" idx="4"/>
            <a:endCxn id="297" idx="0"/>
          </p:cNvCxnSpPr>
          <p:nvPr/>
        </p:nvCxnSpPr>
        <p:spPr>
          <a:xfrm>
            <a:off x="4212550" y="30787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15"/>
          <p:cNvCxnSpPr>
            <a:stCxn id="297" idx="4"/>
            <a:endCxn id="298" idx="0"/>
          </p:cNvCxnSpPr>
          <p:nvPr/>
        </p:nvCxnSpPr>
        <p:spPr>
          <a:xfrm>
            <a:off x="4212550" y="4003813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>
            <p:ph type="title"/>
          </p:nvPr>
        </p:nvSpPr>
        <p:spPr>
          <a:xfrm>
            <a:off x="1303800" y="598575"/>
            <a:ext cx="3609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en" sz="2200"/>
              <a:t>eVTOL simulation system</a:t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599175" y="1622325"/>
            <a:ext cx="903300" cy="5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SimManager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546225" y="3027650"/>
            <a:ext cx="1009200" cy="5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RunSimulation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3036525" y="1822400"/>
            <a:ext cx="5685900" cy="292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within 3 hours time window</a:t>
            </a:r>
            <a:endParaRPr b="1" i="0" sz="1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5115800" y="2203075"/>
            <a:ext cx="1392000" cy="5169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SimulateFlights</a:t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5360150" y="3165875"/>
            <a:ext cx="903300" cy="51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Vehicles 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5360150" y="4018775"/>
            <a:ext cx="903300" cy="51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Available Charger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4" name="Google Shape;314;p16"/>
          <p:cNvCxnSpPr>
            <a:stCxn id="308" idx="4"/>
            <a:endCxn id="309" idx="0"/>
          </p:cNvCxnSpPr>
          <p:nvPr/>
        </p:nvCxnSpPr>
        <p:spPr>
          <a:xfrm>
            <a:off x="1050825" y="2139225"/>
            <a:ext cx="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16"/>
          <p:cNvCxnSpPr>
            <a:stCxn id="309" idx="6"/>
            <a:endCxn id="310" idx="1"/>
          </p:cNvCxnSpPr>
          <p:nvPr/>
        </p:nvCxnSpPr>
        <p:spPr>
          <a:xfrm>
            <a:off x="1555425" y="3286100"/>
            <a:ext cx="148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16"/>
          <p:cNvCxnSpPr>
            <a:stCxn id="311" idx="4"/>
            <a:endCxn id="312" idx="0"/>
          </p:cNvCxnSpPr>
          <p:nvPr/>
        </p:nvCxnSpPr>
        <p:spPr>
          <a:xfrm>
            <a:off x="5811800" y="2719975"/>
            <a:ext cx="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16"/>
          <p:cNvCxnSpPr>
            <a:stCxn id="318" idx="6"/>
            <a:endCxn id="312" idx="2"/>
          </p:cNvCxnSpPr>
          <p:nvPr/>
        </p:nvCxnSpPr>
        <p:spPr>
          <a:xfrm>
            <a:off x="4572050" y="3424325"/>
            <a:ext cx="7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16"/>
          <p:cNvCxnSpPr>
            <a:stCxn id="320" idx="2"/>
            <a:endCxn id="312" idx="6"/>
          </p:cNvCxnSpPr>
          <p:nvPr/>
        </p:nvCxnSpPr>
        <p:spPr>
          <a:xfrm rot="10800000">
            <a:off x="6263450" y="3424325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16"/>
          <p:cNvCxnSpPr>
            <a:stCxn id="313" idx="0"/>
            <a:endCxn id="312" idx="4"/>
          </p:cNvCxnSpPr>
          <p:nvPr/>
        </p:nvCxnSpPr>
        <p:spPr>
          <a:xfrm rot="10800000">
            <a:off x="5811800" y="3682775"/>
            <a:ext cx="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2" name="Google Shape;322;p16"/>
          <p:cNvSpPr/>
          <p:nvPr/>
        </p:nvSpPr>
        <p:spPr>
          <a:xfrm>
            <a:off x="3672525" y="3274425"/>
            <a:ext cx="899424" cy="299808"/>
          </a:xfrm>
          <a:prstGeom prst="flowChartTerminator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Flying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6936675" y="3274425"/>
            <a:ext cx="899424" cy="299808"/>
          </a:xfrm>
          <a:prstGeom prst="flowChartTerminator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Not 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Flying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