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85" r:id="rId5"/>
    <p:sldId id="260" r:id="rId6"/>
    <p:sldId id="276" r:id="rId7"/>
    <p:sldId id="263" r:id="rId8"/>
    <p:sldId id="264" r:id="rId9"/>
    <p:sldId id="288" r:id="rId10"/>
    <p:sldId id="289" r:id="rId11"/>
    <p:sldId id="27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E9960-2532-4E10-AF34-A18721F555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A83504-A475-4027-A4EA-639D6334261F}">
      <dgm:prSet/>
      <dgm:spPr/>
      <dgm:t>
        <a:bodyPr/>
        <a:lstStyle/>
        <a:p>
          <a:r>
            <a:rPr lang="en-US" dirty="0"/>
            <a:t>Ordinal Logistic Regression (OLR)</a:t>
          </a:r>
        </a:p>
      </dgm:t>
    </dgm:pt>
    <dgm:pt modelId="{CAF66311-13DB-497F-8C6E-2DB3CDE47F0E}" type="parTrans" cxnId="{71991F8E-B173-492A-998E-D9F2FD33CB09}">
      <dgm:prSet/>
      <dgm:spPr/>
      <dgm:t>
        <a:bodyPr/>
        <a:lstStyle/>
        <a:p>
          <a:endParaRPr lang="en-US"/>
        </a:p>
      </dgm:t>
    </dgm:pt>
    <dgm:pt modelId="{15FE2D1C-6D14-441E-A286-515759A0ED91}" type="sibTrans" cxnId="{71991F8E-B173-492A-998E-D9F2FD33CB09}">
      <dgm:prSet/>
      <dgm:spPr/>
      <dgm:t>
        <a:bodyPr/>
        <a:lstStyle/>
        <a:p>
          <a:endParaRPr lang="en-US"/>
        </a:p>
      </dgm:t>
    </dgm:pt>
    <dgm:pt modelId="{55B4A5EB-9B20-488D-8101-B97E3CBFF9CE}">
      <dgm:prSet/>
      <dgm:spPr/>
      <dgm:t>
        <a:bodyPr/>
        <a:lstStyle/>
        <a:p>
          <a:r>
            <a:rPr lang="en-US" dirty="0"/>
            <a:t>Random Forest (RF)</a:t>
          </a:r>
        </a:p>
      </dgm:t>
    </dgm:pt>
    <dgm:pt modelId="{A5343F68-41A2-4331-A3BA-42C2C000D94F}" type="parTrans" cxnId="{6A78F5AB-84FE-4580-961F-EA110A8BF859}">
      <dgm:prSet/>
      <dgm:spPr/>
      <dgm:t>
        <a:bodyPr/>
        <a:lstStyle/>
        <a:p>
          <a:endParaRPr lang="en-US"/>
        </a:p>
      </dgm:t>
    </dgm:pt>
    <dgm:pt modelId="{D999E543-AE50-4D4E-8C1B-2BE1E0817719}" type="sibTrans" cxnId="{6A78F5AB-84FE-4580-961F-EA110A8BF859}">
      <dgm:prSet/>
      <dgm:spPr/>
      <dgm:t>
        <a:bodyPr/>
        <a:lstStyle/>
        <a:p>
          <a:endParaRPr lang="en-US"/>
        </a:p>
      </dgm:t>
    </dgm:pt>
    <dgm:pt modelId="{88B9C5D9-06FF-4393-A939-65C1171D7D3B}">
      <dgm:prSet/>
      <dgm:spPr/>
      <dgm:t>
        <a:bodyPr/>
        <a:lstStyle/>
        <a:p>
          <a:r>
            <a:rPr lang="en-US" dirty="0"/>
            <a:t>Partial Dependence Plots (PDP)</a:t>
          </a:r>
        </a:p>
      </dgm:t>
    </dgm:pt>
    <dgm:pt modelId="{7EF8FCB3-EB35-4B57-8940-8A9F55650340}" type="parTrans" cxnId="{91362B99-646E-4273-B63D-7DC7A2209EBD}">
      <dgm:prSet/>
      <dgm:spPr/>
      <dgm:t>
        <a:bodyPr/>
        <a:lstStyle/>
        <a:p>
          <a:endParaRPr lang="en-US"/>
        </a:p>
      </dgm:t>
    </dgm:pt>
    <dgm:pt modelId="{41749D75-C387-46A1-9656-10510878DEA5}" type="sibTrans" cxnId="{91362B99-646E-4273-B63D-7DC7A2209EBD}">
      <dgm:prSet/>
      <dgm:spPr/>
      <dgm:t>
        <a:bodyPr/>
        <a:lstStyle/>
        <a:p>
          <a:endParaRPr lang="en-US"/>
        </a:p>
      </dgm:t>
    </dgm:pt>
    <dgm:pt modelId="{8C57C678-CE55-4717-A4D6-810AAF71EAE7}">
      <dgm:prSet/>
      <dgm:spPr/>
      <dgm:t>
        <a:bodyPr/>
        <a:lstStyle/>
        <a:p>
          <a:r>
            <a:rPr lang="en-US" dirty="0"/>
            <a:t>Goodman-Kruskal’s (GK) Gamma</a:t>
          </a:r>
        </a:p>
      </dgm:t>
    </dgm:pt>
    <dgm:pt modelId="{61116380-115F-41A6-B35B-729458B6873C}" type="parTrans" cxnId="{6FD70305-1932-4410-9BA4-1FED500B86FC}">
      <dgm:prSet/>
      <dgm:spPr/>
      <dgm:t>
        <a:bodyPr/>
        <a:lstStyle/>
        <a:p>
          <a:endParaRPr lang="en-US"/>
        </a:p>
      </dgm:t>
    </dgm:pt>
    <dgm:pt modelId="{775634DF-6BE7-4EE1-85C0-3D656D2A1F03}" type="sibTrans" cxnId="{6FD70305-1932-4410-9BA4-1FED500B86FC}">
      <dgm:prSet/>
      <dgm:spPr/>
      <dgm:t>
        <a:bodyPr/>
        <a:lstStyle/>
        <a:p>
          <a:endParaRPr lang="en-US"/>
        </a:p>
      </dgm:t>
    </dgm:pt>
    <dgm:pt modelId="{97C4CDC3-65CE-4A77-8522-A3B819A63F61}" type="pres">
      <dgm:prSet presAssocID="{A45E9960-2532-4E10-AF34-A18721F55564}" presName="linear" presStyleCnt="0">
        <dgm:presLayoutVars>
          <dgm:animLvl val="lvl"/>
          <dgm:resizeHandles val="exact"/>
        </dgm:presLayoutVars>
      </dgm:prSet>
      <dgm:spPr/>
    </dgm:pt>
    <dgm:pt modelId="{140F1BE3-2281-4AD7-AA61-9B78E04AEAD9}" type="pres">
      <dgm:prSet presAssocID="{F1A83504-A475-4027-A4EA-639D633426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21451C-5008-49F7-A383-19A66F176854}" type="pres">
      <dgm:prSet presAssocID="{15FE2D1C-6D14-441E-A286-515759A0ED91}" presName="spacer" presStyleCnt="0"/>
      <dgm:spPr/>
    </dgm:pt>
    <dgm:pt modelId="{D248BAA8-9210-4F3D-9030-9695DA21FB19}" type="pres">
      <dgm:prSet presAssocID="{8C57C678-CE55-4717-A4D6-810AAF71EAE7}" presName="parentText" presStyleLbl="node1" presStyleIdx="1" presStyleCnt="4" custLinFactNeighborX="-7220" custLinFactNeighborY="35161">
        <dgm:presLayoutVars>
          <dgm:chMax val="0"/>
          <dgm:bulletEnabled val="1"/>
        </dgm:presLayoutVars>
      </dgm:prSet>
      <dgm:spPr/>
    </dgm:pt>
    <dgm:pt modelId="{F2C4D35F-68EE-4784-BBC2-A1DF6EC9D7F3}" type="pres">
      <dgm:prSet presAssocID="{775634DF-6BE7-4EE1-85C0-3D656D2A1F03}" presName="spacer" presStyleCnt="0"/>
      <dgm:spPr/>
    </dgm:pt>
    <dgm:pt modelId="{C3D441C7-35F1-445C-A104-186BEBF33316}" type="pres">
      <dgm:prSet presAssocID="{55B4A5EB-9B20-488D-8101-B97E3CBFF9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5A415E-2E99-4A85-A4AF-56CB2E55E89A}" type="pres">
      <dgm:prSet presAssocID="{D999E543-AE50-4D4E-8C1B-2BE1E0817719}" presName="spacer" presStyleCnt="0"/>
      <dgm:spPr/>
    </dgm:pt>
    <dgm:pt modelId="{F95B7568-E1B5-4EC7-934F-5113C002F5D3}" type="pres">
      <dgm:prSet presAssocID="{88B9C5D9-06FF-4393-A939-65C1171D7D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D70305-1932-4410-9BA4-1FED500B86FC}" srcId="{A45E9960-2532-4E10-AF34-A18721F55564}" destId="{8C57C678-CE55-4717-A4D6-810AAF71EAE7}" srcOrd="1" destOrd="0" parTransId="{61116380-115F-41A6-B35B-729458B6873C}" sibTransId="{775634DF-6BE7-4EE1-85C0-3D656D2A1F03}"/>
    <dgm:cxn modelId="{5562B723-40EE-4028-93CC-034674ACCE7F}" type="presOf" srcId="{A45E9960-2532-4E10-AF34-A18721F55564}" destId="{97C4CDC3-65CE-4A77-8522-A3B819A63F61}" srcOrd="0" destOrd="0" presId="urn:microsoft.com/office/officeart/2005/8/layout/vList2"/>
    <dgm:cxn modelId="{0EDE6B29-334D-4635-9CD1-EB8B5276EB28}" type="presOf" srcId="{55B4A5EB-9B20-488D-8101-B97E3CBFF9CE}" destId="{C3D441C7-35F1-445C-A104-186BEBF33316}" srcOrd="0" destOrd="0" presId="urn:microsoft.com/office/officeart/2005/8/layout/vList2"/>
    <dgm:cxn modelId="{71991F8E-B173-492A-998E-D9F2FD33CB09}" srcId="{A45E9960-2532-4E10-AF34-A18721F55564}" destId="{F1A83504-A475-4027-A4EA-639D6334261F}" srcOrd="0" destOrd="0" parTransId="{CAF66311-13DB-497F-8C6E-2DB3CDE47F0E}" sibTransId="{15FE2D1C-6D14-441E-A286-515759A0ED91}"/>
    <dgm:cxn modelId="{4604C398-7EA6-470F-9F21-84E34F9BA75A}" type="presOf" srcId="{F1A83504-A475-4027-A4EA-639D6334261F}" destId="{140F1BE3-2281-4AD7-AA61-9B78E04AEAD9}" srcOrd="0" destOrd="0" presId="urn:microsoft.com/office/officeart/2005/8/layout/vList2"/>
    <dgm:cxn modelId="{91362B99-646E-4273-B63D-7DC7A2209EBD}" srcId="{A45E9960-2532-4E10-AF34-A18721F55564}" destId="{88B9C5D9-06FF-4393-A939-65C1171D7D3B}" srcOrd="3" destOrd="0" parTransId="{7EF8FCB3-EB35-4B57-8940-8A9F55650340}" sibTransId="{41749D75-C387-46A1-9656-10510878DEA5}"/>
    <dgm:cxn modelId="{6A78F5AB-84FE-4580-961F-EA110A8BF859}" srcId="{A45E9960-2532-4E10-AF34-A18721F55564}" destId="{55B4A5EB-9B20-488D-8101-B97E3CBFF9CE}" srcOrd="2" destOrd="0" parTransId="{A5343F68-41A2-4331-A3BA-42C2C000D94F}" sibTransId="{D999E543-AE50-4D4E-8C1B-2BE1E0817719}"/>
    <dgm:cxn modelId="{97A443EC-FE3F-4CEA-B05C-36A31978A5FB}" type="presOf" srcId="{88B9C5D9-06FF-4393-A939-65C1171D7D3B}" destId="{F95B7568-E1B5-4EC7-934F-5113C002F5D3}" srcOrd="0" destOrd="0" presId="urn:microsoft.com/office/officeart/2005/8/layout/vList2"/>
    <dgm:cxn modelId="{EB7964FE-80C1-41CD-9CD6-67021839AF4E}" type="presOf" srcId="{8C57C678-CE55-4717-A4D6-810AAF71EAE7}" destId="{D248BAA8-9210-4F3D-9030-9695DA21FB19}" srcOrd="0" destOrd="0" presId="urn:microsoft.com/office/officeart/2005/8/layout/vList2"/>
    <dgm:cxn modelId="{45AF88D2-C836-4805-8EFB-28DD70B0A3AB}" type="presParOf" srcId="{97C4CDC3-65CE-4A77-8522-A3B819A63F61}" destId="{140F1BE3-2281-4AD7-AA61-9B78E04AEAD9}" srcOrd="0" destOrd="0" presId="urn:microsoft.com/office/officeart/2005/8/layout/vList2"/>
    <dgm:cxn modelId="{47675884-5E0F-4028-9BDB-02822EE05065}" type="presParOf" srcId="{97C4CDC3-65CE-4A77-8522-A3B819A63F61}" destId="{5D21451C-5008-49F7-A383-19A66F176854}" srcOrd="1" destOrd="0" presId="urn:microsoft.com/office/officeart/2005/8/layout/vList2"/>
    <dgm:cxn modelId="{5D66E060-85BC-4F23-BEC8-9196E50C4D50}" type="presParOf" srcId="{97C4CDC3-65CE-4A77-8522-A3B819A63F61}" destId="{D248BAA8-9210-4F3D-9030-9695DA21FB19}" srcOrd="2" destOrd="0" presId="urn:microsoft.com/office/officeart/2005/8/layout/vList2"/>
    <dgm:cxn modelId="{6DB5D555-F332-4D81-A6F0-4FFE0D79BC0B}" type="presParOf" srcId="{97C4CDC3-65CE-4A77-8522-A3B819A63F61}" destId="{F2C4D35F-68EE-4784-BBC2-A1DF6EC9D7F3}" srcOrd="3" destOrd="0" presId="urn:microsoft.com/office/officeart/2005/8/layout/vList2"/>
    <dgm:cxn modelId="{B06CB6B1-0F8A-4AE7-ADAD-E6173D0C4704}" type="presParOf" srcId="{97C4CDC3-65CE-4A77-8522-A3B819A63F61}" destId="{C3D441C7-35F1-445C-A104-186BEBF33316}" srcOrd="4" destOrd="0" presId="urn:microsoft.com/office/officeart/2005/8/layout/vList2"/>
    <dgm:cxn modelId="{FB3EFD4D-3729-41C0-A0FA-120A43802131}" type="presParOf" srcId="{97C4CDC3-65CE-4A77-8522-A3B819A63F61}" destId="{525A415E-2E99-4A85-A4AF-56CB2E55E89A}" srcOrd="5" destOrd="0" presId="urn:microsoft.com/office/officeart/2005/8/layout/vList2"/>
    <dgm:cxn modelId="{FCC6B117-5B89-4123-90D2-06B8E37843A2}" type="presParOf" srcId="{97C4CDC3-65CE-4A77-8522-A3B819A63F61}" destId="{F95B7568-E1B5-4EC7-934F-5113C002F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F1BE3-2281-4AD7-AA61-9B78E04AEAD9}">
      <dsp:nvSpPr>
        <dsp:cNvPr id="0" name=""/>
        <dsp:cNvSpPr/>
      </dsp:nvSpPr>
      <dsp:spPr>
        <a:xfrm>
          <a:off x="0" y="1060273"/>
          <a:ext cx="6513603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Ordinal Logistic Regression (OLR)</a:t>
          </a:r>
        </a:p>
      </dsp:txBody>
      <dsp:txXfrm>
        <a:off x="42151" y="1102424"/>
        <a:ext cx="6429301" cy="779158"/>
      </dsp:txXfrm>
    </dsp:sp>
    <dsp:sp modelId="{D248BAA8-9210-4F3D-9030-9695DA21FB19}">
      <dsp:nvSpPr>
        <dsp:cNvPr id="0" name=""/>
        <dsp:cNvSpPr/>
      </dsp:nvSpPr>
      <dsp:spPr>
        <a:xfrm>
          <a:off x="0" y="2063867"/>
          <a:ext cx="6513603" cy="8634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Goodman-Kruskal’s (GK) Gamma</a:t>
          </a:r>
        </a:p>
      </dsp:txBody>
      <dsp:txXfrm>
        <a:off x="42151" y="2106018"/>
        <a:ext cx="6429301" cy="779158"/>
      </dsp:txXfrm>
    </dsp:sp>
    <dsp:sp modelId="{C3D441C7-35F1-445C-A104-186BEBF33316}">
      <dsp:nvSpPr>
        <dsp:cNvPr id="0" name=""/>
        <dsp:cNvSpPr/>
      </dsp:nvSpPr>
      <dsp:spPr>
        <a:xfrm>
          <a:off x="0" y="2994553"/>
          <a:ext cx="6513603" cy="8634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Random Forest (RF)</a:t>
          </a:r>
        </a:p>
      </dsp:txBody>
      <dsp:txXfrm>
        <a:off x="42151" y="3036704"/>
        <a:ext cx="6429301" cy="779158"/>
      </dsp:txXfrm>
    </dsp:sp>
    <dsp:sp modelId="{F95B7568-E1B5-4EC7-934F-5113C002F5D3}">
      <dsp:nvSpPr>
        <dsp:cNvPr id="0" name=""/>
        <dsp:cNvSpPr/>
      </dsp:nvSpPr>
      <dsp:spPr>
        <a:xfrm>
          <a:off x="0" y="3961693"/>
          <a:ext cx="6513603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Partial Dependence Plots (PDP)</a:t>
          </a:r>
        </a:p>
      </dsp:txBody>
      <dsp:txXfrm>
        <a:off x="42151" y="4003844"/>
        <a:ext cx="6429301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670-FF17-4133-ACC7-1535422C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38CCC-A1AA-4F88-A780-4885267A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BFA9-7A5D-43B9-A224-C4FA7B5B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7EA6-87EA-46A5-A265-DBF68B83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AC72-480A-4F4B-A417-3FE2FF0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27BD-F544-46B9-A7BE-EA5374B9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A7C4A-ABE8-4EA1-B1C4-BE27CE45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5F23-158E-4104-9413-B3399648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64F-0FD9-4041-9ADF-98D24BF8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BADF-4B18-4F08-A1D0-3D9B2EFA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C3ACA-A96A-4023-AFE5-FFFED88A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6874-EC51-4E83-8F61-9C1473ED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F42D-6207-4860-B00A-934F289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9D20D-029B-46D1-BD4D-FC3FF3AD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F983-5F49-4C9F-9028-05E5CD0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CF89-1B82-42D2-A03E-DF2EEE2E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5863-7D45-4DCE-819D-781D6789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C2FB-CCCA-4DEC-81D8-37E88E7D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D6C1-0A55-43D2-BAFE-494B7C87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4143-AEC6-4CD7-81C4-01E90E8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2001-F766-450A-B8E8-8AEDAD40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ED1F-948E-4664-B73F-D2253901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5A70-43D6-4AEC-A1EB-BF83C06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501F-730F-481B-AE21-9B06F1EA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8184-9605-402B-8BCD-A9FCF830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B05-09FD-4841-A5D4-CAF6C98F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967E-C8E7-4D82-8037-84E3FF68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84A9-EF17-4238-856E-F593A980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1097-CD7E-4AA4-A3DE-D2C9C98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869C-9C2E-4497-8777-485D260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962B-B150-4BD4-9A31-B6B9A5C9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4D9C-F42A-4E61-902F-2A47EC03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0DE7-F44F-4088-A39D-354F004A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CE690-D598-4F05-8937-2315922A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6EB21-B94C-4C8C-8DC1-3EA984B9F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85E41-77E6-41CF-80AC-4155FB620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E50F-496D-4FCA-A7BE-5CDCD774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33140-FF8D-40CD-8621-2611CF8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AB6A2-E4BD-42EB-9BB7-081B75BF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727F-452B-468A-9F63-EE9C1CE2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1687-2961-4874-9126-DABB1AAA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E8F2-8CA1-4E4F-B61D-6402FB2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77806-5067-46B4-AC29-37DE6AD1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1F932-04F8-4602-A262-A40ADA3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DBCB1-F750-4545-B7F9-6B132DE9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19FCE-343C-4821-AF47-5F1DC250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E8E6-CFBE-4320-BBA3-2255CD1F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59AE-7A82-48CF-B006-B42E40ED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273E-37BC-464A-9400-986B36645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C084-39E8-4C70-A087-5AD56932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DBC4-7AF2-417A-8A39-D8B88B2E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D223-9130-4FE7-9469-D7D65B83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57F9-A35E-43EC-A479-380684C3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AAA0F-D297-4B24-AC1D-FCF33F45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26C7-84B9-49CB-A1B1-02901E02B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23F1-345D-4381-937E-0108EC8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CF82-B8BB-43E4-BF25-A3B2D0A6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4103-329E-4FDB-830A-D33D98F0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50671-DBD0-418D-873B-120AD6B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887-F9F3-4A57-A8E2-7BC43F2F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5995-7CD6-44CB-918A-D94C1635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FEE9-13C4-4B80-BB91-7389E3C566D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CABC-D4BD-48DB-B89C-D0EC420B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942F-B5E7-46FA-9267-3C06360A2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C8BD-EF86-4D50-B11E-00742244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teone/3768979925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url=https%3A%2F%2Fwww.pinterest.com%2Fpin%2F508906826620701050%2F&amp;psig=AOvVaw194Fep9ZswDmDNYsi5JCeF&amp;ust=1593719502732000&amp;source=images&amp;cd=vfe&amp;ved=0CAIQjRxqFwoTCIjpl_3prOoCFQAAAAAdAAAAABA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flickr.com/photos/oregondot/5495544216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F6E1-34E9-4D3D-997F-35187141B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Comparison of Crash Injury Predictive Ability using Ordinal Logit and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9706D-78BA-4BD2-8202-EF6820E0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Jonathan Wood</a:t>
            </a:r>
          </a:p>
        </p:txBody>
      </p:sp>
    </p:spTree>
    <p:extLst>
      <p:ext uri="{BB962C8B-B14F-4D97-AF65-F5344CB8AC3E}">
        <p14:creationId xmlns:p14="http://schemas.microsoft.com/office/powerpoint/2010/main" val="194597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153EB42-3768-468C-B411-0DB10FD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Alcohol Use and Poor Weather Conditions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6FE8F7-E53E-4D10-9B2A-D6CEE981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1275"/>
            <a:ext cx="5494338" cy="5313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8B7526C-153D-49B6-83A0-86710677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41275"/>
            <a:ext cx="5494338" cy="5313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74A58C-3EA2-4F3C-8910-13EF2C028114}"/>
              </a:ext>
            </a:extLst>
          </p:cNvPr>
          <p:cNvSpPr/>
          <p:nvPr/>
        </p:nvSpPr>
        <p:spPr>
          <a:xfrm>
            <a:off x="9814560" y="2695575"/>
            <a:ext cx="1817052" cy="1371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595C-5F53-4D3B-A549-E03DD3B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67B11A8-2AF7-4AEF-916B-EB79D6915650}"/>
              </a:ext>
            </a:extLst>
          </p:cNvPr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Ordinal logit has better agreement between predicted and observed injury severities in both the training and test datasets (based on GK Gamma and confusion matrices)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Ordinal logit forces a structure to the model, which may be one reason for the improved performance compared to the Random Forest (particularly when there is a known structure, such as ones based on physics and/or biomechanics - as there is in crashes)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The plots are only for first-level effects. Interactions between variables have not been considered yet. This could be part of the reason that some of the random forest predictions are opposite from the ordinal logit.</a:t>
            </a:r>
          </a:p>
        </p:txBody>
      </p:sp>
    </p:spTree>
    <p:extLst>
      <p:ext uri="{BB962C8B-B14F-4D97-AF65-F5344CB8AC3E}">
        <p14:creationId xmlns:p14="http://schemas.microsoft.com/office/powerpoint/2010/main" val="205150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595C-5F53-4D3B-A549-E03DD3B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Directions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CC8EC5-03E1-4522-93DA-5E58435280B7}"/>
              </a:ext>
            </a:extLst>
          </p:cNvPr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Evaluate effects of interactions between predictors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Try up-sampling/down-sampling to improve predictions for MIAS &gt; 2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 additional years of data to increase sample sizes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Look into observations where the direction of change in predictions is not what would be expected based on biomechanics/physics or the ordinal logit. This could potentially provide insights into real-world interactions and/or situations where technologies can be developed/improved to reduce injury severities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Evaluate other machine learning methods, such as Gradient Boosting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Compare results of machine learning models with other traditional statistical methods, such as mixed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12665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5D147-97BE-4E0D-B531-DAB7421DA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DBDF4-5D4F-4E3E-82AA-55AD3A5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A312-BC89-41FF-96DD-14BCDCBF6DCB}"/>
              </a:ext>
            </a:extLst>
          </p:cNvPr>
          <p:cNvSpPr/>
          <p:nvPr/>
        </p:nvSpPr>
        <p:spPr>
          <a:xfrm>
            <a:off x="365760" y="569850"/>
            <a:ext cx="940526" cy="25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595C-5F53-4D3B-A549-E03DD3B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– Data: Crash Investigation Sampling System (CISS)</a:t>
            </a:r>
          </a:p>
        </p:txBody>
      </p:sp>
      <p:pic>
        <p:nvPicPr>
          <p:cNvPr id="14" name="Picture 6" descr="CISS Map 32 Data Collection Sites">
            <a:extLst>
              <a:ext uri="{FF2B5EF4-FFF2-40B4-BE49-F238E27FC236}">
                <a16:creationId xmlns:a16="http://schemas.microsoft.com/office/drawing/2014/main" id="{3955B88D-6BD0-4306-9708-4AE57CC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5248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C405DF-CF77-48BA-8B56-DC890AF0C0BF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4950" algn="l" defTabSz="914400" rtl="0" eaLnBrk="1" latinLnBrk="0" hangingPunct="1">
              <a:spcBef>
                <a:spcPct val="200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945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7575" indent="-228600" algn="l" defTabSz="914400" rtl="0" eaLnBrk="1" latinLnBrk="0" hangingPunct="1">
              <a:spcBef>
                <a:spcPct val="200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</a:pPr>
            <a:r>
              <a:rPr lang="en-US" altLang="en-US" sz="2200" dirty="0"/>
              <a:t>Data collected by the National Highway Traffic Safety Administration (NHTSA)</a:t>
            </a:r>
          </a:p>
          <a:p>
            <a:pPr indent="-228600">
              <a:lnSpc>
                <a:spcPct val="90000"/>
              </a:lnSpc>
            </a:pPr>
            <a:r>
              <a:rPr lang="en-US" altLang="en-US" sz="2200" dirty="0"/>
              <a:t>Purpose:  to support </a:t>
            </a:r>
            <a:r>
              <a:rPr lang="en-US" sz="2200" dirty="0"/>
              <a:t>scientists and engineers in analyzing motor vehicle crashes and injuries </a:t>
            </a:r>
          </a:p>
          <a:p>
            <a:pPr indent="-228600">
              <a:lnSpc>
                <a:spcPct val="90000"/>
              </a:lnSpc>
            </a:pPr>
            <a:r>
              <a:rPr lang="en-US" altLang="en-US" sz="2200" dirty="0"/>
              <a:t>Sampled crashes from 32 geographical areas</a:t>
            </a:r>
          </a:p>
          <a:p>
            <a:pPr indent="-228600">
              <a:lnSpc>
                <a:spcPct val="90000"/>
              </a:lnSpc>
            </a:pPr>
            <a:r>
              <a:rPr lang="en-US" altLang="en-US" sz="2200" dirty="0"/>
              <a:t>Used data from 2017 (~2,000 Crashes)</a:t>
            </a:r>
          </a:p>
        </p:txBody>
      </p:sp>
    </p:spTree>
    <p:extLst>
      <p:ext uri="{BB962C8B-B14F-4D97-AF65-F5344CB8AC3E}">
        <p14:creationId xmlns:p14="http://schemas.microsoft.com/office/powerpoint/2010/main" val="41908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10 Fascinating Facts About Leonardo da Vinci | Drawing body ...">
            <a:hlinkClick r:id="rId2"/>
            <a:extLst>
              <a:ext uri="{FF2B5EF4-FFF2-40B4-BE49-F238E27FC236}">
                <a16:creationId xmlns:a16="http://schemas.microsoft.com/office/drawing/2014/main" id="{B3160596-EC7E-450B-B7FF-EA6FB80EA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10979"/>
          <a:stretch/>
        </p:blipFill>
        <p:spPr bwMode="auto">
          <a:xfrm>
            <a:off x="5151135" y="321731"/>
            <a:ext cx="3324171" cy="29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9F1F32-B49F-404B-9859-87B96683D543}"/>
              </a:ext>
            </a:extLst>
          </p:cNvPr>
          <p:cNvSpPr/>
          <p:nvPr/>
        </p:nvSpPr>
        <p:spPr>
          <a:xfrm>
            <a:off x="704781" y="1029868"/>
            <a:ext cx="3607930" cy="208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Abbreviated Injury Scale (AIS) </a:t>
            </a:r>
            <a:r>
              <a:rPr lang="en-US" sz="2000"/>
              <a:t>is a 6-point ordinal severity scale based on “'threat to life” </a:t>
            </a:r>
            <a:r>
              <a:rPr lang="en-US" sz="2000" u="sng"/>
              <a:t>for a single injury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accent2"/>
                </a:solidFill>
              </a:rPr>
              <a:t>MAIS</a:t>
            </a:r>
            <a:r>
              <a:rPr lang="en-US" sz="2000">
                <a:solidFill>
                  <a:schemeClr val="accent2"/>
                </a:solidFill>
              </a:rPr>
              <a:t>:  </a:t>
            </a:r>
            <a:r>
              <a:rPr lang="en-US" sz="2000">
                <a:solidFill>
                  <a:srgbClr val="FFFFFF"/>
                </a:solidFill>
              </a:rPr>
              <a:t>maximum coded AIS for a person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E42DA-F073-4D4A-890D-009BEA3A1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586" r="7712" b="-4"/>
          <a:stretch/>
        </p:blipFill>
        <p:spPr>
          <a:xfrm>
            <a:off x="8554769" y="321731"/>
            <a:ext cx="3324296" cy="2959434"/>
          </a:xfrm>
          <a:prstGeom prst="rect">
            <a:avLst/>
          </a:prstGeom>
        </p:spPr>
      </p:pic>
      <p:pic>
        <p:nvPicPr>
          <p:cNvPr id="2052" name="Picture 4" descr="Table 1 from Potential benefit of the Quadbar™ on all-terrain ...">
            <a:extLst>
              <a:ext uri="{FF2B5EF4-FFF2-40B4-BE49-F238E27FC236}">
                <a16:creationId xmlns:a16="http://schemas.microsoft.com/office/drawing/2014/main" id="{8B68F9D9-1F5B-4145-BE98-EFF570C1C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51" y="3429000"/>
            <a:ext cx="6257274" cy="328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A075D3-2742-418E-885D-247234CF3524}"/>
              </a:ext>
            </a:extLst>
          </p:cNvPr>
          <p:cNvSpPr txBox="1"/>
          <p:nvPr/>
        </p:nvSpPr>
        <p:spPr>
          <a:xfrm>
            <a:off x="704781" y="3624025"/>
            <a:ext cx="4136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Target</a:t>
            </a:r>
            <a:r>
              <a:rPr lang="en-US" sz="2400"/>
              <a:t> – MAIS</a:t>
            </a:r>
          </a:p>
          <a:p>
            <a:r>
              <a:rPr lang="en-US" sz="2400" b="1"/>
              <a:t>Main Question </a:t>
            </a:r>
            <a:r>
              <a:rPr lang="en-US" sz="2400"/>
              <a:t>– Which predicts injury severity better, </a:t>
            </a:r>
            <a:r>
              <a:rPr lang="en-US" sz="2400" i="1"/>
              <a:t>Ordinal Logit </a:t>
            </a:r>
            <a:r>
              <a:rPr lang="en-US" sz="2400"/>
              <a:t>or </a:t>
            </a:r>
            <a:r>
              <a:rPr lang="en-US" sz="2400" i="1"/>
              <a:t>Random Forest</a:t>
            </a:r>
            <a:r>
              <a:rPr lang="en-US" sz="240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30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32646-D4FE-49BD-82F3-85B1AF39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63D41CB-C8C4-4875-9CC9-B096BE1B6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40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6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595C-5F53-4D3B-A549-E03DD3B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Ordinal Logit &amp; GK Gamma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F8FE2-31AA-4CF1-9157-E67675567FA8}"/>
              </a:ext>
            </a:extLst>
          </p:cNvPr>
          <p:cNvSpPr txBox="1"/>
          <p:nvPr/>
        </p:nvSpPr>
        <p:spPr>
          <a:xfrm>
            <a:off x="1092661" y="2552610"/>
            <a:ext cx="35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Ordinal 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1D50B-9FDD-4C25-8DAD-8E525FFFD30A}"/>
              </a:ext>
            </a:extLst>
          </p:cNvPr>
          <p:cNvSpPr txBox="1"/>
          <p:nvPr/>
        </p:nvSpPr>
        <p:spPr>
          <a:xfrm>
            <a:off x="6852664" y="2552610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Goodman-Kruskal’s (GK) Gamma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931DF56-D90A-4479-9DF1-D7FE6AB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626" y="3014276"/>
            <a:ext cx="5524500" cy="113971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GK Gamma is a type of correlation designed for ordinal variables and uses cross-tabulated data </a:t>
            </a:r>
          </a:p>
          <a:p>
            <a:pPr lvl="1"/>
            <a:r>
              <a:rPr lang="en-US" dirty="0"/>
              <a:t>Relies on Concordance and Discordance</a:t>
            </a:r>
          </a:p>
          <a:p>
            <a:pPr lvl="1"/>
            <a:r>
              <a:rPr lang="en-US" dirty="0"/>
              <a:t>Can have values from -1 to 1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4D9C5E-F49F-4D4D-837F-B404E4BE912C}"/>
              </a:ext>
            </a:extLst>
          </p:cNvPr>
          <p:cNvGrpSpPr/>
          <p:nvPr/>
        </p:nvGrpSpPr>
        <p:grpSpPr>
          <a:xfrm>
            <a:off x="7568856" y="4223703"/>
            <a:ext cx="2784039" cy="2065297"/>
            <a:chOff x="7583981" y="4328852"/>
            <a:chExt cx="2784039" cy="2065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7C6AB7-38D7-4334-8FC5-11684A62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83981" y="4328852"/>
              <a:ext cx="2599949" cy="57008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B457BF-DBBF-4443-85EE-D4AE2CE4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83981" y="5192405"/>
              <a:ext cx="2784039" cy="120174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E7D7063-D257-428F-86AD-B9F5EBD1A2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606" y="3163438"/>
            <a:ext cx="4184809" cy="29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D595C-5F53-4D3B-A549-E03DD3B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 (70/30 split train/test)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>
            <a:extLst>
              <a:ext uri="{FF2B5EF4-FFF2-40B4-BE49-F238E27FC236}">
                <a16:creationId xmlns:a16="http://schemas.microsoft.com/office/drawing/2014/main" id="{2CDD0555-5613-47BF-A5CB-822C312D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459" y="2426818"/>
            <a:ext cx="315813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8F8091-D771-42CB-92B0-33EAA39F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485" y="2426818"/>
            <a:ext cx="3701093" cy="399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C838F-F2DD-4326-955F-9377E18B7AD8}"/>
              </a:ext>
            </a:extLst>
          </p:cNvPr>
          <p:cNvSpPr txBox="1"/>
          <p:nvPr/>
        </p:nvSpPr>
        <p:spPr>
          <a:xfrm>
            <a:off x="1096736" y="6424455"/>
            <a:ext cx="441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GK Gamma (test data) = 0.54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7F6F1-28D5-4245-89C7-6FF6A3631864}"/>
              </a:ext>
            </a:extLst>
          </p:cNvPr>
          <p:cNvSpPr txBox="1"/>
          <p:nvPr/>
        </p:nvSpPr>
        <p:spPr>
          <a:xfrm>
            <a:off x="7194106" y="6424455"/>
            <a:ext cx="4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Ordinal Logit GK Gamma (test data) = 0.62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98BCE-E86B-43FE-9CEE-1536A731C294}"/>
              </a:ext>
            </a:extLst>
          </p:cNvPr>
          <p:cNvSpPr txBox="1"/>
          <p:nvPr/>
        </p:nvSpPr>
        <p:spPr>
          <a:xfrm>
            <a:off x="435118" y="1755298"/>
            <a:ext cx="1140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Grid search resulted in no predicted values for MIAS&gt;2, so additional refinements were made to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3366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8E15-988F-4884-83E7-A6161F45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Confusion Matrices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25A599-D749-43B0-A208-FF9E4643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131" y="2811439"/>
            <a:ext cx="3461342" cy="346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B55D524-F91A-4AF9-9AAC-14D01787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6527" y="2811438"/>
            <a:ext cx="3461343" cy="34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86ADCE-7A21-4636-976C-4835F70ED0D9}"/>
              </a:ext>
            </a:extLst>
          </p:cNvPr>
          <p:cNvSpPr txBox="1"/>
          <p:nvPr/>
        </p:nvSpPr>
        <p:spPr>
          <a:xfrm>
            <a:off x="1096736" y="6424455"/>
            <a:ext cx="441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 GK Gamma (test data) = 0.54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474A6-28D3-41DC-A8EE-2973B6F5942C}"/>
              </a:ext>
            </a:extLst>
          </p:cNvPr>
          <p:cNvSpPr txBox="1"/>
          <p:nvPr/>
        </p:nvSpPr>
        <p:spPr>
          <a:xfrm>
            <a:off x="7194106" y="6424455"/>
            <a:ext cx="4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Ordinal Logit GK Gamma (test data) = 0.62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2B0A3-3657-48C4-A04A-342C8BF7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Partial Dependence Plots used on Test Data (i.e., change in predicted class when changing indicators from “0” to “1”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Note: OLR has “no effect” or increase in severity while RF has some increase and some decrease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BA8C12-D769-4119-89E2-295A01D4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644" y="492573"/>
            <a:ext cx="615790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153EB42-3768-468C-B411-0DB10FD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Airbag Deployment &amp; Seatbelt Usage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D41CF1-AD5A-438D-8EB1-BDAE05A5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463" y="41275"/>
            <a:ext cx="5565775" cy="5313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493CDFA-76C3-45E7-AE8E-2DB4ACC9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3788" y="41275"/>
            <a:ext cx="5492750" cy="5313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3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Comparison of Crash Injury Predictive Ability using Ordinal Logit and Random Forest</vt:lpstr>
      <vt:lpstr>Background – Data: Crash Investigation Sampling System (CISS)</vt:lpstr>
      <vt:lpstr>PowerPoint Presentation</vt:lpstr>
      <vt:lpstr>Methods</vt:lpstr>
      <vt:lpstr>Ordinal Logit &amp; GK Gamma</vt:lpstr>
      <vt:lpstr>Results (70/30 split train/test)</vt:lpstr>
      <vt:lpstr>Confusion Matrices</vt:lpstr>
      <vt:lpstr>Partial Dependence Plots used on Test Data (i.e., change in predicted class when changing indicators from “0” to “1”  Note: OLR has “no effect” or increase in severity while RF has some increase and some decrease</vt:lpstr>
      <vt:lpstr>Airbag Deployment &amp; Seatbelt Usage</vt:lpstr>
      <vt:lpstr>Alcohol Use and Poor Weather Conditions</vt:lpstr>
      <vt:lpstr>Conclusions</vt:lpstr>
      <vt:lpstr>Future Directions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Crash Injury Predictive Ability using Ordinal Logit and Random Forest</dc:title>
  <dc:creator>Jonathan Wood</dc:creator>
  <cp:lastModifiedBy>Jonathan Wood</cp:lastModifiedBy>
  <cp:revision>8</cp:revision>
  <dcterms:created xsi:type="dcterms:W3CDTF">2020-07-01T21:40:17Z</dcterms:created>
  <dcterms:modified xsi:type="dcterms:W3CDTF">2020-07-01T22:01:46Z</dcterms:modified>
</cp:coreProperties>
</file>