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>
        <p:scale>
          <a:sx n="60" d="100"/>
          <a:sy n="60" d="100"/>
        </p:scale>
        <p:origin x="59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591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14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39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8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6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7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4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2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0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CD10-AA49-4B7D-BE97-17FA278A478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6F1D-CF19-4E64-8456-5FCD4B27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17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94580-2B0B-7D22-BCFC-DF0EB3C1E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2733709"/>
            <a:ext cx="8003002" cy="1373070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Binary Classification Model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E9D28-A9A5-4449-AA8E-222E68324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US" dirty="0"/>
              <a:t>By Jackson Swalley</a:t>
            </a:r>
          </a:p>
        </p:txBody>
      </p:sp>
    </p:spTree>
    <p:extLst>
      <p:ext uri="{BB962C8B-B14F-4D97-AF65-F5344CB8AC3E}">
        <p14:creationId xmlns:p14="http://schemas.microsoft.com/office/powerpoint/2010/main" val="156084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AD35-1929-FE85-D347-0E1034BA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Previous Work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49F5D-D992-D5A0-7A85-898BFB61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352178" cy="3599316"/>
          </a:xfrm>
        </p:spPr>
        <p:txBody>
          <a:bodyPr>
            <a:normAutofit/>
          </a:bodyPr>
          <a:lstStyle/>
          <a:p>
            <a:r>
              <a:rPr lang="en-US" sz="2000" dirty="0"/>
              <a:t>Classification of subjects as diabetic or not</a:t>
            </a:r>
          </a:p>
          <a:p>
            <a:r>
              <a:rPr lang="en-US" sz="2000" dirty="0"/>
              <a:t>Neural networks using binary classification </a:t>
            </a:r>
          </a:p>
          <a:p>
            <a:pPr lvl="1"/>
            <a:r>
              <a:rPr lang="en-US" sz="1600" dirty="0"/>
              <a:t>Identifies data as true or false for a condition</a:t>
            </a:r>
          </a:p>
          <a:p>
            <a:r>
              <a:rPr lang="en-US" sz="2000" dirty="0"/>
              <a:t>Activation Functions</a:t>
            </a:r>
          </a:p>
          <a:p>
            <a:pPr lvl="1"/>
            <a:r>
              <a:rPr lang="en-US" sz="1600" dirty="0"/>
              <a:t>Sigmoid – values between (0,1) with sigmoid operation </a:t>
            </a:r>
          </a:p>
          <a:p>
            <a:pPr lvl="1"/>
            <a:r>
              <a:rPr lang="en-US" sz="1600" dirty="0" err="1"/>
              <a:t>Relu</a:t>
            </a:r>
            <a:r>
              <a:rPr lang="en-US" sz="1600" dirty="0"/>
              <a:t> - values between (0,1) linearly </a:t>
            </a:r>
          </a:p>
          <a:p>
            <a:pPr lvl="1"/>
            <a:r>
              <a:rPr lang="en-US" sz="1600" dirty="0"/>
              <a:t>tanh – values between (-1,1) with tanh operation</a:t>
            </a:r>
          </a:p>
          <a:p>
            <a:r>
              <a:rPr lang="en-US" sz="2000" dirty="0"/>
              <a:t>Loss Functions</a:t>
            </a:r>
          </a:p>
          <a:p>
            <a:pPr lvl="1"/>
            <a:r>
              <a:rPr lang="en-US" sz="1600" dirty="0"/>
              <a:t>Binary cross entropy</a:t>
            </a:r>
          </a:p>
          <a:p>
            <a:pPr lvl="1"/>
            <a:r>
              <a:rPr lang="en-US" sz="1600" dirty="0"/>
              <a:t>Hinge 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1026" name="Picture 2" descr="Evolution and Concepts Of Neural Networks | Deep Learning">
            <a:extLst>
              <a:ext uri="{FF2B5EF4-FFF2-40B4-BE49-F238E27FC236}">
                <a16:creationId xmlns:a16="http://schemas.microsoft.com/office/drawing/2014/main" id="{F297902B-D74C-A550-3202-C05EC84F5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5464" y="2336873"/>
            <a:ext cx="5494447" cy="359886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36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6680-3C3F-B4D3-92F0-002DD663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1E5F-AB19-77CA-96CC-E71398578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50" y="2257425"/>
            <a:ext cx="5257800" cy="4351338"/>
          </a:xfrm>
        </p:spPr>
        <p:txBody>
          <a:bodyPr/>
          <a:lstStyle/>
          <a:p>
            <a:r>
              <a:rPr lang="en-US" dirty="0"/>
              <a:t>Binary classification of individuals with diabetes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model parameters within a set to achieve highest accuracy score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Accuracy = (TP + TN) / # data entries</a:t>
            </a:r>
          </a:p>
        </p:txBody>
      </p:sp>
      <p:pic>
        <p:nvPicPr>
          <p:cNvPr id="2050" name="Picture 2" descr="How to interpret a confusion matrix for a machine learning model">
            <a:extLst>
              <a:ext uri="{FF2B5EF4-FFF2-40B4-BE49-F238E27FC236}">
                <a16:creationId xmlns:a16="http://schemas.microsoft.com/office/drawing/2014/main" id="{BFFB3FB4-22AF-3B6B-E7FC-C6580E6D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199" y="2627600"/>
            <a:ext cx="5257801" cy="295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17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9212-EB38-74CA-5E69-85106AE5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Parameter variation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D436E5-8212-A1D7-89B3-6EEF83EF93E5}"/>
              </a:ext>
            </a:extLst>
          </p:cNvPr>
          <p:cNvSpPr txBox="1">
            <a:spLocks/>
          </p:cNvSpPr>
          <p:nvPr/>
        </p:nvSpPr>
        <p:spPr>
          <a:xfrm>
            <a:off x="680321" y="2133599"/>
            <a:ext cx="3599579" cy="410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Model Parameters to vary:</a:t>
            </a:r>
          </a:p>
          <a:p>
            <a:r>
              <a:rPr lang="en-US" sz="2000" dirty="0"/>
              <a:t>Number of layers = (2, 3)</a:t>
            </a:r>
          </a:p>
          <a:p>
            <a:r>
              <a:rPr lang="en-US" sz="2000" dirty="0"/>
              <a:t>Nodes in first layer = (64, 32, 16)</a:t>
            </a:r>
          </a:p>
          <a:p>
            <a:r>
              <a:rPr lang="en-US" sz="2000" dirty="0"/>
              <a:t>Epochs = (30, 60)</a:t>
            </a:r>
          </a:p>
          <a:p>
            <a:r>
              <a:rPr lang="en-US" sz="2000" dirty="0"/>
              <a:t>Activation function = (sigmoid, </a:t>
            </a:r>
            <a:r>
              <a:rPr lang="en-US" sz="2000" dirty="0" err="1"/>
              <a:t>relu</a:t>
            </a:r>
            <a:r>
              <a:rPr lang="en-US" sz="2000" dirty="0"/>
              <a:t>, tanh)</a:t>
            </a:r>
          </a:p>
          <a:p>
            <a:r>
              <a:rPr lang="en-US" sz="2000" dirty="0"/>
              <a:t>Loss function = (</a:t>
            </a:r>
            <a:r>
              <a:rPr lang="en-US" sz="2000" dirty="0" err="1"/>
              <a:t>binary_crossentropy</a:t>
            </a:r>
            <a:r>
              <a:rPr lang="en-US" sz="2000" dirty="0"/>
              <a:t>, hinge)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040CF-B8D8-C414-C5B5-F48C2D1FD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2436430"/>
            <a:ext cx="7559501" cy="298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2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4B03-C16D-3D8B-D5E8-010C2ADC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Linearly Decrease # of Nodes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6CFC0-ED67-3F7B-AEA7-24F529640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274" y="2700652"/>
            <a:ext cx="6908642" cy="34041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C486E6-7B1E-49AD-95F5-24635AB9B75B}"/>
              </a:ext>
            </a:extLst>
          </p:cNvPr>
          <p:cNvSpPr txBox="1"/>
          <p:nvPr/>
        </p:nvSpPr>
        <p:spPr>
          <a:xfrm>
            <a:off x="590550" y="2622550"/>
            <a:ext cx="4083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number of nodes in each layer based on linear decrease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Last layer nodes =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layer nodes = 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 1 = 64 nodes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 2 = 44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 3 = 24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6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08A-BD7F-5BDA-A3BA-5E53E03E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Parameter tuning via </a:t>
            </a:r>
            <a:r>
              <a:rPr lang="en-US" dirty="0" err="1"/>
              <a:t>GridsearchCV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4D2CC-3BFD-EC75-3C52-BF5AB98B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16" y="4516958"/>
            <a:ext cx="8287468" cy="693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E99D6F-3E10-53D1-1C1F-50ABB2D84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279" y="5534670"/>
            <a:ext cx="1085944" cy="2362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372AAF-914C-6011-FACF-C4EDA19A272E}"/>
              </a:ext>
            </a:extLst>
          </p:cNvPr>
          <p:cNvSpPr txBox="1"/>
          <p:nvPr/>
        </p:nvSpPr>
        <p:spPr>
          <a:xfrm>
            <a:off x="1466850" y="2438400"/>
            <a:ext cx="8380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GridSearchCV</a:t>
            </a:r>
            <a:r>
              <a:rPr lang="en-US" dirty="0"/>
              <a:t> – </a:t>
            </a:r>
            <a:r>
              <a:rPr lang="en-US" dirty="0" err="1"/>
              <a:t>initizalize</a:t>
            </a:r>
            <a:r>
              <a:rPr lang="en-US" dirty="0"/>
              <a:t> hyper parameter tuning with model and grid of possible hyper parameters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Grid.fit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– trains and tests model for every possible combination of hyper parameters, returns CSV file of accuracy associated with hyperparameter combinations</a:t>
            </a:r>
          </a:p>
        </p:txBody>
      </p:sp>
    </p:spTree>
    <p:extLst>
      <p:ext uri="{BB962C8B-B14F-4D97-AF65-F5344CB8AC3E}">
        <p14:creationId xmlns:p14="http://schemas.microsoft.com/office/powerpoint/2010/main" val="179242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19A5-86BD-56BE-6825-0E3708C8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Inferences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AA06-7C15-7E04-18C4-FB2AFE477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14956"/>
            <a:ext cx="4964829" cy="3599316"/>
          </a:xfrm>
        </p:spPr>
        <p:txBody>
          <a:bodyPr/>
          <a:lstStyle/>
          <a:p>
            <a:r>
              <a:rPr lang="en-US" dirty="0"/>
              <a:t>Computationally expensive</a:t>
            </a:r>
          </a:p>
          <a:p>
            <a:pPr lvl="1"/>
            <a:r>
              <a:rPr lang="en-US" dirty="0"/>
              <a:t>Data set used: 8 categories, 768 subjects</a:t>
            </a:r>
          </a:p>
          <a:p>
            <a:pPr lvl="1"/>
            <a:r>
              <a:rPr lang="en-US" dirty="0"/>
              <a:t>T4 Run time: 25 minuets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 be prone to overfitting</a:t>
            </a:r>
          </a:p>
          <a:p>
            <a:pPr lvl="1"/>
            <a:r>
              <a:rPr lang="en-US" dirty="0"/>
              <a:t>Model with highest accuracy may have effectively “memorized” data better than others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65B03B-D175-938E-76E4-3674DE67A397}"/>
              </a:ext>
            </a:extLst>
          </p:cNvPr>
          <p:cNvSpPr txBox="1">
            <a:spLocks/>
          </p:cNvSpPr>
          <p:nvPr/>
        </p:nvSpPr>
        <p:spPr>
          <a:xfrm>
            <a:off x="1259003" y="2314956"/>
            <a:ext cx="456477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Operations return model parameters associated with highest accuracy value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2D437-7295-A943-2A1E-95C8F403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74" y="3546376"/>
            <a:ext cx="3627608" cy="26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044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3845</TotalTime>
  <Words>299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Binary Classification Model Optimization</vt:lpstr>
      <vt:lpstr>Previous Work </vt:lpstr>
      <vt:lpstr>Objectives</vt:lpstr>
      <vt:lpstr>Approach: Parameter variation </vt:lpstr>
      <vt:lpstr>Approach: Linearly Decrease # of Nodes </vt:lpstr>
      <vt:lpstr>Approach: Parameter tuning via GridsearchCV</vt:lpstr>
      <vt:lpstr>Results, Inferences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Swalley</dc:creator>
  <cp:lastModifiedBy>Jackson Swalley</cp:lastModifiedBy>
  <cp:revision>1</cp:revision>
  <dcterms:created xsi:type="dcterms:W3CDTF">2024-12-07T20:43:16Z</dcterms:created>
  <dcterms:modified xsi:type="dcterms:W3CDTF">2024-12-10T12:48:49Z</dcterms:modified>
</cp:coreProperties>
</file>