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5"/>
  </p:notesMasterIdLst>
  <p:sldIdLst>
    <p:sldId id="256" r:id="rId2"/>
    <p:sldId id="510" r:id="rId3"/>
    <p:sldId id="511" r:id="rId4"/>
    <p:sldId id="448" r:id="rId5"/>
    <p:sldId id="449" r:id="rId6"/>
    <p:sldId id="502" r:id="rId7"/>
    <p:sldId id="491" r:id="rId8"/>
    <p:sldId id="492" r:id="rId9"/>
    <p:sldId id="501" r:id="rId10"/>
    <p:sldId id="503" r:id="rId11"/>
    <p:sldId id="463" r:id="rId12"/>
    <p:sldId id="450" r:id="rId13"/>
    <p:sldId id="451" r:id="rId14"/>
    <p:sldId id="460" r:id="rId15"/>
    <p:sldId id="464" r:id="rId16"/>
    <p:sldId id="504" r:id="rId17"/>
    <p:sldId id="465" r:id="rId18"/>
    <p:sldId id="466" r:id="rId19"/>
    <p:sldId id="490" r:id="rId20"/>
    <p:sldId id="483" r:id="rId21"/>
    <p:sldId id="495" r:id="rId22"/>
    <p:sldId id="468" r:id="rId23"/>
    <p:sldId id="493" r:id="rId24"/>
    <p:sldId id="469" r:id="rId25"/>
    <p:sldId id="484" r:id="rId26"/>
    <p:sldId id="509" r:id="rId27"/>
    <p:sldId id="508" r:id="rId28"/>
    <p:sldId id="505" r:id="rId29"/>
    <p:sldId id="506" r:id="rId30"/>
    <p:sldId id="507" r:id="rId31"/>
    <p:sldId id="485" r:id="rId32"/>
    <p:sldId id="486" r:id="rId33"/>
    <p:sldId id="487" r:id="rId34"/>
    <p:sldId id="476" r:id="rId35"/>
    <p:sldId id="488" r:id="rId36"/>
    <p:sldId id="496" r:id="rId37"/>
    <p:sldId id="497" r:id="rId38"/>
    <p:sldId id="499" r:id="rId39"/>
    <p:sldId id="494" r:id="rId40"/>
    <p:sldId id="489" r:id="rId41"/>
    <p:sldId id="477" r:id="rId42"/>
    <p:sldId id="500" r:id="rId43"/>
    <p:sldId id="447"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510"/>
            <p14:sldId id="511"/>
            <p14:sldId id="448"/>
            <p14:sldId id="449"/>
            <p14:sldId id="502"/>
            <p14:sldId id="491"/>
            <p14:sldId id="492"/>
            <p14:sldId id="501"/>
            <p14:sldId id="503"/>
            <p14:sldId id="463"/>
            <p14:sldId id="450"/>
            <p14:sldId id="451"/>
            <p14:sldId id="460"/>
            <p14:sldId id="464"/>
            <p14:sldId id="504"/>
            <p14:sldId id="465"/>
            <p14:sldId id="466"/>
            <p14:sldId id="490"/>
            <p14:sldId id="483"/>
            <p14:sldId id="495"/>
            <p14:sldId id="468"/>
            <p14:sldId id="493"/>
            <p14:sldId id="469"/>
            <p14:sldId id="484"/>
            <p14:sldId id="509"/>
            <p14:sldId id="508"/>
            <p14:sldId id="505"/>
            <p14:sldId id="506"/>
            <p14:sldId id="507"/>
            <p14:sldId id="485"/>
            <p14:sldId id="486"/>
            <p14:sldId id="487"/>
            <p14:sldId id="476"/>
            <p14:sldId id="488"/>
            <p14:sldId id="496"/>
            <p14:sldId id="497"/>
            <p14:sldId id="499"/>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9" d="100"/>
          <a:sy n="99" d="100"/>
        </p:scale>
        <p:origin x="749" y="77"/>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79" y="1018298"/>
          <a:ext cx="1678798" cy="146748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定义网络</a:t>
          </a:r>
          <a:endParaRPr lang="zh-TW" altLang="en-US" sz="2800" kern="1200" dirty="0"/>
        </a:p>
      </dsp:txBody>
      <dsp:txXfrm>
        <a:off x="842579" y="1238420"/>
        <a:ext cx="818414" cy="1027237"/>
      </dsp:txXfrm>
    </dsp:sp>
    <dsp:sp modelId="{26507422-5EB3-4794-954B-10F5496864B4}">
      <dsp:nvSpPr>
        <dsp:cNvPr id="0" name=""/>
        <dsp:cNvSpPr/>
      </dsp:nvSpPr>
      <dsp:spPr>
        <a:xfrm>
          <a:off x="3179" y="1332339"/>
          <a:ext cx="839399" cy="839399"/>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1</a:t>
          </a:r>
          <a:endParaRPr lang="zh-TW" altLang="en-US" sz="2800" kern="1200" dirty="0"/>
        </a:p>
      </dsp:txBody>
      <dsp:txXfrm>
        <a:off x="126106" y="1455266"/>
        <a:ext cx="593545" cy="593545"/>
      </dsp:txXfrm>
    </dsp:sp>
    <dsp:sp modelId="{63BF4F9E-DFD3-4F32-BB83-EDA34B3186AB}">
      <dsp:nvSpPr>
        <dsp:cNvPr id="0" name=""/>
        <dsp:cNvSpPr/>
      </dsp:nvSpPr>
      <dsp:spPr>
        <a:xfrm>
          <a:off x="2626302" y="1018298"/>
          <a:ext cx="1678798" cy="146748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损失函数</a:t>
          </a:r>
          <a:endParaRPr lang="zh-TW" altLang="en-US" sz="2800" kern="1200" dirty="0"/>
        </a:p>
      </dsp:txBody>
      <dsp:txXfrm>
        <a:off x="3046002" y="1238420"/>
        <a:ext cx="818414" cy="1027237"/>
      </dsp:txXfrm>
    </dsp:sp>
    <dsp:sp modelId="{BD20842E-DDAC-4D2A-81A6-5E7B3DC6A9BA}">
      <dsp:nvSpPr>
        <dsp:cNvPr id="0" name=""/>
        <dsp:cNvSpPr/>
      </dsp:nvSpPr>
      <dsp:spPr>
        <a:xfrm>
          <a:off x="2206603" y="1332339"/>
          <a:ext cx="839399" cy="839399"/>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2</a:t>
          </a:r>
          <a:endParaRPr lang="zh-TW" altLang="en-US" sz="2800" kern="1200" dirty="0"/>
        </a:p>
      </dsp:txBody>
      <dsp:txXfrm>
        <a:off x="2329530" y="1455266"/>
        <a:ext cx="593545" cy="593545"/>
      </dsp:txXfrm>
    </dsp:sp>
    <dsp:sp modelId="{25708548-ACE5-456A-9BB2-8335CF56201B}">
      <dsp:nvSpPr>
        <dsp:cNvPr id="0" name=""/>
        <dsp:cNvSpPr/>
      </dsp:nvSpPr>
      <dsp:spPr>
        <a:xfrm>
          <a:off x="4829726" y="1018298"/>
          <a:ext cx="1678798" cy="146748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优化</a:t>
          </a:r>
          <a:endParaRPr lang="zh-TW" altLang="en-US" sz="2800" kern="1200" dirty="0"/>
        </a:p>
      </dsp:txBody>
      <dsp:txXfrm>
        <a:off x="5249426" y="1238420"/>
        <a:ext cx="818414" cy="1027237"/>
      </dsp:txXfrm>
    </dsp:sp>
    <dsp:sp modelId="{51AD05C7-9BB6-4F43-AAA2-1D0412419A6C}">
      <dsp:nvSpPr>
        <dsp:cNvPr id="0" name=""/>
        <dsp:cNvSpPr/>
      </dsp:nvSpPr>
      <dsp:spPr>
        <a:xfrm>
          <a:off x="4410026" y="1332339"/>
          <a:ext cx="839399" cy="839399"/>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3</a:t>
          </a:r>
          <a:endParaRPr lang="zh-TW" altLang="en-US" sz="2800" kern="1200" dirty="0"/>
        </a:p>
      </dsp:txBody>
      <dsp:txXfrm>
        <a:off x="4532953" y="1455266"/>
        <a:ext cx="593545" cy="59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11.198"/>
    </inkml:context>
    <inkml:brush xml:id="br0">
      <inkml:brushProperty name="width" value="0.05" units="cm"/>
      <inkml:brushProperty name="height" value="0.05" units="cm"/>
      <inkml:brushProperty name="color" value="#FF0066"/>
    </inkml:brush>
  </inkml:definitions>
  <inkml:trace contextRef="#ctx0" brushRef="#br0">29 0 11344 0 0,'0'0'521'0'0,"0"0"-12"0"0,0 0-162 0 0,0 0 530 0 0,0 0 274 0 0,0 0 53 0 0,0 0-54 0 0,0 0-264 0 0,0 0-112 0 0,0 0-26 0 0,0 0-60 0 0,0 0-236 0 0,0 0-106 0 0,-1 3-24 0 0,-14 53 542 0 0,4 6-344 0 0,10-37-334 0 0,1 45-1318 0 0,6-40-3431 0 0,-6-28 2857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11.675"/>
    </inkml:context>
    <inkml:brush xml:id="br0">
      <inkml:brushProperty name="width" value="0.05" units="cm"/>
      <inkml:brushProperty name="height" value="0.05" units="cm"/>
      <inkml:brushProperty name="color" value="#FF0066"/>
    </inkml:brush>
  </inkml:definitions>
  <inkml:trace contextRef="#ctx0" brushRef="#br0">272 117 4144 0 0,'0'0'191'0'0,"0"0"373"0"0,0 0 1462 0 0,0 0 638 0 0,0 0 125 0 0,2-2-266 0 0,24-24 206 0 0,70-49 1542 0 0,-58 61-3237 0 0,-37 14-906 0 0,2 1-10 0 0,22 13 16 0 0,-15-4-111 0 0,-6-4-19 0 0,0 0 0 0 0,0 1-1 0 0,-1-1 1 0 0,0 1 0 0 0,0 0 0 0 0,0 0 0 0 0,-1 0-1 0 0,0 0 1 0 0,0 0 0 0 0,-1 1 0 0 0,0-1 0 0 0,-1 1-1 0 0,1-1 1 0 0,-1 2-4 0 0,0 232 211 0 0,-4-159-158 0 0,-17 69 71 0 0,-19-34 558 0 0,38-112-624 0 0,0 0 0 0 0,-1 0 0 0 0,1-1 1 0 0,-1 1-1 0 0,0-1 0 0 0,-1 1 1 0 0,1-1-1 0 0,-1 0 0 0 0,0-1 1 0 0,0 1-1 0 0,0 0 0 0 0,0-1 0 0 0,-1 0 1 0 0,1 0-1 0 0,-1 0 0 0 0,0-1 1 0 0,0 0-1 0 0,0 0 0 0 0,0 0 1 0 0,0 0-1 0 0,-1-1 0 0 0,0 1-58 0 0,-71-13 832 0 0,57 2-800 0 0,1 0 0 0 0,0-1 0 0 0,0-1 0 0 0,1-1 0 0 0,0-1 0 0 0,1 0 0 0 0,-15-16-32 0 0,-21-23-288 0 0,48 45-81 0 0,-30-49-392 0 0,21 17-7543 0 0,13 30 939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18.489"/>
    </inkml:context>
    <inkml:brush xml:id="br0">
      <inkml:brushProperty name="width" value="0.05" units="cm"/>
      <inkml:brushProperty name="height" value="0.05" units="cm"/>
      <inkml:brushProperty name="color" value="#FF0066"/>
    </inkml:brush>
  </inkml:definitions>
  <inkml:trace contextRef="#ctx0" brushRef="#br0">0 165 7368 0 0,'14'0'568'0'0,"-4"-9"-68"0"0,7 2 1371 0 0,-9 5 3675 0 0,-6 2-5386 0 0,0 1 0 0 0,0-1 0 0 0,0 0 1 0 0,0 1-1 0 0,0-1 0 0 0,0 1 0 0 0,0 0 0 0 0,0 0 1 0 0,0-1-1 0 0,0 1 0 0 0,0 1 0 0 0,-1-1 1 0 0,1 0-1 0 0,0 0 0 0 0,-1 1 0 0 0,1-1 0 0 0,-1 1 1 0 0,1-1-1 0 0,-1 1-160 0 0,7 32 716 0 0,-4-18-504 0 0,0-3-105 0 0,0-1 0 0 0,-1 1 0 0 0,-1 0 0 0 0,0 0 0 0 0,-1 0 0 0 0,0 0 0 0 0,-1 2-107 0 0,-3 67 341 0 0,12 4 39 0 0,-12-3 2 0 0,16-6-28 0 0,5 43 197 0 0,-7-76-388 0 0,-11-42-160 0 0,0 0 0 0 0,0 0 0 0 0,0 0 0 0 0,1 0 0 0 0,-1 0 0 0 0,1 0 0 0 0,-1 0 0 0 0,1 0 0 0 0,-1 0 0 0 0,1 0 0 0 0,0-1 0 0 0,0 1 0 0 0,0 0 0 0 0,0 0 0 0 0,0-1 0 0 0,0 1 0 0 0,1-1 0 0 0,-1 1 1 0 0,0-1-1 0 0,1 1 0 0 0,-1-1 0 0 0,1 0 0 0 0,-1 0 0 0 0,1 0 0 0 0,1 1-3 0 0,9 7 25 0 0,-10-8 44 0 0,-1-1-1 0 0,65-29 518 0 0,-34-3-133 0 0,-21 26-417 0 0,33-28-31 0 0,-25-16-5 0 0,17-36 0 0 0,-23-21 118 0 0,-10 96-97 0 0,-1 0 0 0 0,0-1 1 0 0,-1 1-1 0 0,-1-1 0 0 0,0 0 1 0 0,0 1-1 0 0,-1-1 0 0 0,-1-6-21 0 0,8-99 231 0 0,-8 101-176 0 0,2 15-50 0 0,0 0 0 0 0,-1 0-1 0 0,1-1 1 0 0,0 1 0 0 0,0 0 0 0 0,0 0 0 0 0,-1 0-1 0 0,1 0 1 0 0,0 0 0 0 0,1 0 0 0 0,-1 0 0 0 0,0 0-1 0 0,0 0 1 0 0,0 0 0 0 0,1-1 0 0 0,-1 1 0 0 0,0 0-1 0 0,1 0 1 0 0,-1 0 0 0 0,1 0 0 0 0,-1 1 0 0 0,1-1-1 0 0,0 0 1 0 0,-1 0 0 0 0,1 0 0 0 0,0 0 0 0 0,0 0 0 0 0,-1 1-1 0 0,1-1 1 0 0,0 0 0 0 0,0 1-5 0 0,1-1 53 0 0,0 4 1 0 0,6 40-44 0 0,-20 22 44 0 0,24 3-128 0 0,-20-9 8 0 0,6-51 59 0 0,0-1 1 0 0,1 1-1 0 0,0 0 1 0 0,0 0-1 0 0,1 0 1 0 0,0 0-1 0 0,0 0 0 0 0,1 0 1 0 0,0 0-1 0 0,1 5 7 0 0,-3 39 0 0 0,2-48 0 0 0,-1-1 0 0 0,1 1 0 0 0,0 0 0 0 0,1-1 0 0 0,-1 1 0 0 0,0-1 0 0 0,1 1 0 0 0,0-1 0 0 0,0 0 0 0 0,0 0 0 0 0,0 0 0 0 0,0 0 0 0 0,1 0 0 0 0,0 0 0 0 0,-1-1 0 0 0,1 1 0 0 0,0-1 0 0 0,0 1 0 0 0,2 0 0 0 0,5 6 0 0 0,-7-6 8 0 0,1 0-1 0 0,-1-1 0 0 0,0 1 0 0 0,1-1 1 0 0,0 1-1 0 0,0-1 0 0 0,-1 0 0 0 0,1 0 1 0 0,1-1-1 0 0,-1 1 0 0 0,0-1 1 0 0,0 0-1 0 0,0 0 0 0 0,1 0 0 0 0,-1-1 1 0 0,0 0-1 0 0,1 0 0 0 0,-1 0 1 0 0,0 0-1 0 0,1 0 0 0 0,-1-1 0 0 0,0 0 1 0 0,1 0-1 0 0,3-1-7 0 0,2-2 46 0 0,0 0 0 0 0,1-1 1 0 0,-2 0-1 0 0,1 0 0 0 0,-1-1 0 0 0,1-1 0 0 0,-2 1 1 0 0,1-2-1 0 0,-1 1 0 0 0,0-1 0 0 0,0 0 1 0 0,5-9-47 0 0,1-3 110 0 0,-1 0 0 0 0,-1-1 0 0 0,-1 0 0 0 0,-1-1 0 0 0,7-22-110 0 0,16-71 327 0 0,-27 90-279 0 0,-2 0 0 0 0,-1-1 1 0 0,-1 0-1 0 0,-1 0 0 0 0,-1-5-48 0 0,-6-88-12 0 0,12 27-2020 0 0,-5 89 120 0 0,-1 3-3784 0 0,0 0-1619 0 0</inkml:trace>
  <inkml:trace contextRef="#ctx0" brushRef="#br0" timeOffset="323.137">845 829 9216 0 0,'2'-1'706'0'0,"52"-43"3573"0"0,2-3 266 0 0,-47 51-1561 0 0,-6 36-2668 0 0,-13 37-5 0 0,9 17 43 0 0,8-74-178 0 0,2-9-96 0 0,3-1-97 0 0,-11-9-92 0 0,1-1 0 0 0,0 0 0 0 0,-1 1-1 0 0,1-1 1 0 0,0 0 0 0 0,0 0 0 0 0,-1 1 0 0 0,1-1 0 0 0,0-1 0 0 0,0 1 0 0 0,-1 0-1 0 0,1 0 1 0 0,0-1 0 0 0,0 1 0 0 0,-1-1 0 0 0,1 1 0 0 0,0-1 0 0 0,-1 0-1 0 0,1 0 1 0 0,-1 1 0 0 0,1-1 0 0 0,-1 0 0 0 0,0-1 0 0 0,1 1 0 0 0,-1 0 0 0 0,0 0-1 0 0,1 0 1 0 0,-1-1 0 0 0,0 1 0 0 0,0-1 0 0 0,0 1 0 0 0,0-1 0 0 0,-1 1-1 0 0,1-1 1 0 0,0 0 0 0 0,-1 1 0 0 0,1-1 0 0 0,-1 0 0 0 0,1 0 109 0 0,0 0-377 0 0,8-12-1692 0 0</inkml:trace>
  <inkml:trace contextRef="#ctx0" brushRef="#br0" timeOffset="577.668">1155 375 14368 0 0,'0'0'661'0'0,"0"0"-17"0"0,0 0-265 0 0,0 0 419 0 0,0 0 235 0 0,0 2 45 0 0,1 77 2160 0 0,16-40-5689 0 0,-13-34 726 0 0,0 4 6 0 0</inkml:trace>
  <inkml:trace contextRef="#ctx0" brushRef="#br0" timeOffset="826.018">1420 340 14168 0 0,'0'0'322'0'0,"0"0"45"0"0,0 0 18 0 0,0 0-41 0 0,0 0-101 0 0,0 0 406 0 0,0 0 204 0 0,0 2 41 0 0,-11 45 775 0 0,-17-3-3636 0 0,9-26 759 0 0</inkml:trace>
  <inkml:trace contextRef="#ctx0" brushRef="#br0" timeOffset="1005.536">1247 881 1376 0 0,'2'0'107'0'0,"22"-5"330"0"0,21-4 7695 0 0,14-10-2386 0 0,-17 14-4179 0 0,5 26 618 0 0,-28-9-1500 0 0,-11-1-161 0 0,-5-7-438 0 0,-1 0 0 0 0,0 1-1 0 0,0-1 1 0 0,0 0 0 0 0,0 1-1 0 0,-1 0 1 0 0,0-1 0 0 0,0 1 0 0 0,0 0-1 0 0,-1-1 1 0 0,1 1 0 0 0,-1 4-86 0 0,3 20 385 0 0,7 76 353 0 0,-9 31 318 0 0,-2-120-917 0 0,0-1 0 0 0,-1 1-1 0 0,0-1 1 0 0,-2 1 0 0 0,0-1-1 0 0,-5 13-138 0 0,-19 31 968 0 0,24-51-884 0 0,-1 0-1 0 0,0-1 1 0 0,-1 1 0 0 0,1-1-1 0 0,-1 0 1 0 0,-1-1-1 0 0,1 0 1 0 0,-1 0 0 0 0,0 0-1 0 0,-4 2-83 0 0,-61 21 949 0 0,18-43-338 0 0,5 3-575 0 0,27 0-600 0 0,0 0-1 0 0,1-1 1 0 0,1-1 0 0 0,0-1-1 0 0,1 0 1 0 0,0-2-1 0 0,2 0 1 0 0,-1-1 0 0 0,2-1-1 0 0,-3-4 565 0 0,-6-11-1588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33.430"/>
    </inkml:context>
    <inkml:brush xml:id="br0">
      <inkml:brushProperty name="width" value="0.05" units="cm"/>
      <inkml:brushProperty name="height" value="0.05" units="cm"/>
      <inkml:brushProperty name="color" value="#FF0066"/>
    </inkml:brush>
  </inkml:definitions>
  <inkml:trace contextRef="#ctx0" brushRef="#br0">3370 2376 5528 0 0,'0'0'422'0'0,"-2"0"17"0"0,0-1 16 0 0,-1 0 0 0 0,1 1 0 0 0,0-1 0 0 0,0-1 0 0 0,0 1 0 0 0,0 0 0 0 0,1 0-1 0 0,-1-1 1 0 0,0 1 0 0 0,0-1 0 0 0,1 0 0 0 0,-1 1 0 0 0,1-1 0 0 0,-1 0 0 0 0,1 0 0 0 0,0 0 0 0 0,0 0 0 0 0,0 0 0 0 0,0 0 0 0 0,0 0-455 0 0,0 0 1082 0 0,1 2-53 0 0,0 0-62 0 0,0 0-240 0 0,0 0-102 0 0,0 0-17 0 0,0 0-51 0 0,-1 3-185 0 0,-16 43 642 0 0,8 46-388 0 0,20-18-744 0 0</inkml:trace>
  <inkml:trace contextRef="#ctx0" brushRef="#br0" timeOffset="-2">122 1656 9504 0 0,'0'0'432'0'0,"0"0"-6"0"0,-11-6-127 0 0,-7 6 4348 0 0,9 21-1734 0 0,18 30-1223 0 0,-6-45-1584 0 0,0 1-1 0 0,0-1 0 0 0,1 0 0 0 0,0 0 0 0 0,0-1 1 0 0,0 1-1 0 0,1-1 0 0 0,0 0 0 0 0,0 0 0 0 0,0 0 0 0 0,1-1 1 0 0,0 0-1 0 0,0 0 0 0 0,0 0 0 0 0,0-1 0 0 0,0 0 1 0 0,1 0-1 0 0,-1 0 0 0 0,5 0-105 0 0,107 60 609 0 0,-19-9-281 0 0,94 57-181 0 0,-102-72-14 0 0,61 17 46 0 0,-136-50-154 0 0,217 62 235 0 0,-101-34 20 0 0,-50-10-16 0 0,106 29 344 0 0,-14-23-373 0 0,-129-24-182 0 0,14 1 1 0 0,7 1 16 0 0,-6 8-4 0 0,-4 3-44 0 0,14-3 92 0 0,0 7-37 0 0,-25-10 0 0 0,19-10-13 0 0,23 26 0 0 0,-53-14 0 0 0,47 14 272 0 0,-33-15-333 0 0,19 4 1 0 0,-39-9 133 0 0,-25-8-73 0 0,-3-1 0 0 0,3 2-10 0 0,28 11-44 0 0,1 2-22 0 0,5-6-48 0 0,-8 1 60 0 0,-27-9 0 0 0</inkml:trace>
  <inkml:trace contextRef="#ctx0" brushRef="#br0" timeOffset="-1">2693 2687 28575 0 0,'-36'-12'0'0'0,"-71"-36"0"0"0,-64-18 0 0 0,73 22 0 0 0,-32-25 0 0 0,-40-26 0 0 0,13 11 0 0 0,-28 2 0 0 0,147 67 0 0 0,-173-46-64 0 0,-84-12 0 0 0,109 12-12 0 0,15-5-56 0 0,56-10 60 0 0,54 21 72 0 0,-49-40-64 0 0,79 70 64 0 0,-22-8-72 0 0,25 18 8 0 0,-1 10 64 0 0,4 5-11 0 0,1 1-42 0 0,8-1 42 0 0,7 5-31 0 0,-3 7 20 0 0,11-11-31 0 0,1 1 0 0 0,-1 6 42 0 0,-3 2 11 0 0,-24 10 0 0 0,-34-17-11 0 0,23-1-42 0 0,-23 1-11 0 0,37-3 53 0 0,23 0-42 0 0,2 0-14 0 0,0 0-7 0 0,2 1 18 0 0,57 32-27 0 0,-45-21 64 0 0,1-1-1 0 0,0-1 1 0 0,1 0-1 0 0,0-1 1 0 0,15 5 19 0 0,31 18-39 0 0,129 59 39 0 0,-36-28 0 0 0,-79-30 67 0 0,1-3-1 0 0,52 12-66 0 0,36 13 59 0 0,76 35 88 0 0,-149-49-41 0 0,-10 2-20 0 0,9-8 20 0 0,-30-6-95 0 0,80 23 53 0 0,-30-4 0 0 0,46 16 64 0 0,-115-41-117 0 0,41 20 42 0 0,-24-15-53 0 0,51 8 117 0 0,-97-29-107 0 0,1 0-1 0 0,0-1 0 0 0,0 0 0 0 0,1-1 0 0 0,0-1 0 0 0,0 0 0 0 0,15 1-9 0 0,50 19 11 0 0,-35-5 0 0 0,48 0 53 0 0,-42-7-9 0 0</inkml:trace>
  <inkml:trace contextRef="#ctx0" brushRef="#br0" timeOffset="-15721.485">2070 2241 1376 0 0,'0'-1'107'0'0,"-22"-46"4722"0"0,13-22-1039 0 0,11-32-1684 0 0,-2 49-1076 0 0,2 0 0 0 0,3 0 0 0 0,5-22-1030 0 0,-4 24 478 0 0,-5 41-379 0 0,8-61 779 0 0,2 0-1 0 0,17-53-877 0 0,32-44 544 0 0,-20 99-433 0 0,3 3-1 0 0,2 1 0 0 0,3 3 1 0 0,3 1-1 0 0,2 3 1 0 0,37-29-111 0 0,18-14 43 0 0,4 5 0 0 0,17-4-43 0 0,-57 50 130 0 0,1 4-1 0 0,2 3 0 0 0,9 0-129 0 0,202-71 440 0 0,-246 98-368 0 0,376-116 260 0 0,-203 83-232 0 0,96-1 582 0 0,-154 36-136 0 0,-105 12-127 0 0,1 2 0 0 0,-1 2-1 0 0,24 6-418 0 0,-38-8 388 0 0,-34-1-250 0 0,-2 0 38 0 0,0 0 14 0 0,0 0 2 0 0,0 0-58 0 0,0 0-248 0 0,0 0-108 0 0,0 0-24 0 0,-1 1-56 0 0,-5 6-481 0 0,-5 3 325 0 0,-4-1-4407 0 0,-14 7 2904 0 0,4-1-13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7T07:35:38.8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0.141"/>
    </inkml:context>
    <inkml:brush xml:id="br0">
      <inkml:brushProperty name="width" value="0.05" units="cm"/>
      <inkml:brushProperty name="height" value="0.05" units="cm"/>
      <inkml:brushProperty name="color" value="#FF0066"/>
    </inkml:brush>
  </inkml:definitions>
  <inkml:trace contextRef="#ctx0" brushRef="#br0">0 101 7168 0 0,'0'0'330'0'0,"0"0"-8"0"0,0 0-114 0 0,0 0 301 0 0,0 0 158 0 0,0 0 33 0 0,0 0 14 0 0,0 0 45 0 0,0 0 17 0 0,0 0 7 0 0,0 0-35 0 0,0 0-152 0 0,0 0-70 0 0,0 0-12 0 0,0 0-2 0 0,0 0-2 0 0,0 0-5 0 0,1-2-1 0 0,12-13 504 0 0,-11 14-504 0 0,4-9 471 0 0,8-3-118 0 0,-12 12-595 0 0,-1-1 20 0 0,30-37 957 0 0,-15 35-894 0 0,37-10 827 0 0,-39 18-1088 0 0,-4 1-84 0 0,-1 5 11 0 0,-8-9-8 0 0,1 1-1 0 0,-1 1 0 0 0,1 0 0 0 0,-1 0 1 0 0,0-1-1 0 0,1 1 0 0 0,-1 0 0 0 0,0 0 0 0 0,-1 0 0 0 0,1 0 1 0 0,-1 0-1 0 0,1 0 0 0 0,-1 0 0 0 0,0 0 0 0 0,0 1 1 0 0,0-1-1 0 0,0 0 0 0 0,-1 1-2 0 0,-5 62-55 0 0,-10-8 275 0 0,0 14-220 0 0,16-31-205 0 0,10-28 278 0 0,42-13 427 0 0,-11-20-196 0 0,-5-5-186 0 0,-1 2 68 0 0,-30 18-245 0 0,-1 3-16 0 0,0-1 1 0 0,-1 0 0 0 0,1 0-1 0 0,-1 0 1 0 0,0-1-1 0 0,0 1 1 0 0,-1-1 0 0 0,1 1-1 0 0,-1-1 1 0 0,1 0 0 0 0,-1 0-1 0 0,0 0 1 0 0,-1 0 0 0 0,1 0-1 0 0,-1-1 1 0 0,1-1 74 0 0,3-11-879 0 0,-4 15 223 0 0,0 0-874 0 0,1-10-389 0 0,-1-4-80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0.803"/>
    </inkml:context>
    <inkml:brush xml:id="br0">
      <inkml:brushProperty name="width" value="0.05" units="cm"/>
      <inkml:brushProperty name="height" value="0.05" units="cm"/>
      <inkml:brushProperty name="color" value="#FF0066"/>
    </inkml:brush>
  </inkml:definitions>
  <inkml:trace contextRef="#ctx0" brushRef="#br0">23 0 3680 0 0,'0'0'167'0'0,"0"0"270"0"0,0 0 1031 0 0,0 0 445 0 0,0 0 87 0 0,0 0-128 0 0,0 0-597 0 0,0 0-262 0 0,0 0-56 0 0,0 0-75 0 0,0 0-272 0 0,0 0-118 0 0,0 0-20 0 0,0 0-15 0 0,0 0-33 0 0,0 0-9 0 0,0 3-6 0 0,-16 51 1885 0 0,16-52-2021 0 0,0 1-8 0 0,-6 60 263 0 0,11 29 0 0 0,-4-1 536 0 0,-1-89-984 0 0,0-2-74 0 0,0 0-380 0 0,0 0-159 0 0,0 0-955 0 0,0-2-3857 0 0,0-6-1648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3.661"/>
    </inkml:context>
    <inkml:brush xml:id="br0">
      <inkml:brushProperty name="width" value="0.05" units="cm"/>
      <inkml:brushProperty name="height" value="0.05" units="cm"/>
      <inkml:brushProperty name="color" value="#FF0066"/>
    </inkml:brush>
  </inkml:definitions>
  <inkml:trace contextRef="#ctx0" brushRef="#br0">33 43 1024 0 0,'-33'-42'0'0'0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4.184"/>
    </inkml:context>
    <inkml:brush xml:id="br0">
      <inkml:brushProperty name="width" value="0.05" units="cm"/>
      <inkml:brushProperty name="height" value="0.05" units="cm"/>
      <inkml:brushProperty name="color" value="#FF0066"/>
    </inkml:brush>
  </inkml:definitions>
  <inkml:trace contextRef="#ctx0" brushRef="#br0">77 34 1376 0 0,'-30'-4'128'0'0,"11"-2"264"0"0,16-1 4382 0 0,-17-7 5534 0 0,19 13-11209 0 0,-2-1 1882 0 0,3 2-328 0 0,0 0-143 0 0,0 0-29 0 0,0 0-38 0 0,0 0-130 0 0,0 0-52 0 0,0 0-6 0 0,0 3 9 0 0,0 0-197 0 0,1 0 0 0 0,-1 0 1 0 0,1-1-1 0 0,0 1 0 0 0,-1 0 0 0 0,1 0 0 0 0,1-1 0 0 0,-1 1 1 0 0,0 0-1 0 0,1-1 0 0 0,-1 1 0 0 0,1-1 0 0 0,0 0 0 0 0,0 0 1 0 0,0 1-1 0 0,0-1 0 0 0,0 0 0 0 0,1 0-67 0 0,4 5 175 0 0,53 52 988 0 0,-23-24-766 0 0,-35-31-360 0 0,2 1 1 0 0,-1-1-1 0 0,0 1 0 0 0,1-1 1 0 0,0 0-1 0 0,0 0 0 0 0,0-1 1 0 0,0 1-1 0 0,1-1 0 0 0,-1 0 1 0 0,1 0-1 0 0,4 2-37 0 0,63 53 313 0 0,-16-34-185 0 0,-41-13-74 0 0,6 16-43 0 0,-13-24-12 0 0,16 9 13 0 0,-11 1 146 0 0,-2-2-56 0 0,-2 8 76 0 0,32 22 4 0 0,-40-41-178 0 0,0 1 0 0 0,-1-1 0 0 0,1 0 0 0 0,0 1 0 0 0,-1-1 0 0 0,1 0 0 0 0,0 1 0 0 0,-1-1-1 0 0,1 1 1 0 0,-1-1 0 0 0,1 1 0 0 0,-1-1 0 0 0,1 1 0 0 0,-1 0 0 0 0,1-1 0 0 0,-1 1 0 0 0,0-1 0 0 0,1 1 0 0 0,-1 0-1 0 0,0 0 1 0 0,1-1 0 0 0,-1 1 0 0 0,0 0 0 0 0,0-1 0 0 0,0 1 0 0 0,0 0 0 0 0,0 0 0 0 0,1-1 0 0 0,-2 1 0 0 0,1 0 0 0 0,0 0-1 0 0,0-1 1 0 0,0 1 0 0 0,0 0 0 0 0,0 0 0 0 0,0-1 0 0 0,-1 1 0 0 0,1 0 0 0 0,0-1 0 0 0,-1 1 0 0 0,1 0 0 0 0,-1-1-1 0 0,1 1 1 0 0,0-1 0 0 0,-1 1-4 0 0,-13 28 100 0 0,-23 0-12 0 0,-22 17 388 0 0,2-17-203 0 0,25-16-170 0 0,-6 19 73 0 0,10-16-177 0 0,22-14-82 0 0,1 1-1 0 0,-1 0 0 0 0,1 0 1 0 0,0 1-1 0 0,0 0 0 0 0,0 0 1 0 0,0 0-1 0 0,1 0 1 0 0,0 0-1 0 0,-4 6 84 0 0,-21 16-2827 0 0,21-14-2825 0 0,7 1-1615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10/10/2019</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7</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20</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24</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38</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62992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accent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customXml" Target="../ink/ink6.xml"/><Relationship Id="rId18" Type="http://schemas.openxmlformats.org/officeDocument/2006/relationships/image" Target="../media/image29.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6.emf"/><Relationship Id="rId17" Type="http://schemas.openxmlformats.org/officeDocument/2006/relationships/customXml" Target="../ink/ink8.xml"/><Relationship Id="rId2" Type="http://schemas.openxmlformats.org/officeDocument/2006/relationships/image" Target="../media/image21.tmp"/><Relationship Id="rId16" Type="http://schemas.openxmlformats.org/officeDocument/2006/relationships/image" Target="../media/image28.emf"/><Relationship Id="rId20" Type="http://schemas.openxmlformats.org/officeDocument/2006/relationships/image" Target="../media/image30.emf"/><Relationship Id="rId1" Type="http://schemas.openxmlformats.org/officeDocument/2006/relationships/slideLayout" Target="../slideLayouts/slideLayout4.xml"/><Relationship Id="rId6" Type="http://schemas.openxmlformats.org/officeDocument/2006/relationships/image" Target="../media/image23.emf"/><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5.emf"/><Relationship Id="rId19" Type="http://schemas.openxmlformats.org/officeDocument/2006/relationships/customXml" Target="../ink/ink9.xml"/><Relationship Id="rId4" Type="http://schemas.openxmlformats.org/officeDocument/2006/relationships/image" Target="../media/image22.emf"/><Relationship Id="rId9" Type="http://schemas.openxmlformats.org/officeDocument/2006/relationships/customXml" Target="../ink/ink4.xml"/><Relationship Id="rId14" Type="http://schemas.openxmlformats.org/officeDocument/2006/relationships/image" Target="../media/image27.emf"/></Relationships>
</file>

<file path=ppt/slides/_rels/slide1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3.xml"/><Relationship Id="rId4" Type="http://schemas.openxmlformats.org/officeDocument/2006/relationships/image" Target="../media/image34.tmp"/></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260.png"/><Relationship Id="rId1" Type="http://schemas.openxmlformats.org/officeDocument/2006/relationships/slideLayout" Target="../slideLayouts/slideLayout3.xml"/><Relationship Id="rId5" Type="http://schemas.openxmlformats.org/officeDocument/2006/relationships/image" Target="../media/image43.tmp"/><Relationship Id="rId4" Type="http://schemas.openxmlformats.org/officeDocument/2006/relationships/image" Target="../media/image42.tmp"/></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5.xml"/><Relationship Id="rId7" Type="http://schemas.openxmlformats.org/officeDocument/2006/relationships/image" Target="../media/image46.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4.wmf"/><Relationship Id="rId5" Type="http://schemas.openxmlformats.org/officeDocument/2006/relationships/oleObject" Target="../embeddings/oleObject1.bin"/><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4.xml"/><Relationship Id="rId6" Type="http://schemas.openxmlformats.org/officeDocument/2006/relationships/image" Target="../media/image57.tmp"/><Relationship Id="rId5" Type="http://schemas.openxmlformats.org/officeDocument/2006/relationships/image" Target="../media/image56.tmp"/><Relationship Id="rId4" Type="http://schemas.openxmlformats.org/officeDocument/2006/relationships/image" Target="../media/image55.tmp"/></Relationships>
</file>

<file path=ppt/slides/_rels/slide29.xml.rels><?xml version="1.0" encoding="UTF-8" standalone="yes"?>
<Relationships xmlns="http://schemas.openxmlformats.org/package/2006/relationships"><Relationship Id="rId3" Type="http://schemas.openxmlformats.org/officeDocument/2006/relationships/image" Target="../media/image56.tmp"/><Relationship Id="rId7" Type="http://schemas.openxmlformats.org/officeDocument/2006/relationships/image" Target="../media/image62.tmp"/><Relationship Id="rId2" Type="http://schemas.openxmlformats.org/officeDocument/2006/relationships/image" Target="../media/image58.tmp"/><Relationship Id="rId1" Type="http://schemas.openxmlformats.org/officeDocument/2006/relationships/slideLayout" Target="../slideLayouts/slideLayout4.xml"/><Relationship Id="rId6" Type="http://schemas.openxmlformats.org/officeDocument/2006/relationships/image" Target="../media/image61.tmp"/><Relationship Id="rId5" Type="http://schemas.openxmlformats.org/officeDocument/2006/relationships/image" Target="../media/image60.tmp"/><Relationship Id="rId4" Type="http://schemas.openxmlformats.org/officeDocument/2006/relationships/image" Target="../media/image59.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image" Target="../media/image64.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image" Target="../media/image65.tmp"/><Relationship Id="rId1" Type="http://schemas.openxmlformats.org/officeDocument/2006/relationships/slideLayout" Target="../slideLayouts/slideLayout4.xml"/><Relationship Id="rId4" Type="http://schemas.openxmlformats.org/officeDocument/2006/relationships/image" Target="../media/image67.tm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69.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70.tmp"/><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tmp"/><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nndl/exercise/tree/master/chap4_%20simple%20neural%20network"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4.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tmp"/><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7" Type="http://schemas.openxmlformats.org/officeDocument/2006/relationships/image" Target="../media/image14.tmp"/><Relationship Id="rId2" Type="http://schemas.openxmlformats.org/officeDocument/2006/relationships/image" Target="../media/image9.tmp"/><Relationship Id="rId1" Type="http://schemas.openxmlformats.org/officeDocument/2006/relationships/slideLayout" Target="../slideLayouts/slideLayout4.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前馈神经网络</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D14E-384B-4F89-9B60-AAEBAC0AB952}"/>
              </a:ext>
            </a:extLst>
          </p:cNvPr>
          <p:cNvSpPr>
            <a:spLocks noGrp="1"/>
          </p:cNvSpPr>
          <p:nvPr>
            <p:ph type="title"/>
          </p:nvPr>
        </p:nvSpPr>
        <p:spPr/>
        <p:txBody>
          <a:bodyPr/>
          <a:lstStyle/>
          <a:p>
            <a:r>
              <a:rPr lang="zh-CN" altLang="en-US" dirty="0"/>
              <a:t>常见激活函数</a:t>
            </a:r>
          </a:p>
        </p:txBody>
      </p:sp>
      <p:sp>
        <p:nvSpPr>
          <p:cNvPr id="3" name="内容占位符 2">
            <a:extLst>
              <a:ext uri="{FF2B5EF4-FFF2-40B4-BE49-F238E27FC236}">
                <a16:creationId xmlns:a16="http://schemas.microsoft.com/office/drawing/2014/main" id="{682A3B00-0AAD-4140-B53A-F40602E2B2EF}"/>
              </a:ext>
            </a:extLst>
          </p:cNvPr>
          <p:cNvSpPr>
            <a:spLocks noGrp="1"/>
          </p:cNvSpPr>
          <p:nvPr>
            <p:ph sz="quarter" idx="1"/>
          </p:nvPr>
        </p:nvSpPr>
        <p:spPr/>
        <p:txBody>
          <a:bodyPr/>
          <a:lstStyle/>
          <a:p>
            <a:r>
              <a:rPr lang="zh-CN" altLang="en-US" dirty="0"/>
              <a:t>高斯误差线性单元（</a:t>
            </a:r>
            <a:r>
              <a:rPr lang="en-US" altLang="zh-CN" dirty="0"/>
              <a:t>Gaussian Error Linear Unit</a:t>
            </a:r>
            <a:r>
              <a:rPr lang="zh-CN" altLang="en-US" dirty="0"/>
              <a:t>，</a:t>
            </a:r>
            <a:r>
              <a:rPr lang="en-US" altLang="zh-CN" dirty="0"/>
              <a:t>GELU</a:t>
            </a:r>
            <a:r>
              <a:rPr lang="zh-CN" altLang="en-US" dirty="0"/>
              <a:t>）</a:t>
            </a:r>
            <a:endParaRPr lang="en-US" altLang="zh-CN" dirty="0"/>
          </a:p>
          <a:p>
            <a:endParaRPr lang="en-US" altLang="zh-CN" dirty="0"/>
          </a:p>
          <a:p>
            <a:endParaRPr lang="en-US" altLang="zh-CN" dirty="0"/>
          </a:p>
          <a:p>
            <a:pPr lvl="1"/>
            <a:r>
              <a:rPr lang="zh-CN" altLang="en-US" dirty="0"/>
              <a:t>其中</a:t>
            </a:r>
            <a:r>
              <a:rPr lang="en-US" altLang="zh-CN" dirty="0"/>
              <a:t>P(X ≤ x)</a:t>
            </a:r>
            <a:r>
              <a:rPr lang="zh-CN" altLang="en-US" dirty="0"/>
              <a:t>是高斯分布</a:t>
            </a:r>
            <a:r>
              <a:rPr lang="en-US" altLang="zh-CN" dirty="0"/>
              <a:t>N(µ,</a:t>
            </a:r>
            <a:r>
              <a:rPr lang="el-GR" altLang="zh-CN" dirty="0"/>
              <a:t>σ 2 )</a:t>
            </a:r>
            <a:r>
              <a:rPr lang="zh-CN" altLang="en-US" dirty="0"/>
              <a:t>的累积分布函数，其中</a:t>
            </a:r>
            <a:r>
              <a:rPr lang="en-US" altLang="zh-CN" dirty="0"/>
              <a:t>µ,</a:t>
            </a:r>
            <a:r>
              <a:rPr lang="el-GR" altLang="zh-CN" dirty="0"/>
              <a:t>σ</a:t>
            </a:r>
            <a:r>
              <a:rPr lang="zh-CN" altLang="en-US" dirty="0"/>
              <a:t>为超参数，一般设</a:t>
            </a:r>
            <a:r>
              <a:rPr lang="en-US" altLang="zh-CN" dirty="0"/>
              <a:t>µ = 0,</a:t>
            </a:r>
            <a:r>
              <a:rPr lang="el-GR" altLang="zh-CN" dirty="0"/>
              <a:t>σ = 1</a:t>
            </a:r>
            <a:r>
              <a:rPr lang="zh-CN" altLang="en-US" dirty="0"/>
              <a:t>即可</a:t>
            </a:r>
            <a:endParaRPr lang="en-US" altLang="zh-CN" dirty="0"/>
          </a:p>
          <a:p>
            <a:endParaRPr lang="en-US" altLang="zh-CN" dirty="0"/>
          </a:p>
          <a:p>
            <a:r>
              <a:rPr lang="zh-CN" altLang="en-US" dirty="0"/>
              <a:t>由于高斯分布的累积分布函数为</a:t>
            </a:r>
            <a:r>
              <a:rPr lang="en-US" altLang="zh-CN" dirty="0"/>
              <a:t>S</a:t>
            </a:r>
            <a:r>
              <a:rPr lang="zh-CN" altLang="en-US" dirty="0"/>
              <a:t>型函数，因此</a:t>
            </a:r>
            <a:r>
              <a:rPr lang="en-US" altLang="zh-CN" dirty="0"/>
              <a:t>GELU</a:t>
            </a:r>
            <a:r>
              <a:rPr lang="zh-CN" altLang="en-US" dirty="0"/>
              <a:t>可以用</a:t>
            </a:r>
            <a:r>
              <a:rPr lang="en-US" altLang="zh-CN" dirty="0"/>
              <a:t>Tanh</a:t>
            </a:r>
            <a:r>
              <a:rPr lang="zh-CN" altLang="en-US" dirty="0"/>
              <a:t>函数或</a:t>
            </a:r>
            <a:r>
              <a:rPr lang="en-US" altLang="zh-CN" dirty="0"/>
              <a:t>Logistic</a:t>
            </a:r>
            <a:r>
              <a:rPr lang="zh-CN" altLang="en-US" dirty="0"/>
              <a:t>函数来近似</a:t>
            </a:r>
            <a:endParaRPr lang="en-US" altLang="zh-CN" dirty="0"/>
          </a:p>
          <a:p>
            <a:endParaRPr lang="zh-CN" altLang="en-US" dirty="0"/>
          </a:p>
        </p:txBody>
      </p:sp>
      <p:pic>
        <p:nvPicPr>
          <p:cNvPr id="5" name="图片 4">
            <a:extLst>
              <a:ext uri="{FF2B5EF4-FFF2-40B4-BE49-F238E27FC236}">
                <a16:creationId xmlns:a16="http://schemas.microsoft.com/office/drawing/2014/main" id="{87C719F1-7679-4018-83B3-16F6DBAE0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1" y="2057400"/>
            <a:ext cx="2743200" cy="518809"/>
          </a:xfrm>
          <a:prstGeom prst="rect">
            <a:avLst/>
          </a:prstGeom>
        </p:spPr>
      </p:pic>
      <p:pic>
        <p:nvPicPr>
          <p:cNvPr id="6" name="图片 5">
            <a:extLst>
              <a:ext uri="{FF2B5EF4-FFF2-40B4-BE49-F238E27FC236}">
                <a16:creationId xmlns:a16="http://schemas.microsoft.com/office/drawing/2014/main" id="{4109F8FD-87D4-4D5F-B7C9-3F8B8AD8A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5257800"/>
            <a:ext cx="5376958" cy="1066800"/>
          </a:xfrm>
          <a:prstGeom prst="rect">
            <a:avLst/>
          </a:prstGeom>
        </p:spPr>
      </p:pic>
    </p:spTree>
    <p:extLst>
      <p:ext uri="{BB962C8B-B14F-4D97-AF65-F5344CB8AC3E}">
        <p14:creationId xmlns:p14="http://schemas.microsoft.com/office/powerpoint/2010/main" val="294956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133601"/>
            <a:ext cx="5925036" cy="2794941"/>
          </a:xfrm>
          <a:prstGeom prst="rect">
            <a:avLst/>
          </a:prstGeom>
        </p:spPr>
      </p:pic>
    </p:spTree>
    <p:extLst>
      <p:ext uri="{BB962C8B-B14F-4D97-AF65-F5344CB8AC3E}">
        <p14:creationId xmlns:p14="http://schemas.microsoft.com/office/powerpoint/2010/main" val="378535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sz="quarter"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a:extLst>
              <a:ext uri="{FF2B5EF4-FFF2-40B4-BE49-F238E27FC236}">
                <a16:creationId xmlns:a16="http://schemas.microsoft.com/office/drawing/2014/main" id="{16F9F4CE-B589-4727-9497-9C241AA92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0"/>
            <a:ext cx="6945267" cy="2253402"/>
          </a:xfrm>
          <a:prstGeom prst="rect">
            <a:avLst/>
          </a:prstGeom>
        </p:spPr>
      </p:pic>
      <p:sp>
        <p:nvSpPr>
          <p:cNvPr id="7" name="矩形 6">
            <a:extLst>
              <a:ext uri="{FF2B5EF4-FFF2-40B4-BE49-F238E27FC236}">
                <a16:creationId xmlns:a16="http://schemas.microsoft.com/office/drawing/2014/main" id="{448F4CB9-3818-4CEB-9306-AE1FFBBDC714}"/>
              </a:ext>
            </a:extLst>
          </p:cNvPr>
          <p:cNvSpPr/>
          <p:nvPr/>
        </p:nvSpPr>
        <p:spPr>
          <a:xfrm>
            <a:off x="3048000" y="5562600"/>
            <a:ext cx="6096000" cy="369332"/>
          </a:xfrm>
          <a:prstGeom prst="rect">
            <a:avLst/>
          </a:prstGeom>
        </p:spPr>
        <p:txBody>
          <a:bodyPr>
            <a:spAutoFit/>
          </a:bodyPr>
          <a:lstStyle/>
          <a:p>
            <a:r>
              <a:rPr lang="zh-CN" altLang="en-US" dirty="0"/>
              <a:t>圆形节点表示一个神经元，方形节点表示一组神经元。</a:t>
            </a:r>
          </a:p>
        </p:txBody>
      </p:sp>
    </p:spTree>
    <p:extLst>
      <p:ext uri="{BB962C8B-B14F-4D97-AF65-F5344CB8AC3E}">
        <p14:creationId xmlns:p14="http://schemas.microsoft.com/office/powerpoint/2010/main" val="103280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sz="quarter"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886200"/>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1485F-B971-4D6A-B7C8-263E3A49C56F}"/>
              </a:ext>
            </a:extLst>
          </p:cNvPr>
          <p:cNvSpPr>
            <a:spLocks noGrp="1"/>
          </p:cNvSpPr>
          <p:nvPr>
            <p:ph type="title"/>
          </p:nvPr>
        </p:nvSpPr>
        <p:spPr/>
        <p:txBody>
          <a:bodyPr/>
          <a:lstStyle/>
          <a:p>
            <a:r>
              <a:rPr lang="zh-CN" altLang="en-US" dirty="0"/>
              <a:t>信息传递过程</a:t>
            </a:r>
          </a:p>
        </p:txBody>
      </p:sp>
      <p:pic>
        <p:nvPicPr>
          <p:cNvPr id="3" name="图片 2" descr="屏幕剪辑">
            <a:extLst>
              <a:ext uri="{FF2B5EF4-FFF2-40B4-BE49-F238E27FC236}">
                <a16:creationId xmlns:a16="http://schemas.microsoft.com/office/drawing/2014/main" id="{DC188C75-CD36-4AC9-98E5-308B9F80E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415662"/>
            <a:ext cx="5638800" cy="3222170"/>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墨迹 9">
                <a:extLst>
                  <a:ext uri="{FF2B5EF4-FFF2-40B4-BE49-F238E27FC236}">
                    <a16:creationId xmlns:a16="http://schemas.microsoft.com/office/drawing/2014/main" id="{E2A5C7FF-8E62-498F-860D-1CDEB890EEEA}"/>
                  </a:ext>
                </a:extLst>
              </p14:cNvPr>
              <p14:cNvContentPartPr/>
              <p14:nvPr/>
            </p14:nvContentPartPr>
            <p14:xfrm>
              <a:off x="5528180" y="2242667"/>
              <a:ext cx="10800" cy="89280"/>
            </p14:xfrm>
          </p:contentPart>
        </mc:Choice>
        <mc:Fallback>
          <p:pic>
            <p:nvPicPr>
              <p:cNvPr id="10" name="墨迹 9">
                <a:extLst>
                  <a:ext uri="{FF2B5EF4-FFF2-40B4-BE49-F238E27FC236}">
                    <a16:creationId xmlns:a16="http://schemas.microsoft.com/office/drawing/2014/main" id="{E2A5C7FF-8E62-498F-860D-1CDEB890EEEA}"/>
                  </a:ext>
                </a:extLst>
              </p:cNvPr>
              <p:cNvPicPr/>
              <p:nvPr/>
            </p:nvPicPr>
            <p:blipFill>
              <a:blip r:embed="rId4"/>
              <a:stretch>
                <a:fillRect/>
              </a:stretch>
            </p:blipFill>
            <p:spPr>
              <a:xfrm>
                <a:off x="5518870" y="2233703"/>
                <a:ext cx="29048" cy="106849"/>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墨迹 10">
                <a:extLst>
                  <a:ext uri="{FF2B5EF4-FFF2-40B4-BE49-F238E27FC236}">
                    <a16:creationId xmlns:a16="http://schemas.microsoft.com/office/drawing/2014/main" id="{A8DBDB1A-06BD-4DD6-B2F4-5D98FDC8B6BF}"/>
                  </a:ext>
                </a:extLst>
              </p14:cNvPr>
              <p14:cNvContentPartPr/>
              <p14:nvPr/>
            </p14:nvContentPartPr>
            <p14:xfrm>
              <a:off x="5379860" y="2427347"/>
              <a:ext cx="182160" cy="287640"/>
            </p14:xfrm>
          </p:contentPart>
        </mc:Choice>
        <mc:Fallback>
          <p:pic>
            <p:nvPicPr>
              <p:cNvPr id="11" name="墨迹 10">
                <a:extLst>
                  <a:ext uri="{FF2B5EF4-FFF2-40B4-BE49-F238E27FC236}">
                    <a16:creationId xmlns:a16="http://schemas.microsoft.com/office/drawing/2014/main" id="{A8DBDB1A-06BD-4DD6-B2F4-5D98FDC8B6BF}"/>
                  </a:ext>
                </a:extLst>
              </p:cNvPr>
              <p:cNvPicPr/>
              <p:nvPr/>
            </p:nvPicPr>
            <p:blipFill>
              <a:blip r:embed="rId6"/>
              <a:stretch>
                <a:fillRect/>
              </a:stretch>
            </p:blipFill>
            <p:spPr>
              <a:xfrm>
                <a:off x="5370860" y="2418358"/>
                <a:ext cx="199800" cy="305258"/>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墨迹 19">
                <a:extLst>
                  <a:ext uri="{FF2B5EF4-FFF2-40B4-BE49-F238E27FC236}">
                    <a16:creationId xmlns:a16="http://schemas.microsoft.com/office/drawing/2014/main" id="{ECBE67FD-1D79-411F-A445-F03D0651E065}"/>
                  </a:ext>
                </a:extLst>
              </p14:cNvPr>
              <p14:cNvContentPartPr/>
              <p14:nvPr/>
            </p14:nvContentPartPr>
            <p14:xfrm>
              <a:off x="7750460" y="1861067"/>
              <a:ext cx="549000" cy="542520"/>
            </p14:xfrm>
          </p:contentPart>
        </mc:Choice>
        <mc:Fallback>
          <p:pic>
            <p:nvPicPr>
              <p:cNvPr id="20" name="墨迹 19">
                <a:extLst>
                  <a:ext uri="{FF2B5EF4-FFF2-40B4-BE49-F238E27FC236}">
                    <a16:creationId xmlns:a16="http://schemas.microsoft.com/office/drawing/2014/main" id="{ECBE67FD-1D79-411F-A445-F03D0651E065}"/>
                  </a:ext>
                </a:extLst>
              </p:cNvPr>
              <p:cNvPicPr/>
              <p:nvPr/>
            </p:nvPicPr>
            <p:blipFill>
              <a:blip r:embed="rId8"/>
              <a:stretch>
                <a:fillRect/>
              </a:stretch>
            </p:blipFill>
            <p:spPr>
              <a:xfrm>
                <a:off x="7741466" y="1852067"/>
                <a:ext cx="566628" cy="560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3" name="墨迹 22">
                <a:extLst>
                  <a:ext uri="{FF2B5EF4-FFF2-40B4-BE49-F238E27FC236}">
                    <a16:creationId xmlns:a16="http://schemas.microsoft.com/office/drawing/2014/main" id="{ED1BBD7E-EE6E-42A7-897D-02BC52067F11}"/>
                  </a:ext>
                </a:extLst>
              </p14:cNvPr>
              <p14:cNvContentPartPr/>
              <p14:nvPr/>
            </p14:nvContentPartPr>
            <p14:xfrm>
              <a:off x="5761460" y="1958627"/>
              <a:ext cx="1756080" cy="997560"/>
            </p14:xfrm>
          </p:contentPart>
        </mc:Choice>
        <mc:Fallback>
          <p:pic>
            <p:nvPicPr>
              <p:cNvPr id="23" name="墨迹 22">
                <a:extLst>
                  <a:ext uri="{FF2B5EF4-FFF2-40B4-BE49-F238E27FC236}">
                    <a16:creationId xmlns:a16="http://schemas.microsoft.com/office/drawing/2014/main" id="{ED1BBD7E-EE6E-42A7-897D-02BC52067F11}"/>
                  </a:ext>
                </a:extLst>
              </p:cNvPr>
              <p:cNvPicPr/>
              <p:nvPr/>
            </p:nvPicPr>
            <p:blipFill>
              <a:blip r:embed="rId10"/>
              <a:stretch>
                <a:fillRect/>
              </a:stretch>
            </p:blipFill>
            <p:spPr>
              <a:xfrm>
                <a:off x="5752460" y="1949624"/>
                <a:ext cx="1773720" cy="1015206"/>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墨迹 23">
                <a:extLst>
                  <a:ext uri="{FF2B5EF4-FFF2-40B4-BE49-F238E27FC236}">
                    <a16:creationId xmlns:a16="http://schemas.microsoft.com/office/drawing/2014/main" id="{A0200D79-BB66-4248-9059-51A66B3B43CA}"/>
                  </a:ext>
                </a:extLst>
              </p14:cNvPr>
              <p14:cNvContentPartPr/>
              <p14:nvPr/>
            </p14:nvContentPartPr>
            <p14:xfrm>
              <a:off x="12954020" y="5201507"/>
              <a:ext cx="360" cy="360"/>
            </p14:xfrm>
          </p:contentPart>
        </mc:Choice>
        <mc:Fallback>
          <p:pic>
            <p:nvPicPr>
              <p:cNvPr id="24" name="墨迹 23">
                <a:extLst>
                  <a:ext uri="{FF2B5EF4-FFF2-40B4-BE49-F238E27FC236}">
                    <a16:creationId xmlns:a16="http://schemas.microsoft.com/office/drawing/2014/main" id="{A0200D79-BB66-4248-9059-51A66B3B43CA}"/>
                  </a:ext>
                </a:extLst>
              </p:cNvPr>
              <p:cNvPicPr/>
              <p:nvPr/>
            </p:nvPicPr>
            <p:blipFill>
              <a:blip r:embed="rId12"/>
              <a:stretch>
                <a:fillRect/>
              </a:stretch>
            </p:blipFill>
            <p:spPr>
              <a:xfrm>
                <a:off x="12945020" y="519250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5" name="墨迹 24">
                <a:extLst>
                  <a:ext uri="{FF2B5EF4-FFF2-40B4-BE49-F238E27FC236}">
                    <a16:creationId xmlns:a16="http://schemas.microsoft.com/office/drawing/2014/main" id="{3B3EC40F-26D6-4DB9-8EB8-5539A5BA46A8}"/>
                  </a:ext>
                </a:extLst>
              </p14:cNvPr>
              <p14:cNvContentPartPr/>
              <p14:nvPr/>
            </p14:nvContentPartPr>
            <p14:xfrm>
              <a:off x="6878900" y="3026747"/>
              <a:ext cx="137160" cy="117000"/>
            </p14:xfrm>
          </p:contentPart>
        </mc:Choice>
        <mc:Fallback>
          <p:pic>
            <p:nvPicPr>
              <p:cNvPr id="25" name="墨迹 24">
                <a:extLst>
                  <a:ext uri="{FF2B5EF4-FFF2-40B4-BE49-F238E27FC236}">
                    <a16:creationId xmlns:a16="http://schemas.microsoft.com/office/drawing/2014/main" id="{3B3EC40F-26D6-4DB9-8EB8-5539A5BA46A8}"/>
                  </a:ext>
                </a:extLst>
              </p:cNvPr>
              <p:cNvPicPr/>
              <p:nvPr/>
            </p:nvPicPr>
            <p:blipFill>
              <a:blip r:embed="rId14"/>
              <a:stretch>
                <a:fillRect/>
              </a:stretch>
            </p:blipFill>
            <p:spPr>
              <a:xfrm>
                <a:off x="6869900" y="3017747"/>
                <a:ext cx="1548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墨迹 25">
                <a:extLst>
                  <a:ext uri="{FF2B5EF4-FFF2-40B4-BE49-F238E27FC236}">
                    <a16:creationId xmlns:a16="http://schemas.microsoft.com/office/drawing/2014/main" id="{BA06A8F6-1641-4B81-96E6-313AA5728946}"/>
                  </a:ext>
                </a:extLst>
              </p14:cNvPr>
              <p14:cNvContentPartPr/>
              <p14:nvPr/>
            </p14:nvContentPartPr>
            <p14:xfrm>
              <a:off x="6929300" y="2829827"/>
              <a:ext cx="8280" cy="111960"/>
            </p14:xfrm>
          </p:contentPart>
        </mc:Choice>
        <mc:Fallback>
          <p:pic>
            <p:nvPicPr>
              <p:cNvPr id="26" name="墨迹 25">
                <a:extLst>
                  <a:ext uri="{FF2B5EF4-FFF2-40B4-BE49-F238E27FC236}">
                    <a16:creationId xmlns:a16="http://schemas.microsoft.com/office/drawing/2014/main" id="{BA06A8F6-1641-4B81-96E6-313AA5728946}"/>
                  </a:ext>
                </a:extLst>
              </p:cNvPr>
              <p:cNvPicPr/>
              <p:nvPr/>
            </p:nvPicPr>
            <p:blipFill>
              <a:blip r:embed="rId16"/>
              <a:stretch>
                <a:fillRect/>
              </a:stretch>
            </p:blipFill>
            <p:spPr>
              <a:xfrm>
                <a:off x="6920300" y="2820827"/>
                <a:ext cx="259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墨迹 26">
                <a:extLst>
                  <a:ext uri="{FF2B5EF4-FFF2-40B4-BE49-F238E27FC236}">
                    <a16:creationId xmlns:a16="http://schemas.microsoft.com/office/drawing/2014/main" id="{F4A6A8A1-EA0C-43DD-99EE-88DB74B7E701}"/>
                  </a:ext>
                </a:extLst>
              </p14:cNvPr>
              <p14:cNvContentPartPr/>
              <p14:nvPr/>
            </p14:nvContentPartPr>
            <p14:xfrm>
              <a:off x="10413380" y="4736747"/>
              <a:ext cx="11880" cy="15480"/>
            </p14:xfrm>
          </p:contentPart>
        </mc:Choice>
        <mc:Fallback>
          <p:pic>
            <p:nvPicPr>
              <p:cNvPr id="27" name="墨迹 26">
                <a:extLst>
                  <a:ext uri="{FF2B5EF4-FFF2-40B4-BE49-F238E27FC236}">
                    <a16:creationId xmlns:a16="http://schemas.microsoft.com/office/drawing/2014/main" id="{F4A6A8A1-EA0C-43DD-99EE-88DB74B7E701}"/>
                  </a:ext>
                </a:extLst>
              </p:cNvPr>
              <p:cNvPicPr/>
              <p:nvPr/>
            </p:nvPicPr>
            <p:blipFill>
              <a:blip r:embed="rId18"/>
              <a:stretch>
                <a:fillRect/>
              </a:stretch>
            </p:blipFill>
            <p:spPr>
              <a:xfrm>
                <a:off x="10404645" y="4727747"/>
                <a:ext cx="29001"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 name="墨迹 27">
                <a:extLst>
                  <a:ext uri="{FF2B5EF4-FFF2-40B4-BE49-F238E27FC236}">
                    <a16:creationId xmlns:a16="http://schemas.microsoft.com/office/drawing/2014/main" id="{ECDB5257-1051-48D7-831A-8147CE7E16D7}"/>
                  </a:ext>
                </a:extLst>
              </p14:cNvPr>
              <p14:cNvContentPartPr/>
              <p14:nvPr/>
            </p14:nvContentPartPr>
            <p14:xfrm>
              <a:off x="7452740" y="1843787"/>
              <a:ext cx="168840" cy="266760"/>
            </p14:xfrm>
          </p:contentPart>
        </mc:Choice>
        <mc:Fallback>
          <p:pic>
            <p:nvPicPr>
              <p:cNvPr id="28" name="墨迹 27">
                <a:extLst>
                  <a:ext uri="{FF2B5EF4-FFF2-40B4-BE49-F238E27FC236}">
                    <a16:creationId xmlns:a16="http://schemas.microsoft.com/office/drawing/2014/main" id="{ECDB5257-1051-48D7-831A-8147CE7E16D7}"/>
                  </a:ext>
                </a:extLst>
              </p:cNvPr>
              <p:cNvPicPr/>
              <p:nvPr/>
            </p:nvPicPr>
            <p:blipFill>
              <a:blip r:embed="rId20"/>
              <a:stretch>
                <a:fillRect/>
              </a:stretch>
            </p:blipFill>
            <p:spPr>
              <a:xfrm>
                <a:off x="7443740" y="1834787"/>
                <a:ext cx="186480" cy="284400"/>
              </a:xfrm>
              <a:prstGeom prst="rect">
                <a:avLst/>
              </a:prstGeom>
            </p:spPr>
          </p:pic>
        </mc:Fallback>
      </mc:AlternateContent>
    </p:spTree>
    <p:extLst>
      <p:ext uri="{BB962C8B-B14F-4D97-AF65-F5344CB8AC3E}">
        <p14:creationId xmlns:p14="http://schemas.microsoft.com/office/powerpoint/2010/main" val="288173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给定一个前馈神经网络，用下面的记号来描述这样网络：</a:t>
            </a:r>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2667000"/>
            <a:ext cx="6258798" cy="3153215"/>
          </a:xfrm>
          <a:prstGeom prst="rect">
            <a:avLst/>
          </a:prstGeom>
        </p:spPr>
      </p:pic>
    </p:spTree>
    <p:extLst>
      <p:ext uri="{BB962C8B-B14F-4D97-AF65-F5344CB8AC3E}">
        <p14:creationId xmlns:p14="http://schemas.microsoft.com/office/powerpoint/2010/main" val="988559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91001" y="1905000"/>
            <a:ext cx="3029373" cy="57158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57843" y="2709774"/>
            <a:ext cx="1695687" cy="619211"/>
          </a:xfrm>
          <a:prstGeom prst="rect">
            <a:avLst/>
          </a:prstGeom>
        </p:spPr>
      </p:pic>
      <p:pic>
        <p:nvPicPr>
          <p:cNvPr id="6" name="图片 5" descr="屏幕剪辑"/>
          <p:cNvPicPr>
            <a:picLocks noChangeAspect="1"/>
          </p:cNvPicPr>
          <p:nvPr/>
        </p:nvPicPr>
        <p:blipFill rotWithShape="1">
          <a:blip r:embed="rId4">
            <a:extLst>
              <a:ext uri="{28A0092B-C50C-407E-A947-70E740481C1C}">
                <a14:useLocalDpi xmlns:a14="http://schemas.microsoft.com/office/drawing/2010/main"/>
              </a:ext>
            </a:extLst>
          </a:blip>
          <a:srcRect t="1" r="3464" b="16678"/>
          <a:stretch/>
        </p:blipFill>
        <p:spPr>
          <a:xfrm>
            <a:off x="1756758" y="4800600"/>
            <a:ext cx="8377843" cy="38100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09F92-8DE2-48CF-9503-E28A23C0D5A6}"/>
              </a:ext>
            </a:extLst>
          </p:cNvPr>
          <p:cNvSpPr>
            <a:spLocks noGrp="1"/>
          </p:cNvSpPr>
          <p:nvPr>
            <p:ph type="ctrTitle"/>
          </p:nvPr>
        </p:nvSpPr>
        <p:spPr/>
        <p:txBody>
          <a:bodyPr/>
          <a:lstStyle/>
          <a:p>
            <a:r>
              <a:rPr lang="zh-CN" altLang="en-US" dirty="0"/>
              <a:t>神经网络</a:t>
            </a:r>
          </a:p>
        </p:txBody>
      </p:sp>
    </p:spTree>
    <p:extLst>
      <p:ext uri="{BB962C8B-B14F-4D97-AF65-F5344CB8AC3E}">
        <p14:creationId xmlns:p14="http://schemas.microsoft.com/office/powerpoint/2010/main" val="3314473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2667000" y="5012973"/>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78" t="-1728" r="-1389" b="-2469"/>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958" y="2873810"/>
            <a:ext cx="3271243" cy="707590"/>
          </a:xfrm>
          <a:prstGeom prst="rect">
            <a:avLst/>
          </a:prstGeom>
        </p:spPr>
      </p:pic>
      <p:sp>
        <p:nvSpPr>
          <p:cNvPr id="2" name="标题 1"/>
          <p:cNvSpPr>
            <a:spLocks noGrp="1"/>
          </p:cNvSpPr>
          <p:nvPr>
            <p:ph type="title"/>
          </p:nvPr>
        </p:nvSpPr>
        <p:spPr/>
        <p:txBody>
          <a:bodyPr/>
          <a:lstStyle/>
          <a:p>
            <a:r>
              <a:rPr lang="zh-CN" altLang="en-US" dirty="0"/>
              <a:t>应用到机器学习</a:t>
            </a:r>
          </a:p>
        </p:txBody>
      </p:sp>
      <p:cxnSp>
        <p:nvCxnSpPr>
          <p:cNvPr id="7" name="直接连接符 6"/>
          <p:cNvCxnSpPr/>
          <p:nvPr/>
        </p:nvCxnSpPr>
        <p:spPr>
          <a:xfrm>
            <a:off x="5638800" y="350520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7315200" y="4343401"/>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5943600" y="350520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158770" y="358140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4403506" y="4343400"/>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4957505" y="361949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对于多类分类问题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函数进行归一化后可以作为每个类的条件概率。</a:t>
            </a:r>
            <a:endParaRPr lang="en-US" altLang="zh-CN" dirty="0"/>
          </a:p>
          <a:p>
            <a:endParaRPr lang="en-US" altLang="zh-CN" dirty="0"/>
          </a:p>
          <a:p>
            <a:endParaRPr lang="en-US" altLang="zh-CN" dirty="0"/>
          </a:p>
          <a:p>
            <a:pPr lvl="1"/>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048000"/>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394" y="5174138"/>
            <a:ext cx="2825869" cy="480999"/>
          </a:xfrm>
          <a:prstGeom prst="rect">
            <a:avLst/>
          </a:prstGeom>
        </p:spPr>
      </p:pic>
    </p:spTree>
    <p:extLst>
      <p:ext uri="{BB962C8B-B14F-4D97-AF65-F5344CB8AC3E}">
        <p14:creationId xmlns:p14="http://schemas.microsoft.com/office/powerpoint/2010/main" val="337480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124200"/>
            <a:ext cx="4789840" cy="832779"/>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800601"/>
            <a:ext cx="3040320" cy="725919"/>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8568" y="5563469"/>
            <a:ext cx="2875851" cy="594697"/>
          </a:xfrm>
          <a:prstGeom prst="rect">
            <a:avLst/>
          </a:prstGeom>
        </p:spPr>
      </p:pic>
    </p:spTree>
    <p:extLst>
      <p:ext uri="{BB962C8B-B14F-4D97-AF65-F5344CB8AC3E}">
        <p14:creationId xmlns:p14="http://schemas.microsoft.com/office/powerpoint/2010/main" val="127078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mc:Choice xmlns:a14="http://schemas.microsoft.com/office/drawing/2010/main" Requires="a14">
          <p:sp>
            <p:nvSpPr>
              <p:cNvPr id="62" name="文字方塊 61"/>
              <p:cNvSpPr txBox="1"/>
              <p:nvPr/>
            </p:nvSpPr>
            <p:spPr>
              <a:xfrm>
                <a:off x="1558230" y="3165980"/>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p:sp>
            <p:nvSpPr>
              <p:cNvPr id="62" name="文字方塊 61"/>
              <p:cNvSpPr txBox="1">
                <a:spLocks noRot="1" noChangeAspect="1" noMove="1" noResize="1" noEditPoints="1" noAdjustHandles="1" noChangeArrowheads="1" noChangeShapeType="1" noTextEdit="1"/>
              </p:cNvSpPr>
              <p:nvPr/>
            </p:nvSpPr>
            <p:spPr>
              <a:xfrm>
                <a:off x="1558230" y="3165980"/>
                <a:ext cx="1400487" cy="830997"/>
              </a:xfrm>
              <a:prstGeom prst="rect">
                <a:avLst/>
              </a:prstGeom>
              <a:blipFill>
                <a:blip r:embed="rId4"/>
                <a:stretch>
                  <a:fillRect t="-5109" b="-16058"/>
                </a:stretch>
              </a:blipFill>
            </p:spPr>
            <p:txBody>
              <a:bodyPr/>
              <a:lstStyle/>
              <a:p>
                <a:r>
                  <a:rPr lang="zh-CN" altLang="en-US">
                    <a:noFill/>
                  </a:rPr>
                  <a:t> </a:t>
                </a:r>
              </a:p>
            </p:txBody>
          </p:sp>
        </mc:Fallback>
      </mc:AlternateContent>
      <p:sp>
        <p:nvSpPr>
          <p:cNvPr id="26" name="文字方塊 25"/>
          <p:cNvSpPr txBox="1"/>
          <p:nvPr/>
        </p:nvSpPr>
        <p:spPr>
          <a:xfrm>
            <a:off x="6667867" y="458002"/>
            <a:ext cx="3926673" cy="523220"/>
          </a:xfrm>
          <a:prstGeom prst="rect">
            <a:avLst/>
          </a:prstGeom>
          <a:noFill/>
        </p:spPr>
        <p:txBody>
          <a:bodyPr wrap="square" rtlCol="0">
            <a:spAutoFit/>
          </a:bodyPr>
          <a:lstStyle/>
          <a:p>
            <a:r>
              <a:rPr lang="zh-CN" altLang="en-US" sz="2800" dirty="0"/>
              <a:t>网络参数</a:t>
            </a:r>
            <a:r>
              <a:rPr lang="en-US" altLang="zh-CN" sz="2800" dirty="0"/>
              <a:t>w</a:t>
            </a:r>
            <a:endParaRPr lang="zh-TW" altLang="en-US" sz="2800" dirty="0"/>
          </a:p>
        </p:txBody>
      </p:sp>
      <p:cxnSp>
        <p:nvCxnSpPr>
          <p:cNvPr id="28" name="直線單箭頭接點 27"/>
          <p:cNvCxnSpPr/>
          <p:nvPr/>
        </p:nvCxnSpPr>
        <p:spPr>
          <a:xfrm>
            <a:off x="2050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9814383" y="6148136"/>
          <a:ext cx="327025" cy="298450"/>
        </p:xfrm>
        <a:graphic>
          <a:graphicData uri="http://schemas.openxmlformats.org/presentationml/2006/ole">
            <mc:AlternateContent xmlns:mc="http://schemas.openxmlformats.org/markup-compatibility/2006">
              <mc:Choice xmlns:v="urn:schemas-microsoft-com:vml" Requires="v">
                <p:oleObj spid="_x0000_s1202" name="方程式" r:id="rId5" imgW="152280" imgH="139680" progId="Equation.3">
                  <p:embed/>
                </p:oleObj>
              </mc:Choice>
              <mc:Fallback>
                <p:oleObj name="方程式" r:id="rId5" imgW="152280" imgH="139680" progId="Equation.3">
                  <p:embed/>
                  <p:pic>
                    <p:nvPicPr>
                      <p:cNvPr id="29" name="Object 12"/>
                      <p:cNvPicPr>
                        <a:picLocks noChangeAspect="1" noChangeArrowheads="1"/>
                      </p:cNvPicPr>
                      <p:nvPr/>
                    </p:nvPicPr>
                    <p:blipFill>
                      <a:blip r:embed="rId6"/>
                      <a:srcRect/>
                      <a:stretch>
                        <a:fillRect/>
                      </a:stretch>
                    </p:blipFill>
                    <p:spPr bwMode="auto">
                      <a:xfrm>
                        <a:off x="9814383"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2863907" y="2561643"/>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文字方塊 34"/>
              <p:cNvSpPr txBox="1"/>
              <p:nvPr/>
            </p:nvSpPr>
            <p:spPr>
              <a:xfrm>
                <a:off x="3354778" y="2026757"/>
                <a:ext cx="5203253" cy="1569660"/>
              </a:xfrm>
              <a:prstGeom prst="rect">
                <a:avLst/>
              </a:prstGeom>
              <a:noFill/>
            </p:spPr>
            <p:txBody>
              <a:bodyPr wrap="square" rtlCol="0">
                <a:spAutoFit/>
              </a:bodyPr>
              <a:lstStyle/>
              <a:p>
                <a:pPr marL="457200" indent="-457200">
                  <a:buFont typeface="+mj-lt"/>
                  <a:buAutoNum type="arabicPeriod"/>
                </a:pPr>
                <a:r>
                  <a:rPr lang="zh-CN" altLang="en-US" sz="2400" dirty="0"/>
                  <a:t>初始化</a:t>
                </a:r>
                <a:r>
                  <a:rPr lang="en-US" altLang="zh-CN" sz="2400" dirty="0"/>
                  <a:t>w</a:t>
                </a:r>
              </a:p>
              <a:p>
                <a:pPr marL="457200" indent="-457200">
                  <a:buFont typeface="+mj-lt"/>
                  <a:buAutoNum type="arabicPeriod"/>
                </a:pPr>
                <a:r>
                  <a:rPr lang="zh-CN" altLang="en-US" sz="2400" dirty="0"/>
                  <a:t>重复</a:t>
                </a:r>
                <a:endParaRPr lang="en-US" altLang="zh-CN" sz="2400" dirty="0"/>
              </a:p>
              <a:p>
                <a:pPr marL="914400" lvl="1" indent="-457200">
                  <a:buFont typeface="+mj-lt"/>
                  <a:buAutoNum type="arabicPeriod"/>
                </a:pPr>
                <a:r>
                  <a:rPr lang="zh-CN" altLang="en-US" sz="2400" dirty="0"/>
                  <a:t>计算梯度</a:t>
                </a:r>
                <a:r>
                  <a:rPr lang="en-US" altLang="zh-TW" sz="2400" dirty="0"/>
                  <a:t>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a:p>
                <a:pPr marL="914400" lvl="1" indent="-457200">
                  <a:buFont typeface="+mj-lt"/>
                  <a:buAutoNum type="arabicPeriod"/>
                </a:pPr>
                <a:r>
                  <a:rPr lang="zh-CN" altLang="en-US" sz="2400" dirty="0"/>
                  <a:t>更新参数</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𝛼</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p:sp>
            <p:nvSpPr>
              <p:cNvPr id="35" name="文字方塊 34"/>
              <p:cNvSpPr txBox="1">
                <a:spLocks noRot="1" noChangeAspect="1" noMove="1" noResize="1" noEditPoints="1" noAdjustHandles="1" noChangeArrowheads="1" noChangeShapeType="1" noTextEdit="1"/>
              </p:cNvSpPr>
              <p:nvPr/>
            </p:nvSpPr>
            <p:spPr>
              <a:xfrm>
                <a:off x="3354778" y="2026757"/>
                <a:ext cx="5203253" cy="1569660"/>
              </a:xfrm>
              <a:prstGeom prst="rect">
                <a:avLst/>
              </a:prstGeom>
              <a:blipFill>
                <a:blip r:embed="rId7"/>
                <a:stretch>
                  <a:fillRect l="-1522" t="-3488" b="-55426"/>
                </a:stretch>
              </a:blipFill>
            </p:spPr>
            <p:txBody>
              <a:bodyPr/>
              <a:lstStyle/>
              <a:p>
                <a:r>
                  <a:rPr lang="zh-CN" altLang="en-US">
                    <a:noFill/>
                  </a:rPr>
                  <a:t> </a:t>
                </a:r>
              </a:p>
            </p:txBody>
          </p:sp>
        </mc:Fallback>
      </mc:AlternateContent>
      <p:sp>
        <p:nvSpPr>
          <p:cNvPr id="55" name="手繪多邊形 54"/>
          <p:cNvSpPr/>
          <p:nvPr/>
        </p:nvSpPr>
        <p:spPr>
          <a:xfrm>
            <a:off x="2518530" y="247258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3449063" y="5950306"/>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3495466" y="4571188"/>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795970"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5059535" y="600811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4170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5155433" y="5127347"/>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4509633" y="5019050"/>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6119042" y="5988796"/>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6248400" y="5257801"/>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5512570" y="5364414"/>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3" name="矩形 2"/>
              <p:cNvSpPr/>
              <p:nvPr/>
            </p:nvSpPr>
            <p:spPr>
              <a:xfrm>
                <a:off x="6858000" y="1427052"/>
                <a:ext cx="2959528" cy="523477"/>
              </a:xfrm>
              <a:prstGeom prst="rect">
                <a:avLst/>
              </a:prstGeom>
            </p:spPr>
            <p:txBody>
              <a:bodyPr wrap="none">
                <a:spAutoFit/>
              </a:bodyPr>
              <a:lstStyle/>
              <a:p>
                <a:r>
                  <a:rPr lang="zh-CN" altLang="en-US" dirty="0">
                    <a:solidFill>
                      <a:srgbClr val="FF0000"/>
                    </a:solidFill>
                  </a:rPr>
                  <a:t>梯度：</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TW" i="1">
                            <a:solidFill>
                              <a:srgbClr val="FF0000"/>
                            </a:solidFill>
                            <a:latin typeface="Cambria Math" panose="02040503050406030204" pitchFamily="18" charset="0"/>
                          </a:rPr>
                          <m:t>𝜕</m:t>
                        </m:r>
                        <m:r>
                          <m:rPr>
                            <m:sty m:val="p"/>
                          </m:rPr>
                          <a:rPr lang="en-US" altLang="zh-CN" i="1">
                            <a:solidFill>
                              <a:srgbClr val="FF0000"/>
                            </a:solidFill>
                            <a:latin typeface="Cambria Math" panose="02040503050406030204" pitchFamily="18" charset="0"/>
                          </a:rPr>
                          <m:t>L</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𝑤</m:t>
                        </m:r>
                        <m:r>
                          <a:rPr lang="en-US" altLang="zh-CN" i="1">
                            <a:solidFill>
                              <a:srgbClr val="FF0000"/>
                            </a:solidFill>
                            <a:latin typeface="Cambria Math" panose="02040503050406030204" pitchFamily="18" charset="0"/>
                          </a:rPr>
                          <m:t>)</m:t>
                        </m:r>
                      </m:num>
                      <m:den>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𝑤</m:t>
                        </m:r>
                      </m:den>
                    </m:f>
                    <m:r>
                      <a:rPr lang="en-US" altLang="zh-TW" b="0" i="1" smtClean="0">
                        <a:solidFill>
                          <a:srgbClr val="FF0000"/>
                        </a:solidFill>
                        <a:latin typeface="Cambria Math" panose="02040503050406030204" pitchFamily="18" charset="0"/>
                      </a:rPr>
                      <m:t>=</m:t>
                    </m:r>
                    <m:func>
                      <m:funcPr>
                        <m:ctrlPr>
                          <a:rPr lang="en-US" altLang="zh-TW" b="0" i="1" smtClean="0">
                            <a:solidFill>
                              <a:srgbClr val="FF0000"/>
                            </a:solidFill>
                            <a:latin typeface="Cambria Math" panose="02040503050406030204" pitchFamily="18" charset="0"/>
                          </a:rPr>
                        </m:ctrlPr>
                      </m:funcPr>
                      <m:fName>
                        <m:limLow>
                          <m:limLowPr>
                            <m:ctrlPr>
                              <a:rPr lang="en-US" altLang="zh-TW" b="0" i="1" smtClean="0">
                                <a:solidFill>
                                  <a:srgbClr val="FF0000"/>
                                </a:solidFill>
                                <a:latin typeface="Cambria Math" panose="02040503050406030204" pitchFamily="18" charset="0"/>
                              </a:rPr>
                            </m:ctrlPr>
                          </m:limLowPr>
                          <m:e>
                            <m:r>
                              <m:rPr>
                                <m:sty m:val="p"/>
                              </m:rPr>
                              <a:rPr lang="en-US" altLang="zh-TW" b="0" i="0" smtClean="0">
                                <a:solidFill>
                                  <a:srgbClr val="FF0000"/>
                                </a:solidFill>
                                <a:latin typeface="Cambria Math" panose="02040503050406030204" pitchFamily="18" charset="0"/>
                              </a:rPr>
                              <m:t>lim</m:t>
                            </m:r>
                          </m:e>
                          <m:lim>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0</m:t>
                            </m:r>
                          </m:lim>
                        </m:limLow>
                      </m:fName>
                      <m:e>
                        <m:f>
                          <m:fPr>
                            <m:ctrlPr>
                              <a:rPr lang="en-US" altLang="zh-TW" i="1">
                                <a:solidFill>
                                  <a:srgbClr val="FF0000"/>
                                </a:solidFill>
                                <a:latin typeface="Cambria Math" panose="02040503050406030204" pitchFamily="18" charset="0"/>
                              </a:rPr>
                            </m:ctrlPr>
                          </m:fPr>
                          <m:num>
                            <m:r>
                              <m:rPr>
                                <m:sty m:val="p"/>
                              </m:rPr>
                              <a:rPr lang="en-US" altLang="zh-TW">
                                <a:solidFill>
                                  <a:srgbClr val="FF0000"/>
                                </a:solidFill>
                                <a:latin typeface="Cambria Math" panose="02040503050406030204" pitchFamily="18" charset="0"/>
                              </a:rPr>
                              <m:t>L</m:t>
                            </m:r>
                            <m:r>
                              <a:rPr lang="en-US" altLang="zh-TW">
                                <a:solidFill>
                                  <a:srgbClr val="FF0000"/>
                                </a:solidFill>
                                <a:latin typeface="Cambria Math" panose="02040503050406030204" pitchFamily="18" charset="0"/>
                              </a:rPr>
                              <m:t>(</m:t>
                            </m:r>
                            <m:r>
                              <m:rPr>
                                <m:sty m:val="p"/>
                              </m:rPr>
                              <a:rPr lang="en-US" altLang="zh-TW">
                                <a:solidFill>
                                  <a:srgbClr val="FF0000"/>
                                </a:solidFill>
                                <a:latin typeface="Cambria Math" panose="02040503050406030204" pitchFamily="18" charset="0"/>
                              </a:rPr>
                              <m:t>w</m:t>
                            </m:r>
                            <m:r>
                              <a:rPr lang="en-US" altLang="zh-TW">
                                <a:solidFill>
                                  <a:srgbClr val="FF0000"/>
                                </a:solidFill>
                                <a:latin typeface="Cambria Math" panose="02040503050406030204" pitchFamily="18" charset="0"/>
                              </a:rPr>
                              <m:t>+</m:t>
                            </m:r>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a:solidFill>
                                  <a:srgbClr val="FF0000"/>
                                </a:solidFill>
                                <a:latin typeface="Cambria Math" panose="02040503050406030204" pitchFamily="18" charset="0"/>
                              </a:rPr>
                              <m:t>)</m:t>
                            </m:r>
                          </m:num>
                          <m:den>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den>
                        </m:f>
                      </m:e>
                    </m:func>
                  </m:oMath>
                </a14:m>
                <a:endParaRPr lang="zh-CN" altLang="en-US" dirty="0">
                  <a:solidFill>
                    <a:srgbClr val="FF0000"/>
                  </a:solidFill>
                </a:endParaRPr>
              </a:p>
            </p:txBody>
          </p:sp>
        </mc:Choice>
        <mc:Fallback>
          <p:sp>
            <p:nvSpPr>
              <p:cNvPr id="3" name="矩形 2"/>
              <p:cNvSpPr>
                <a:spLocks noRot="1" noChangeAspect="1" noMove="1" noResize="1" noEditPoints="1" noAdjustHandles="1" noChangeArrowheads="1" noChangeShapeType="1" noTextEdit="1"/>
              </p:cNvSpPr>
              <p:nvPr/>
            </p:nvSpPr>
            <p:spPr>
              <a:xfrm>
                <a:off x="6858000" y="1427052"/>
                <a:ext cx="2959528" cy="523477"/>
              </a:xfrm>
              <a:prstGeom prst="rect">
                <a:avLst/>
              </a:prstGeom>
              <a:blipFill>
                <a:blip r:embed="rId8"/>
                <a:stretch>
                  <a:fillRect l="-1649" b="-3488"/>
                </a:stretch>
              </a:blipFill>
            </p:spPr>
            <p:txBody>
              <a:bodyPr/>
              <a:lstStyle/>
              <a:p>
                <a:r>
                  <a:rPr lang="zh-CN" altLang="en-US">
                    <a:noFill/>
                  </a:rPr>
                  <a:t> </a:t>
                </a:r>
              </a:p>
            </p:txBody>
          </p:sp>
        </mc:Fallback>
      </mc:AlternateContent>
      <p:sp>
        <p:nvSpPr>
          <p:cNvPr id="23" name="左大括弧 38"/>
          <p:cNvSpPr/>
          <p:nvPr/>
        </p:nvSpPr>
        <p:spPr>
          <a:xfrm rot="5400000">
            <a:off x="6746319" y="5317796"/>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3" name="直線接點 31"/>
          <p:cNvCxnSpPr/>
          <p:nvPr/>
        </p:nvCxnSpPr>
        <p:spPr>
          <a:xfrm>
            <a:off x="7543800" y="5909367"/>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7400500" y="604620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23"/>
          <p:cNvCxnSpPr/>
          <p:nvPr/>
        </p:nvCxnSpPr>
        <p:spPr>
          <a:xfrm>
            <a:off x="5573080" y="4876009"/>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sz="quarter"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mc:Choice xmlns:a14="http://schemas.microsoft.com/office/drawing/2010/main" Requires="a14">
          <p:sp>
            <p:nvSpPr>
              <p:cNvPr id="4" name="文本框 3"/>
              <p:cNvSpPr txBox="1"/>
              <p:nvPr/>
            </p:nvSpPr>
            <p:spPr>
              <a:xfrm flipH="1">
                <a:off x="2057401" y="2362201"/>
                <a:ext cx="7922741" cy="677045"/>
              </a:xfrm>
              <a:prstGeom prst="rect">
                <a:avLst/>
              </a:prstGeom>
              <a:noFill/>
            </p:spPr>
            <p:txBody>
              <a:bodyPr wrap="square" rtlCol="0">
                <a:spAutoFit/>
              </a:bodyPr>
              <a:lstStyle/>
              <a:p>
                <a:pPr algn="ct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𝑦</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𝑦</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flipH="1">
                <a:off x="2057401" y="2362201"/>
                <a:ext cx="7922741" cy="677045"/>
              </a:xfrm>
              <a:prstGeom prst="rect">
                <a:avLst/>
              </a:prstGeom>
              <a:blipFill>
                <a:blip r:embed="rId2"/>
                <a:stretch>
                  <a:fillRect b="-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2A7D9-9485-4DEC-B5B0-9FA3898B8327}"/>
              </a:ext>
            </a:extLst>
          </p:cNvPr>
          <p:cNvSpPr>
            <a:spLocks noGrp="1"/>
          </p:cNvSpPr>
          <p:nvPr>
            <p:ph type="title"/>
          </p:nvPr>
        </p:nvSpPr>
        <p:spPr/>
        <p:txBody>
          <a:bodyPr/>
          <a:lstStyle/>
          <a:p>
            <a:r>
              <a:rPr lang="zh-CN" altLang="en-US" dirty="0"/>
              <a:t>矩阵微积分</a:t>
            </a:r>
          </a:p>
        </p:txBody>
      </p:sp>
      <p:sp>
        <p:nvSpPr>
          <p:cNvPr id="3" name="内容占位符 2">
            <a:extLst>
              <a:ext uri="{FF2B5EF4-FFF2-40B4-BE49-F238E27FC236}">
                <a16:creationId xmlns:a16="http://schemas.microsoft.com/office/drawing/2014/main" id="{93AF135C-8460-4F7B-97C2-1FF773FE217A}"/>
              </a:ext>
            </a:extLst>
          </p:cNvPr>
          <p:cNvSpPr>
            <a:spLocks noGrp="1"/>
          </p:cNvSpPr>
          <p:nvPr>
            <p:ph sz="quarter" idx="1"/>
          </p:nvPr>
        </p:nvSpPr>
        <p:spPr/>
        <p:txBody>
          <a:bodyPr/>
          <a:lstStyle/>
          <a:p>
            <a:r>
              <a:rPr lang="zh-CN" altLang="en-US" dirty="0"/>
              <a:t>矩阵微积分（</a:t>
            </a:r>
            <a:r>
              <a:rPr lang="en-US" altLang="zh-CN" dirty="0"/>
              <a:t>Matrix Calculus</a:t>
            </a:r>
            <a:r>
              <a:rPr lang="zh-CN" altLang="en-US" dirty="0"/>
              <a:t>）是多元微积分的一种表达方式，即使用矩阵和向量来表示因变量每个成分关于自变量每个成分的偏导数。</a:t>
            </a:r>
            <a:endParaRPr lang="en-US" altLang="zh-CN" dirty="0"/>
          </a:p>
          <a:p>
            <a:r>
              <a:rPr lang="zh-CN" altLang="en-US" dirty="0"/>
              <a:t>分母布局</a:t>
            </a:r>
            <a:endParaRPr lang="en-US" altLang="zh-CN" dirty="0"/>
          </a:p>
          <a:p>
            <a:pPr lvl="1"/>
            <a:r>
              <a:rPr lang="zh-CN" altLang="en-US" dirty="0"/>
              <a:t>标量关于向量的偏导数</a:t>
            </a:r>
            <a:endParaRPr lang="en-US" altLang="zh-CN" dirty="0"/>
          </a:p>
          <a:p>
            <a:pPr lvl="1"/>
            <a:endParaRPr lang="en-US" altLang="zh-CN" dirty="0"/>
          </a:p>
          <a:p>
            <a:pPr lvl="1"/>
            <a:endParaRPr lang="en-US" altLang="zh-CN" dirty="0"/>
          </a:p>
          <a:p>
            <a:pPr lvl="1"/>
            <a:r>
              <a:rPr lang="zh-CN" altLang="en-US" dirty="0"/>
              <a:t>向量关于向量的偏导数</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5" name="图片 4">
            <a:extLst>
              <a:ext uri="{FF2B5EF4-FFF2-40B4-BE49-F238E27FC236}">
                <a16:creationId xmlns:a16="http://schemas.microsoft.com/office/drawing/2014/main" id="{7C1E51F3-A5DE-441E-93A3-6275C63BF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810000"/>
            <a:ext cx="1943151" cy="549743"/>
          </a:xfrm>
          <a:prstGeom prst="rect">
            <a:avLst/>
          </a:prstGeom>
        </p:spPr>
      </p:pic>
      <p:pic>
        <p:nvPicPr>
          <p:cNvPr id="7" name="图片 6">
            <a:extLst>
              <a:ext uri="{FF2B5EF4-FFF2-40B4-BE49-F238E27FC236}">
                <a16:creationId xmlns:a16="http://schemas.microsoft.com/office/drawing/2014/main" id="{D2C6ACA0-FD0C-4600-9F0D-D3300E74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4942096"/>
            <a:ext cx="3146054" cy="1393408"/>
          </a:xfrm>
          <a:prstGeom prst="rect">
            <a:avLst/>
          </a:prstGeom>
        </p:spPr>
      </p:pic>
    </p:spTree>
    <p:extLst>
      <p:ext uri="{BB962C8B-B14F-4D97-AF65-F5344CB8AC3E}">
        <p14:creationId xmlns:p14="http://schemas.microsoft.com/office/powerpoint/2010/main" val="2333086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4EF68-1D9A-45B1-8EF8-357A291E63EC}"/>
              </a:ext>
            </a:extLst>
          </p:cNvPr>
          <p:cNvSpPr>
            <a:spLocks noGrp="1"/>
          </p:cNvSpPr>
          <p:nvPr>
            <p:ph type="title"/>
          </p:nvPr>
        </p:nvSpPr>
        <p:spPr/>
        <p:txBody>
          <a:bodyPr/>
          <a:lstStyle/>
          <a:p>
            <a:r>
              <a:rPr lang="zh-CN" altLang="en-US" dirty="0"/>
              <a:t>链式法则</a:t>
            </a:r>
          </a:p>
        </p:txBody>
      </p:sp>
      <p:sp>
        <p:nvSpPr>
          <p:cNvPr id="3" name="内容占位符 2">
            <a:extLst>
              <a:ext uri="{FF2B5EF4-FFF2-40B4-BE49-F238E27FC236}">
                <a16:creationId xmlns:a16="http://schemas.microsoft.com/office/drawing/2014/main" id="{11299042-2D5C-40A1-84D1-9B9B344C2BB6}"/>
              </a:ext>
            </a:extLst>
          </p:cNvPr>
          <p:cNvSpPr>
            <a:spLocks noGrp="1"/>
          </p:cNvSpPr>
          <p:nvPr>
            <p:ph sz="quarter" idx="1"/>
          </p:nvPr>
        </p:nvSpPr>
        <p:spPr/>
        <p:txBody>
          <a:bodyPr/>
          <a:lstStyle/>
          <a:p>
            <a:r>
              <a:rPr lang="zh-CN" altLang="en-US" dirty="0"/>
              <a:t>链式法则（</a:t>
            </a:r>
            <a:r>
              <a:rPr lang="en-US" altLang="zh-CN" dirty="0"/>
              <a:t>Chain Rule</a:t>
            </a:r>
            <a:r>
              <a:rPr lang="zh-CN" altLang="en-US" dirty="0"/>
              <a:t>）是在微积分中求复合函数导数的一种常用方法。</a:t>
            </a:r>
          </a:p>
        </p:txBody>
      </p:sp>
      <p:pic>
        <p:nvPicPr>
          <p:cNvPr id="5" name="图片 4">
            <a:extLst>
              <a:ext uri="{FF2B5EF4-FFF2-40B4-BE49-F238E27FC236}">
                <a16:creationId xmlns:a16="http://schemas.microsoft.com/office/drawing/2014/main" id="{EAFCD164-26E6-4520-BE21-E975FC5EE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73" y="2362200"/>
            <a:ext cx="4766552" cy="1219200"/>
          </a:xfrm>
          <a:prstGeom prst="rect">
            <a:avLst/>
          </a:prstGeom>
        </p:spPr>
      </p:pic>
      <p:pic>
        <p:nvPicPr>
          <p:cNvPr id="7" name="图片 6">
            <a:extLst>
              <a:ext uri="{FF2B5EF4-FFF2-40B4-BE49-F238E27FC236}">
                <a16:creationId xmlns:a16="http://schemas.microsoft.com/office/drawing/2014/main" id="{A9682330-F571-44BE-AFE6-A12D31CA4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573" y="3688080"/>
            <a:ext cx="4915029" cy="2569096"/>
          </a:xfrm>
          <a:prstGeom prst="rect">
            <a:avLst/>
          </a:prstGeom>
        </p:spPr>
      </p:pic>
    </p:spTree>
    <p:extLst>
      <p:ext uri="{BB962C8B-B14F-4D97-AF65-F5344CB8AC3E}">
        <p14:creationId xmlns:p14="http://schemas.microsoft.com/office/powerpoint/2010/main" val="195552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22697552-09BC-45D8-9103-295A7622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2626754"/>
            <a:ext cx="2981579" cy="1604493"/>
          </a:xfrm>
          <a:prstGeom prst="rect">
            <a:avLst/>
          </a:prstGeom>
        </p:spPr>
      </p:pic>
      <p:pic>
        <p:nvPicPr>
          <p:cNvPr id="6" name="图片 5">
            <a:extLst>
              <a:ext uri="{FF2B5EF4-FFF2-40B4-BE49-F238E27FC236}">
                <a16:creationId xmlns:a16="http://schemas.microsoft.com/office/drawing/2014/main" id="{4BC1C0EA-DADD-4843-97A5-7E93C4948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23676"/>
            <a:ext cx="4199022" cy="2459427"/>
          </a:xfrm>
          <a:prstGeom prst="rect">
            <a:avLst/>
          </a:prstGeom>
        </p:spPr>
      </p:pic>
      <p:cxnSp>
        <p:nvCxnSpPr>
          <p:cNvPr id="8" name="直接箭头连接符 7">
            <a:extLst>
              <a:ext uri="{FF2B5EF4-FFF2-40B4-BE49-F238E27FC236}">
                <a16:creationId xmlns:a16="http://schemas.microsoft.com/office/drawing/2014/main" id="{3A7B0FB5-4BB1-4C10-8322-8961E0B1F4F6}"/>
              </a:ext>
            </a:extLst>
          </p:cNvPr>
          <p:cNvCxnSpPr>
            <a:cxnSpLocks/>
          </p:cNvCxnSpPr>
          <p:nvPr/>
        </p:nvCxnSpPr>
        <p:spPr>
          <a:xfrm flipV="1">
            <a:off x="3886200" y="1411923"/>
            <a:ext cx="2057400" cy="12148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直接箭头连接符 8">
            <a:extLst>
              <a:ext uri="{FF2B5EF4-FFF2-40B4-BE49-F238E27FC236}">
                <a16:creationId xmlns:a16="http://schemas.microsoft.com/office/drawing/2014/main" id="{7452BA96-F3F6-47D9-AD76-96A2A7E8F916}"/>
              </a:ext>
            </a:extLst>
          </p:cNvPr>
          <p:cNvCxnSpPr>
            <a:cxnSpLocks/>
          </p:cNvCxnSpPr>
          <p:nvPr/>
        </p:nvCxnSpPr>
        <p:spPr>
          <a:xfrm>
            <a:off x="3810000" y="4343399"/>
            <a:ext cx="1676400" cy="1223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3" name="图片 12">
            <a:extLst>
              <a:ext uri="{FF2B5EF4-FFF2-40B4-BE49-F238E27FC236}">
                <a16:creationId xmlns:a16="http://schemas.microsoft.com/office/drawing/2014/main" id="{CE0D4854-2052-47EF-9D70-1C06A704B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896" y="5257910"/>
            <a:ext cx="3327933" cy="831984"/>
          </a:xfrm>
          <a:prstGeom prst="rect">
            <a:avLst/>
          </a:prstGeom>
        </p:spPr>
      </p:pic>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6464" y="3733801"/>
            <a:ext cx="3812796" cy="831983"/>
          </a:xfrm>
          <a:prstGeom prst="rect">
            <a:avLst/>
          </a:prstGeom>
        </p:spPr>
      </p:pic>
      <p:pic>
        <p:nvPicPr>
          <p:cNvPr id="20" name="图片 19">
            <a:extLst>
              <a:ext uri="{FF2B5EF4-FFF2-40B4-BE49-F238E27FC236}">
                <a16:creationId xmlns:a16="http://schemas.microsoft.com/office/drawing/2014/main" id="{AB3E0056-D445-4B90-9457-4113B6480C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1" y="1254289"/>
            <a:ext cx="3242499" cy="599100"/>
          </a:xfrm>
          <a:prstGeom prst="rect">
            <a:avLst/>
          </a:prstGeom>
          <a:ln>
            <a:solidFill>
              <a:srgbClr val="FF0000"/>
            </a:solidFill>
          </a:ln>
        </p:spPr>
      </p:pic>
      <p:cxnSp>
        <p:nvCxnSpPr>
          <p:cNvPr id="22" name="直接箭头连接符 21">
            <a:extLst>
              <a:ext uri="{FF2B5EF4-FFF2-40B4-BE49-F238E27FC236}">
                <a16:creationId xmlns:a16="http://schemas.microsoft.com/office/drawing/2014/main" id="{E0CA07F2-9B1E-45CC-9644-4CEE5947EEAE}"/>
              </a:ext>
            </a:extLst>
          </p:cNvPr>
          <p:cNvCxnSpPr>
            <a:stCxn id="4" idx="3"/>
          </p:cNvCxnSpPr>
          <p:nvPr/>
        </p:nvCxnSpPr>
        <p:spPr>
          <a:xfrm>
            <a:off x="5115180" y="3429000"/>
            <a:ext cx="980821"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文本框 2">
            <a:extLst>
              <a:ext uri="{FF2B5EF4-FFF2-40B4-BE49-F238E27FC236}">
                <a16:creationId xmlns:a16="http://schemas.microsoft.com/office/drawing/2014/main" id="{AC831AE6-B8F3-4C57-B60B-42EBFBF6EB8B}"/>
              </a:ext>
            </a:extLst>
          </p:cNvPr>
          <p:cNvSpPr txBox="1"/>
          <p:nvPr/>
        </p:nvSpPr>
        <p:spPr>
          <a:xfrm>
            <a:off x="10151962" y="3965126"/>
            <a:ext cx="877163" cy="369332"/>
          </a:xfrm>
          <a:prstGeom prst="rect">
            <a:avLst/>
          </a:prstGeom>
          <a:noFill/>
        </p:spPr>
        <p:txBody>
          <a:bodyPr wrap="none" rtlCol="0">
            <a:spAutoFit/>
          </a:bodyPr>
          <a:lstStyle/>
          <a:p>
            <a:r>
              <a:rPr lang="zh-CN" altLang="en-US" dirty="0">
                <a:solidFill>
                  <a:srgbClr val="FF0000"/>
                </a:solidFill>
              </a:rPr>
              <a:t>误差项</a:t>
            </a:r>
          </a:p>
        </p:txBody>
      </p:sp>
    </p:spTree>
    <p:extLst>
      <p:ext uri="{BB962C8B-B14F-4D97-AF65-F5344CB8AC3E}">
        <p14:creationId xmlns:p14="http://schemas.microsoft.com/office/powerpoint/2010/main" val="834648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322A38A1-E6D2-406C-9379-DF865F3CA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900" y="3539013"/>
            <a:ext cx="4803396" cy="2598704"/>
          </a:xfrm>
          <a:prstGeom prst="rect">
            <a:avLst/>
          </a:prstGeom>
        </p:spPr>
      </p:pic>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计算</a:t>
            </a:r>
          </a:p>
        </p:txBody>
      </p:sp>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530" y="376136"/>
            <a:ext cx="3200400" cy="698353"/>
          </a:xfrm>
          <a:prstGeom prst="rect">
            <a:avLst/>
          </a:prstGeom>
        </p:spPr>
      </p:pic>
      <p:cxnSp>
        <p:nvCxnSpPr>
          <p:cNvPr id="22" name="直接箭头连接符 21">
            <a:extLst>
              <a:ext uri="{FF2B5EF4-FFF2-40B4-BE49-F238E27FC236}">
                <a16:creationId xmlns:a16="http://schemas.microsoft.com/office/drawing/2014/main" id="{E0CA07F2-9B1E-45CC-9644-4CEE5947EEAE}"/>
              </a:ext>
            </a:extLst>
          </p:cNvPr>
          <p:cNvCxnSpPr>
            <a:cxnSpLocks/>
            <a:endCxn id="12" idx="2"/>
          </p:cNvCxnSpPr>
          <p:nvPr/>
        </p:nvCxnSpPr>
        <p:spPr>
          <a:xfrm flipH="1" flipV="1">
            <a:off x="2078510" y="4075396"/>
            <a:ext cx="2097786" cy="420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图片 4">
            <a:extLst>
              <a:ext uri="{FF2B5EF4-FFF2-40B4-BE49-F238E27FC236}">
                <a16:creationId xmlns:a16="http://schemas.microsoft.com/office/drawing/2014/main" id="{2ACA4FCC-6572-4080-A5D2-BF0F334A6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9206" y="1884146"/>
            <a:ext cx="3728248" cy="477585"/>
          </a:xfrm>
          <a:prstGeom prst="rect">
            <a:avLst/>
          </a:prstGeom>
        </p:spPr>
      </p:pic>
      <p:pic>
        <p:nvPicPr>
          <p:cNvPr id="10" name="图片 9">
            <a:extLst>
              <a:ext uri="{FF2B5EF4-FFF2-40B4-BE49-F238E27FC236}">
                <a16:creationId xmlns:a16="http://schemas.microsoft.com/office/drawing/2014/main" id="{EA1C7B16-4C30-4E60-A7CB-D0C1C9FB1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9206" y="1176813"/>
            <a:ext cx="1919706" cy="609600"/>
          </a:xfrm>
          <a:prstGeom prst="rect">
            <a:avLst/>
          </a:prstGeom>
        </p:spPr>
      </p:pic>
      <p:pic>
        <p:nvPicPr>
          <p:cNvPr id="12" name="图片 11">
            <a:extLst>
              <a:ext uri="{FF2B5EF4-FFF2-40B4-BE49-F238E27FC236}">
                <a16:creationId xmlns:a16="http://schemas.microsoft.com/office/drawing/2014/main" id="{2FA104C6-F808-45B6-850C-D65B59129C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3293563"/>
            <a:ext cx="2328220" cy="781833"/>
          </a:xfrm>
          <a:prstGeom prst="rect">
            <a:avLst/>
          </a:prstGeom>
        </p:spPr>
      </p:pic>
      <p:pic>
        <p:nvPicPr>
          <p:cNvPr id="15" name="图片 14">
            <a:extLst>
              <a:ext uri="{FF2B5EF4-FFF2-40B4-BE49-F238E27FC236}">
                <a16:creationId xmlns:a16="http://schemas.microsoft.com/office/drawing/2014/main" id="{254538A3-37C4-44C1-8B9E-02ED054D6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42555" y="2592222"/>
            <a:ext cx="2917170" cy="1402681"/>
          </a:xfrm>
          <a:prstGeom prst="rect">
            <a:avLst/>
          </a:prstGeom>
        </p:spPr>
      </p:pic>
      <p:cxnSp>
        <p:nvCxnSpPr>
          <p:cNvPr id="21" name="直接箭头连接符 20">
            <a:extLst>
              <a:ext uri="{FF2B5EF4-FFF2-40B4-BE49-F238E27FC236}">
                <a16:creationId xmlns:a16="http://schemas.microsoft.com/office/drawing/2014/main" id="{017ACAF0-E47D-4A15-B5AE-685DB8C57FD1}"/>
              </a:ext>
            </a:extLst>
          </p:cNvPr>
          <p:cNvCxnSpPr>
            <a:cxnSpLocks/>
          </p:cNvCxnSpPr>
          <p:nvPr/>
        </p:nvCxnSpPr>
        <p:spPr>
          <a:xfrm flipV="1">
            <a:off x="5791200" y="3124200"/>
            <a:ext cx="1752600" cy="1180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6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7FE42-6D2C-4776-9DD0-3D1EBABA4758}"/>
              </a:ext>
            </a:extLst>
          </p:cNvPr>
          <p:cNvSpPr>
            <a:spLocks noGrp="1"/>
          </p:cNvSpPr>
          <p:nvPr>
            <p:ph type="title"/>
          </p:nvPr>
        </p:nvSpPr>
        <p:spPr/>
        <p:txBody>
          <a:bodyPr/>
          <a:lstStyle/>
          <a:p>
            <a:r>
              <a:rPr lang="zh-CN" altLang="en-US" dirty="0"/>
              <a:t>神经网络</a:t>
            </a:r>
          </a:p>
        </p:txBody>
      </p:sp>
      <p:sp>
        <p:nvSpPr>
          <p:cNvPr id="3" name="内容占位符 2">
            <a:extLst>
              <a:ext uri="{FF2B5EF4-FFF2-40B4-BE49-F238E27FC236}">
                <a16:creationId xmlns:a16="http://schemas.microsoft.com/office/drawing/2014/main" id="{085AC8C5-F627-4938-95BE-E60C27BB047F}"/>
              </a:ext>
            </a:extLst>
          </p:cNvPr>
          <p:cNvSpPr>
            <a:spLocks noGrp="1"/>
          </p:cNvSpPr>
          <p:nvPr>
            <p:ph sz="quarter" idx="1"/>
          </p:nvPr>
        </p:nvSpPr>
        <p:spPr/>
        <p:txBody>
          <a:bodyPr/>
          <a:lstStyle/>
          <a:p>
            <a:r>
              <a:rPr lang="zh-CN" altLang="en-US" dirty="0"/>
              <a:t>神经网络最早是作为一种主要的连接主义模型。</a:t>
            </a:r>
            <a:r>
              <a:rPr lang="en-US" altLang="zh-CN" dirty="0"/>
              <a:t>20</a:t>
            </a:r>
            <a:r>
              <a:rPr lang="zh-CN" altLang="en-US" dirty="0"/>
              <a:t>世纪</a:t>
            </a:r>
            <a:r>
              <a:rPr lang="en-US" altLang="zh-CN" dirty="0"/>
              <a:t>80</a:t>
            </a:r>
            <a:r>
              <a:rPr lang="zh-CN" altLang="en-US" dirty="0"/>
              <a:t>年代后期，最流行的一种连接主义模型是分布式并行处理（</a:t>
            </a:r>
            <a:r>
              <a:rPr lang="en-US" altLang="zh-CN" dirty="0"/>
              <a:t>Parallel Distributed Processing</a:t>
            </a:r>
            <a:r>
              <a:rPr lang="zh-CN" altLang="en-US" dirty="0"/>
              <a:t>，</a:t>
            </a:r>
            <a:r>
              <a:rPr lang="en-US" altLang="zh-CN" dirty="0"/>
              <a:t>PDP</a:t>
            </a:r>
            <a:r>
              <a:rPr lang="zh-CN" altLang="en-US" dirty="0"/>
              <a:t>）网络，其有</a:t>
            </a:r>
            <a:r>
              <a:rPr lang="en-US" altLang="zh-CN" dirty="0"/>
              <a:t>3</a:t>
            </a:r>
            <a:r>
              <a:rPr lang="zh-CN" altLang="en-US" dirty="0"/>
              <a:t>个主要特性：</a:t>
            </a:r>
            <a:endParaRPr lang="en-US" altLang="zh-CN" dirty="0"/>
          </a:p>
          <a:p>
            <a:pPr lvl="1"/>
            <a:r>
              <a:rPr lang="zh-CN" altLang="en-US" dirty="0"/>
              <a:t>（</a:t>
            </a:r>
            <a:r>
              <a:rPr lang="en-US" altLang="zh-CN" dirty="0"/>
              <a:t>1</a:t>
            </a:r>
            <a:r>
              <a:rPr lang="zh-CN" altLang="en-US" dirty="0"/>
              <a:t>）信息表示是分布式的（非局部的）； </a:t>
            </a:r>
            <a:endParaRPr lang="en-US" altLang="zh-CN" dirty="0"/>
          </a:p>
          <a:p>
            <a:pPr lvl="1"/>
            <a:r>
              <a:rPr lang="zh-CN" altLang="en-US" dirty="0"/>
              <a:t>（</a:t>
            </a:r>
            <a:r>
              <a:rPr lang="en-US" altLang="zh-CN" dirty="0"/>
              <a:t>2</a:t>
            </a:r>
            <a:r>
              <a:rPr lang="zh-CN" altLang="en-US" dirty="0"/>
              <a:t>）记忆和知识是存储在单元之间的连接上；</a:t>
            </a:r>
            <a:endParaRPr lang="en-US" altLang="zh-CN" dirty="0"/>
          </a:p>
          <a:p>
            <a:pPr lvl="1"/>
            <a:r>
              <a:rPr lang="zh-CN" altLang="en-US" dirty="0"/>
              <a:t>（</a:t>
            </a:r>
            <a:r>
              <a:rPr lang="en-US" altLang="zh-CN" dirty="0"/>
              <a:t>3</a:t>
            </a:r>
            <a:r>
              <a:rPr lang="zh-CN" altLang="en-US" dirty="0"/>
              <a:t>）通过逐渐改变单元之间的连接强度来学习新的知识。</a:t>
            </a:r>
            <a:endParaRPr lang="en-US" altLang="zh-CN" dirty="0"/>
          </a:p>
          <a:p>
            <a:pPr lvl="1"/>
            <a:endParaRPr lang="en-US" altLang="zh-CN" dirty="0"/>
          </a:p>
          <a:p>
            <a:r>
              <a:rPr lang="zh-CN" altLang="en-US" dirty="0"/>
              <a:t>引入误差反向传播来改进其学习能力之后，神经网络也越来越多地应用在各种机器学习任务上。</a:t>
            </a:r>
          </a:p>
        </p:txBody>
      </p:sp>
    </p:spTree>
    <p:extLst>
      <p:ext uri="{BB962C8B-B14F-4D97-AF65-F5344CB8AC3E}">
        <p14:creationId xmlns:p14="http://schemas.microsoft.com/office/powerpoint/2010/main" val="507988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D8E6C-3E1F-4375-A566-4E10FDE17C90}"/>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036659C5-FC01-4590-98FD-6234D7948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428" y="1447801"/>
            <a:ext cx="6757145" cy="4339645"/>
          </a:xfrm>
          <a:prstGeom prst="rect">
            <a:avLst/>
          </a:prstGeom>
        </p:spPr>
      </p:pic>
    </p:spTree>
    <p:extLst>
      <p:ext uri="{BB962C8B-B14F-4D97-AF65-F5344CB8AC3E}">
        <p14:creationId xmlns:p14="http://schemas.microsoft.com/office/powerpoint/2010/main" val="1830680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自动微分与计算图</a:t>
            </a:r>
          </a:p>
        </p:txBody>
      </p:sp>
      <p:sp>
        <p:nvSpPr>
          <p:cNvPr id="3" name="内容占位符 2"/>
          <p:cNvSpPr>
            <a:spLocks noGrp="1"/>
          </p:cNvSpPr>
          <p:nvPr>
            <p:ph sz="quarter" idx="1"/>
          </p:nvPr>
        </p:nvSpPr>
        <p:spPr/>
        <p:txBody>
          <a:bodyPr/>
          <a:lstStyle/>
          <a:p>
            <a:r>
              <a:rPr lang="zh-CN" altLang="en-US" dirty="0"/>
              <a:t>自动微分是利用链式法则来自动计算一个复合函数的梯度。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0574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473" y="5055197"/>
            <a:ext cx="5424055" cy="1288830"/>
          </a:xfrm>
          <a:prstGeom prst="rect">
            <a:avLst/>
          </a:prstGeom>
        </p:spPr>
      </p:pic>
      <p:sp>
        <p:nvSpPr>
          <p:cNvPr id="8" name="矩形 7"/>
          <p:cNvSpPr/>
          <p:nvPr/>
        </p:nvSpPr>
        <p:spPr>
          <a:xfrm>
            <a:off x="1905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sz="quarter"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p>
        </p:txBody>
      </p:sp>
    </p:spTree>
    <p:extLst>
      <p:ext uri="{BB962C8B-B14F-4D97-AF65-F5344CB8AC3E}">
        <p14:creationId xmlns:p14="http://schemas.microsoft.com/office/powerpoint/2010/main" val="1580473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p>
        </p:txBody>
      </p:sp>
      <p:sp>
        <p:nvSpPr>
          <p:cNvPr id="3" name="内容占位符 2"/>
          <p:cNvSpPr>
            <a:spLocks noGrp="1"/>
          </p:cNvSpPr>
          <p:nvPr>
            <p:ph sz="quarter" idx="1"/>
          </p:nvPr>
        </p:nvSpPr>
        <p:spPr/>
        <p:txBody>
          <a:bodyPr/>
          <a:lstStyle/>
          <a:p>
            <a:r>
              <a:rPr lang="zh-CN" altLang="en-US" dirty="0"/>
              <a:t>前馈神经网络的训练过程可以分为以下三步</a:t>
            </a:r>
          </a:p>
          <a:p>
            <a:pPr lvl="1"/>
            <a:r>
              <a:rPr lang="zh-CN" altLang="en-US" sz="2800" dirty="0">
                <a:solidFill>
                  <a:srgbClr val="FF0000"/>
                </a:solidFill>
              </a:rPr>
              <a:t>前向计算</a:t>
            </a:r>
            <a:r>
              <a:rPr lang="zh-CN" altLang="en-US" sz="2800" dirty="0"/>
              <a:t>每一层的状态和激活值，直到最后一层</a:t>
            </a:r>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p>
        </p:txBody>
      </p:sp>
    </p:spTree>
    <p:extLst>
      <p:ext uri="{BB962C8B-B14F-4D97-AF65-F5344CB8AC3E}">
        <p14:creationId xmlns:p14="http://schemas.microsoft.com/office/powerpoint/2010/main" val="3440884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extLst>
      <p:ext uri="{BB962C8B-B14F-4D97-AF65-F5344CB8AC3E}">
        <p14:creationId xmlns:p14="http://schemas.microsoft.com/office/powerpoint/2010/main" val="3072051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371600"/>
            <a:ext cx="6553200" cy="4594898"/>
          </a:xfrm>
          <a:prstGeom prst="rect">
            <a:avLst/>
          </a:prstGeom>
        </p:spPr>
      </p:pic>
    </p:spTree>
    <p:extLst>
      <p:ext uri="{BB962C8B-B14F-4D97-AF65-F5344CB8AC3E}">
        <p14:creationId xmlns:p14="http://schemas.microsoft.com/office/powerpoint/2010/main" val="2025964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optimizer='</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nvPr>
        </p:nvGraphicFramePr>
        <p:xfrm>
          <a:off x="2425149" y="545558"/>
          <a:ext cx="6511705" cy="350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676401" y="3276600"/>
            <a:ext cx="5343129"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5148" y="3832951"/>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t>非凸优化问题：即存在局部最优而非全局最优解，影响迭代</a:t>
            </a:r>
          </a:p>
          <a:p>
            <a:pPr lvl="1"/>
            <a:r>
              <a:rPr lang="zh-CN" altLang="en-US" dirty="0"/>
              <a:t>梯度消失问题，下层参数比较难调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2265988" y="1219201"/>
            <a:ext cx="7660024" cy="4937125"/>
          </a:xfrm>
        </p:spPr>
      </p:pic>
      <p:sp>
        <p:nvSpPr>
          <p:cNvPr id="5" name="矩形 4"/>
          <p:cNvSpPr/>
          <p:nvPr/>
        </p:nvSpPr>
        <p:spPr>
          <a:xfrm>
            <a:off x="6096000" y="4495801"/>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7772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p:spTree>
    <p:extLst>
      <p:ext uri="{BB962C8B-B14F-4D97-AF65-F5344CB8AC3E}">
        <p14:creationId xmlns:p14="http://schemas.microsoft.com/office/powerpoint/2010/main" val="3354367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1" y="1905001"/>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4287308"/>
            <a:ext cx="4463260" cy="1937708"/>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flipH="1">
                <a:off x="3352801" y="2129896"/>
                <a:ext cx="5027141" cy="1848904"/>
              </a:xfrm>
              <a:prstGeom prst="rect">
                <a:avLst/>
              </a:prstGeom>
              <a:noFill/>
            </p:spPr>
            <p:txBody>
              <a:bodyPr wrap="square" rtlCol="0">
                <a:spAutoFit/>
              </a:bodyPr>
              <a:lstStyle/>
              <a:p>
                <a:pPr algn="ctr"/>
                <a14:m>
                  <m:oMath xmlns:m="http://schemas.openxmlformats.org/officeDocument/2006/math">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rPr>
                            <m:t>𝑦</m:t>
                          </m:r>
                        </m:num>
                        <m:den>
                          <m:r>
                            <a:rPr lang="en-US" altLang="zh-CN" sz="2800" i="1">
                              <a:latin typeface="Cambria Math" panose="02040503050406030204" pitchFamily="18" charset="0"/>
                            </a:rPr>
                            <m:t>𝜕</m:t>
                          </m:r>
                          <m:r>
                            <a:rPr lang="en-US" altLang="zh-CN" sz="2800" i="1">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p:sp>
            <p:nvSpPr>
              <p:cNvPr id="7" name="文本框 6"/>
              <p:cNvSpPr txBox="1">
                <a:spLocks noRot="1" noChangeAspect="1" noMove="1" noResize="1" noEditPoints="1" noAdjustHandles="1" noChangeArrowheads="1" noChangeShapeType="1" noTextEdit="1"/>
              </p:cNvSpPr>
              <p:nvPr/>
            </p:nvSpPr>
            <p:spPr>
              <a:xfrm flipH="1">
                <a:off x="3352801" y="2129896"/>
                <a:ext cx="5027141" cy="18489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sz="quarter" idx="1"/>
          </p:nvPr>
        </p:nvSpPr>
        <p:spPr/>
        <p:txBody>
          <a:bodyPr/>
          <a:lstStyle/>
          <a:p>
            <a:r>
              <a:rPr lang="zh-CN" altLang="en-US" dirty="0"/>
              <a:t>知识点</a:t>
            </a:r>
            <a:endParaRPr lang="en-US" altLang="zh-CN" dirty="0"/>
          </a:p>
          <a:p>
            <a:pPr lvl="1"/>
            <a:r>
              <a:rPr lang="zh-CN" altLang="en-US" dirty="0"/>
              <a:t>激活函数</a:t>
            </a:r>
            <a:endParaRPr lang="en-US" altLang="zh-CN" dirty="0"/>
          </a:p>
          <a:p>
            <a:pPr lvl="1"/>
            <a:r>
              <a:rPr lang="zh-CN" altLang="en-US" dirty="0"/>
              <a:t>误差反向传播</a:t>
            </a:r>
            <a:endParaRPr lang="en-US" altLang="zh-CN" dirty="0"/>
          </a:p>
          <a:p>
            <a:pPr lvl="1"/>
            <a:r>
              <a:rPr lang="zh-CN" altLang="en-US" dirty="0"/>
              <a:t>自动微分与计算图</a:t>
            </a:r>
            <a:endParaRPr lang="en-US" altLang="zh-CN" dirty="0"/>
          </a:p>
          <a:p>
            <a:r>
              <a:rPr lang="zh-CN" altLang="en-US" dirty="0"/>
              <a:t>编程练习</a:t>
            </a:r>
            <a:r>
              <a:rPr lang="en-US" altLang="zh-CN" dirty="0"/>
              <a:t>1</a:t>
            </a:r>
          </a:p>
          <a:p>
            <a:pPr lvl="1"/>
            <a:r>
              <a:rPr lang="zh-CN" altLang="en-US" dirty="0"/>
              <a:t>使用</a:t>
            </a:r>
            <a:r>
              <a:rPr lang="en-US" altLang="zh-CN" dirty="0" err="1"/>
              <a:t>Numpy</a:t>
            </a:r>
            <a:r>
              <a:rPr lang="zh-CN" altLang="en-US" dirty="0"/>
              <a:t>实现前馈神经网络</a:t>
            </a:r>
            <a:endParaRPr lang="en-US" altLang="zh-CN" dirty="0"/>
          </a:p>
          <a:p>
            <a:pPr lvl="1"/>
            <a:r>
              <a:rPr lang="en-US" altLang="zh-CN" dirty="0">
                <a:hlinkClick r:id="rId2" tooltip="chap4_ simple neural network"/>
              </a:rPr>
              <a:t>chap4_ simple neural network</a:t>
            </a:r>
            <a:endParaRPr lang="en-US" altLang="zh-CN" dirty="0"/>
          </a:p>
          <a:p>
            <a:r>
              <a:rPr lang="zh-CN" altLang="en-US" dirty="0"/>
              <a:t>编程练习</a:t>
            </a:r>
            <a:r>
              <a:rPr lang="en-US" altLang="zh-CN" dirty="0"/>
              <a:t>2</a:t>
            </a:r>
          </a:p>
          <a:p>
            <a:pPr lvl="1"/>
            <a:r>
              <a:rPr lang="zh-CN" altLang="en-US" dirty="0"/>
              <a:t>理论和实验证明，一个两层的</a:t>
            </a:r>
            <a:r>
              <a:rPr lang="en-US" altLang="zh-CN" dirty="0" err="1"/>
              <a:t>ReLU</a:t>
            </a:r>
            <a:r>
              <a:rPr lang="zh-CN" altLang="en-US" dirty="0"/>
              <a:t>网络可以模拟任何有界闭集函数。</a:t>
            </a:r>
            <a:endParaRPr lang="en-US" altLang="zh-CN" dirty="0"/>
          </a:p>
          <a:p>
            <a:pPr lvl="1"/>
            <a:r>
              <a:rPr lang="en-US" altLang="zh-CN" dirty="0">
                <a:hlinkClick r:id="rId2" tooltip="chap4_ simple neural network"/>
              </a:rPr>
              <a:t>chap4_ simple neural network</a:t>
            </a:r>
            <a:endParaRPr lang="en-US" altLang="zh-CN" dirty="0"/>
          </a:p>
          <a:p>
            <a:endParaRPr lang="en-US" altLang="zh-CN" dirty="0"/>
          </a:p>
        </p:txBody>
      </p:sp>
    </p:spTree>
    <p:extLst>
      <p:ext uri="{BB962C8B-B14F-4D97-AF65-F5344CB8AC3E}">
        <p14:creationId xmlns:p14="http://schemas.microsoft.com/office/powerpoint/2010/main" val="2196806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8200" y="39624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3034532-044F-48EF-AA0B-4D187FE94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892" y="2057400"/>
            <a:ext cx="4883577" cy="3802361"/>
          </a:xfrm>
          <a:prstGeom prst="rect">
            <a:avLst/>
          </a:prstGeom>
        </p:spPr>
      </p:pic>
      <p:sp>
        <p:nvSpPr>
          <p:cNvPr id="2" name="标题 1"/>
          <p:cNvSpPr>
            <a:spLocks noGrp="1"/>
          </p:cNvSpPr>
          <p:nvPr>
            <p:ph type="title"/>
          </p:nvPr>
        </p:nvSpPr>
        <p:spPr/>
        <p:txBody>
          <a:bodyPr/>
          <a:lstStyle/>
          <a:p>
            <a:r>
              <a:rPr lang="zh-CN" altLang="en-US" dirty="0"/>
              <a:t>人工神经元</a:t>
            </a:r>
          </a:p>
        </p:txBody>
      </p:sp>
      <p:sp>
        <p:nvSpPr>
          <p:cNvPr id="3" name="文本框 2">
            <a:extLst>
              <a:ext uri="{FF2B5EF4-FFF2-40B4-BE49-F238E27FC236}">
                <a16:creationId xmlns:a16="http://schemas.microsoft.com/office/drawing/2014/main" id="{B2F6D778-6AA8-4F64-BF44-499071509A6D}"/>
              </a:ext>
            </a:extLst>
          </p:cNvPr>
          <p:cNvSpPr txBox="1"/>
          <p:nvPr/>
        </p:nvSpPr>
        <p:spPr>
          <a:xfrm>
            <a:off x="6270010" y="5181600"/>
            <a:ext cx="2492990" cy="369332"/>
          </a:xfrm>
          <a:prstGeom prst="rect">
            <a:avLst/>
          </a:prstGeom>
          <a:noFill/>
        </p:spPr>
        <p:txBody>
          <a:bodyPr wrap="none" rtlCol="0">
            <a:spAutoFit/>
          </a:bodyPr>
          <a:lstStyle/>
          <a:p>
            <a:r>
              <a:rPr lang="zh-CN" altLang="en-US" dirty="0">
                <a:solidFill>
                  <a:srgbClr val="FF0000"/>
                </a:solidFill>
              </a:rPr>
              <a:t>一个简单的线性模型！</a:t>
            </a:r>
          </a:p>
        </p:txBody>
      </p:sp>
      <p:pic>
        <p:nvPicPr>
          <p:cNvPr id="6" name="图片 5">
            <a:extLst>
              <a:ext uri="{FF2B5EF4-FFF2-40B4-BE49-F238E27FC236}">
                <a16:creationId xmlns:a16="http://schemas.microsoft.com/office/drawing/2014/main" id="{2F01A7F6-6621-47B1-9BD1-02C64B487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961" y="1197927"/>
            <a:ext cx="1758097" cy="1261748"/>
          </a:xfrm>
          <a:prstGeom prst="rect">
            <a:avLst/>
          </a:prstGeom>
        </p:spPr>
      </p:pic>
      <p:pic>
        <p:nvPicPr>
          <p:cNvPr id="8" name="图片 7">
            <a:extLst>
              <a:ext uri="{FF2B5EF4-FFF2-40B4-BE49-F238E27FC236}">
                <a16:creationId xmlns:a16="http://schemas.microsoft.com/office/drawing/2014/main" id="{606A4CF6-EA17-4B69-A42E-7AE378F9A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5509" y="1841671"/>
            <a:ext cx="1023284" cy="473541"/>
          </a:xfrm>
          <a:prstGeom prst="rect">
            <a:avLst/>
          </a:prstGeom>
        </p:spPr>
      </p:pic>
      <p:cxnSp>
        <p:nvCxnSpPr>
          <p:cNvPr id="10" name="直接箭头连接符 9">
            <a:extLst>
              <a:ext uri="{FF2B5EF4-FFF2-40B4-BE49-F238E27FC236}">
                <a16:creationId xmlns:a16="http://schemas.microsoft.com/office/drawing/2014/main" id="{46038E41-BE83-498F-9284-0E0917F5B7E7}"/>
              </a:ext>
            </a:extLst>
          </p:cNvPr>
          <p:cNvCxnSpPr>
            <a:cxnSpLocks/>
          </p:cNvCxnSpPr>
          <p:nvPr/>
        </p:nvCxnSpPr>
        <p:spPr>
          <a:xfrm flipV="1">
            <a:off x="5334000" y="2459675"/>
            <a:ext cx="485681" cy="58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AB4CED1-09CB-43F0-811F-9723990C7BB3}"/>
              </a:ext>
            </a:extLst>
          </p:cNvPr>
          <p:cNvCxnSpPr>
            <a:cxnSpLocks/>
          </p:cNvCxnSpPr>
          <p:nvPr/>
        </p:nvCxnSpPr>
        <p:spPr>
          <a:xfrm flipV="1">
            <a:off x="7149058" y="2459675"/>
            <a:ext cx="623342" cy="93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51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BC911-2219-4A8F-B197-119C16218CD3}"/>
              </a:ext>
            </a:extLst>
          </p:cNvPr>
          <p:cNvSpPr>
            <a:spLocks noGrp="1"/>
          </p:cNvSpPr>
          <p:nvPr>
            <p:ph type="title"/>
          </p:nvPr>
        </p:nvSpPr>
        <p:spPr/>
        <p:txBody>
          <a:bodyPr/>
          <a:lstStyle/>
          <a:p>
            <a:r>
              <a:rPr lang="zh-CN" altLang="en-US" dirty="0"/>
              <a:t>激活函数的性质</a:t>
            </a:r>
          </a:p>
        </p:txBody>
      </p:sp>
      <p:sp>
        <p:nvSpPr>
          <p:cNvPr id="3" name="内容占位符 2">
            <a:extLst>
              <a:ext uri="{FF2B5EF4-FFF2-40B4-BE49-F238E27FC236}">
                <a16:creationId xmlns:a16="http://schemas.microsoft.com/office/drawing/2014/main" id="{0DC6B594-104B-4694-A05B-3F355C9FAC99}"/>
              </a:ext>
            </a:extLst>
          </p:cNvPr>
          <p:cNvSpPr>
            <a:spLocks noGrp="1"/>
          </p:cNvSpPr>
          <p:nvPr>
            <p:ph sz="quarter" idx="1"/>
          </p:nvPr>
        </p:nvSpPr>
        <p:spPr/>
        <p:txBody>
          <a:bodyPr/>
          <a:lstStyle/>
          <a:p>
            <a:r>
              <a:rPr lang="zh-CN" altLang="en-US" dirty="0"/>
              <a:t>连续并可导（允许少数点上不可导）的非线性函数。</a:t>
            </a:r>
            <a:endParaRPr lang="en-US" altLang="zh-CN" dirty="0"/>
          </a:p>
          <a:p>
            <a:pPr lvl="1"/>
            <a:r>
              <a:rPr lang="zh-CN" altLang="en-US" dirty="0"/>
              <a:t>可导的激活函数可以直接利用数值优化的方法来学习网络参数。</a:t>
            </a:r>
            <a:endParaRPr lang="en-US" altLang="zh-CN" dirty="0"/>
          </a:p>
          <a:p>
            <a:r>
              <a:rPr lang="zh-CN" altLang="en-US" dirty="0"/>
              <a:t>激活函数及其导函数要尽可能的简单</a:t>
            </a:r>
            <a:endParaRPr lang="en-US" altLang="zh-CN" dirty="0"/>
          </a:p>
          <a:p>
            <a:pPr lvl="1"/>
            <a:r>
              <a:rPr lang="zh-CN" altLang="en-US" dirty="0"/>
              <a:t>有利于提高网络计算效率。  </a:t>
            </a:r>
            <a:endParaRPr lang="en-US" altLang="zh-CN" dirty="0"/>
          </a:p>
          <a:p>
            <a:r>
              <a:rPr lang="zh-CN" altLang="en-US" dirty="0"/>
              <a:t>激活函数的导函数的值域要在一个合适的区间内</a:t>
            </a:r>
            <a:endParaRPr lang="en-US" altLang="zh-CN" dirty="0"/>
          </a:p>
          <a:p>
            <a:pPr lvl="1"/>
            <a:r>
              <a:rPr lang="zh-CN" altLang="en-US" dirty="0"/>
              <a:t>不能太大也不能太小，否则会影响训练的效率和稳定性。</a:t>
            </a:r>
            <a:endParaRPr lang="en-US" altLang="zh-CN" dirty="0"/>
          </a:p>
          <a:p>
            <a:r>
              <a:rPr lang="zh-CN" altLang="en-US" dirty="0"/>
              <a:t>单调递增</a:t>
            </a:r>
            <a:endParaRPr lang="en-US" altLang="zh-CN" dirty="0"/>
          </a:p>
          <a:p>
            <a:pPr lvl="1"/>
            <a:r>
              <a:rPr lang="en-US" altLang="zh-CN" dirty="0">
                <a:latin typeface="+mn-lt"/>
              </a:rPr>
              <a:t>???</a:t>
            </a:r>
            <a:endParaRPr lang="zh-CN" altLang="en-US" dirty="0">
              <a:latin typeface="+mn-lt"/>
            </a:endParaRPr>
          </a:p>
        </p:txBody>
      </p:sp>
    </p:spTree>
    <p:extLst>
      <p:ext uri="{BB962C8B-B14F-4D97-AF65-F5344CB8AC3E}">
        <p14:creationId xmlns:p14="http://schemas.microsoft.com/office/powerpoint/2010/main" val="42820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sp>
        <p:nvSpPr>
          <p:cNvPr id="4" name="内容占位符 3">
            <a:extLst>
              <a:ext uri="{FF2B5EF4-FFF2-40B4-BE49-F238E27FC236}">
                <a16:creationId xmlns:a16="http://schemas.microsoft.com/office/drawing/2014/main" id="{86F72E8B-B43C-493E-9235-AE951AF96108}"/>
              </a:ext>
            </a:extLst>
          </p:cNvPr>
          <p:cNvSpPr>
            <a:spLocks noGrp="1"/>
          </p:cNvSpPr>
          <p:nvPr>
            <p:ph sz="quarter"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性质：</a:t>
            </a:r>
            <a:endParaRPr lang="en-US" altLang="zh-CN" dirty="0"/>
          </a:p>
          <a:p>
            <a:pPr lvl="1"/>
            <a:r>
              <a:rPr lang="zh-CN" altLang="en-US" dirty="0"/>
              <a:t>饱和函数</a:t>
            </a:r>
            <a:endParaRPr lang="en-US" altLang="zh-CN" dirty="0"/>
          </a:p>
          <a:p>
            <a:pPr lvl="1"/>
            <a:r>
              <a:rPr lang="en-US" altLang="zh-CN" dirty="0"/>
              <a:t>Tanh</a:t>
            </a:r>
            <a:r>
              <a:rPr lang="zh-CN" altLang="en-US" dirty="0"/>
              <a:t>函数是零中心化的，而</a:t>
            </a:r>
            <a:r>
              <a:rPr lang="en-US" altLang="zh-CN" dirty="0"/>
              <a:t>logistic</a:t>
            </a:r>
            <a:r>
              <a:rPr lang="zh-CN" altLang="en-US" dirty="0"/>
              <a:t>函数的输出恒大于</a:t>
            </a:r>
            <a:r>
              <a:rPr lang="en-US" altLang="zh-CN" dirty="0"/>
              <a:t>0</a:t>
            </a:r>
          </a:p>
          <a:p>
            <a:pPr lvl="1"/>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230" y="1752600"/>
            <a:ext cx="2260023" cy="763732"/>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3048000"/>
            <a:ext cx="3249757" cy="68580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1371600"/>
            <a:ext cx="3810000" cy="2938738"/>
          </a:xfrm>
          <a:prstGeom prst="rect">
            <a:avLst/>
          </a:prstGeom>
        </p:spPr>
      </p:pic>
      <p:sp>
        <p:nvSpPr>
          <p:cNvPr id="6" name="矩形 5">
            <a:extLst>
              <a:ext uri="{FF2B5EF4-FFF2-40B4-BE49-F238E27FC236}">
                <a16:creationId xmlns:a16="http://schemas.microsoft.com/office/drawing/2014/main" id="{F62E730C-1100-46C0-8BFD-870826845783}"/>
              </a:ext>
            </a:extLst>
          </p:cNvPr>
          <p:cNvSpPr/>
          <p:nvPr/>
        </p:nvSpPr>
        <p:spPr>
          <a:xfrm>
            <a:off x="7239000" y="3810000"/>
            <a:ext cx="4572000" cy="830997"/>
          </a:xfrm>
          <a:prstGeom prst="rect">
            <a:avLst/>
          </a:prstGeom>
        </p:spPr>
        <p:txBody>
          <a:bodyPr wrap="square">
            <a:spAutoFit/>
          </a:bodyPr>
          <a:lstStyle/>
          <a:p>
            <a:r>
              <a:rPr lang="zh-CN" altLang="en-US" sz="1600" dirty="0">
                <a:solidFill>
                  <a:srgbClr val="FF0000"/>
                </a:solidFill>
              </a:rPr>
              <a:t>非零中心化的输出会使得其后一层的神经元的输入发生偏置偏移（</a:t>
            </a:r>
            <a:r>
              <a:rPr lang="en-US" altLang="zh-CN" sz="1600" dirty="0">
                <a:solidFill>
                  <a:srgbClr val="FF0000"/>
                </a:solidFill>
              </a:rPr>
              <a:t>bias shift</a:t>
            </a:r>
            <a:r>
              <a:rPr lang="zh-CN" altLang="en-US" sz="1600" dirty="0">
                <a:solidFill>
                  <a:srgbClr val="FF0000"/>
                </a:solidFill>
              </a:rPr>
              <a:t>），并进一步使得梯度下降的收敛速度变慢。</a:t>
            </a:r>
          </a:p>
        </p:txBody>
      </p:sp>
    </p:spTree>
    <p:extLst>
      <p:ext uri="{BB962C8B-B14F-4D97-AF65-F5344CB8AC3E}">
        <p14:creationId xmlns:p14="http://schemas.microsoft.com/office/powerpoint/2010/main" val="200653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34" y="1390771"/>
            <a:ext cx="2224128" cy="1244222"/>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34" y="2381371"/>
            <a:ext cx="3733865" cy="1261878"/>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82" y="3266162"/>
            <a:ext cx="3387739" cy="1212186"/>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582" y="4210171"/>
            <a:ext cx="3704417" cy="1148428"/>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1524000"/>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335" y="5734172"/>
            <a:ext cx="2787357" cy="354383"/>
          </a:xfrm>
          <a:prstGeom prst="rect">
            <a:avLst/>
          </a:prstGeom>
        </p:spPr>
      </p:pic>
      <p:sp>
        <p:nvSpPr>
          <p:cNvPr id="9" name="矩形 8">
            <a:extLst>
              <a:ext uri="{FF2B5EF4-FFF2-40B4-BE49-F238E27FC236}">
                <a16:creationId xmlns:a16="http://schemas.microsoft.com/office/drawing/2014/main" id="{6A95F8AF-D759-48DB-80D5-A819C68C4852}"/>
              </a:ext>
            </a:extLst>
          </p:cNvPr>
          <p:cNvSpPr/>
          <p:nvPr/>
        </p:nvSpPr>
        <p:spPr>
          <a:xfrm>
            <a:off x="8561467" y="1379147"/>
            <a:ext cx="3258800" cy="1077218"/>
          </a:xfrm>
          <a:prstGeom prst="rect">
            <a:avLst/>
          </a:prstGeom>
        </p:spPr>
        <p:txBody>
          <a:bodyPr wrap="square">
            <a:spAutoFit/>
          </a:bodyPr>
          <a:lstStyle/>
          <a:p>
            <a:pPr marL="80962" indent="-204788">
              <a:buSzPct val="76000"/>
              <a:buFont typeface="Wingdings 3" panose="05040102010807070707" pitchFamily="18" charset="2"/>
              <a:buChar char=""/>
            </a:pPr>
            <a:r>
              <a:rPr lang="zh-CN" altLang="en-US" sz="1600" dirty="0">
                <a:latin typeface="华文楷体" panose="02010600040101010101" pitchFamily="2" charset="-122"/>
                <a:ea typeface="华文楷体" panose="02010600040101010101" pitchFamily="2" charset="-122"/>
              </a:rPr>
              <a:t>计算上更加高效。</a:t>
            </a:r>
          </a:p>
          <a:p>
            <a:pPr marL="80962" indent="-204788">
              <a:buSzPct val="76000"/>
              <a:buFont typeface="Wingdings 3" panose="05040102010807070707" pitchFamily="18" charset="2"/>
              <a:buChar char=""/>
            </a:pPr>
            <a:r>
              <a:rPr lang="zh-CN" altLang="en-US" sz="1600" dirty="0">
                <a:latin typeface="华文楷体" panose="02010600040101010101" pitchFamily="2" charset="-122"/>
                <a:ea typeface="华文楷体" panose="02010600040101010101" pitchFamily="2" charset="-122"/>
              </a:rPr>
              <a:t>生物上的解释性</a:t>
            </a:r>
            <a:endParaRPr lang="en-US" altLang="zh-CN" sz="1600" dirty="0">
              <a:latin typeface="华文楷体" panose="02010600040101010101" pitchFamily="2" charset="-122"/>
              <a:ea typeface="华文楷体" panose="02010600040101010101" pitchFamily="2" charset="-122"/>
            </a:endParaRPr>
          </a:p>
          <a:p>
            <a:pPr marL="538162" lvl="1" indent="-204788">
              <a:buSzPct val="76000"/>
              <a:buFont typeface="Wingdings 3" panose="05040102010807070707" pitchFamily="18" charset="2"/>
              <a:buChar char=""/>
            </a:pPr>
            <a:r>
              <a:rPr lang="zh-CN" altLang="en-US" sz="1600" dirty="0">
                <a:latin typeface="华文楷体" panose="02010600040101010101" pitchFamily="2" charset="-122"/>
                <a:ea typeface="华文楷体" panose="02010600040101010101" pitchFamily="2" charset="-122"/>
              </a:rPr>
              <a:t>单侧抑制、宽兴奋边界</a:t>
            </a:r>
            <a:endParaRPr lang="en-US" altLang="zh-CN" sz="1600" dirty="0">
              <a:latin typeface="华文楷体" panose="02010600040101010101" pitchFamily="2" charset="-122"/>
              <a:ea typeface="华文楷体" panose="02010600040101010101" pitchFamily="2" charset="-122"/>
            </a:endParaRPr>
          </a:p>
          <a:p>
            <a:pPr marL="80962" indent="-204788">
              <a:buSzPct val="76000"/>
              <a:buFont typeface="Wingdings 3" panose="05040102010807070707" pitchFamily="18" charset="2"/>
              <a:buChar char=""/>
            </a:pPr>
            <a:r>
              <a:rPr lang="zh-CN" altLang="en-US" sz="1600" dirty="0">
                <a:latin typeface="华文楷体" panose="02010600040101010101" pitchFamily="2" charset="-122"/>
                <a:ea typeface="华文楷体" panose="02010600040101010101" pitchFamily="2" charset="-122"/>
              </a:rPr>
              <a:t>在一定程度上缓解梯度消失问题</a:t>
            </a:r>
          </a:p>
        </p:txBody>
      </p:sp>
      <p:sp>
        <p:nvSpPr>
          <p:cNvPr id="11" name="矩形 10">
            <a:extLst>
              <a:ext uri="{FF2B5EF4-FFF2-40B4-BE49-F238E27FC236}">
                <a16:creationId xmlns:a16="http://schemas.microsoft.com/office/drawing/2014/main" id="{00340ACB-1465-4B2B-809E-33154A5FDCEB}"/>
              </a:ext>
            </a:extLst>
          </p:cNvPr>
          <p:cNvSpPr/>
          <p:nvPr/>
        </p:nvSpPr>
        <p:spPr>
          <a:xfrm>
            <a:off x="8527766" y="2932554"/>
            <a:ext cx="3487400" cy="307777"/>
          </a:xfrm>
          <a:prstGeom prst="rect">
            <a:avLst/>
          </a:prstGeom>
        </p:spPr>
        <p:txBody>
          <a:bodyPr wrap="square">
            <a:spAutoFit/>
          </a:bodyPr>
          <a:lstStyle/>
          <a:p>
            <a:pPr marL="80962" indent="-204788">
              <a:buSzPct val="76000"/>
              <a:buFont typeface="Wingdings 3" panose="05040102010807070707" pitchFamily="18" charset="2"/>
              <a:buChar char=""/>
            </a:pPr>
            <a:r>
              <a:rPr lang="zh-CN" altLang="en-US" sz="1400" dirty="0">
                <a:solidFill>
                  <a:srgbClr val="FF0000"/>
                </a:solidFill>
                <a:latin typeface="华文楷体" panose="02010600040101010101" pitchFamily="2" charset="-122"/>
                <a:ea typeface="华文楷体" panose="02010600040101010101" pitchFamily="2" charset="-122"/>
              </a:rPr>
              <a:t>死亡</a:t>
            </a:r>
            <a:r>
              <a:rPr lang="en-US" altLang="zh-CN" sz="1400" dirty="0" err="1">
                <a:solidFill>
                  <a:srgbClr val="FF0000"/>
                </a:solidFill>
                <a:latin typeface="华文楷体" panose="02010600040101010101" pitchFamily="2" charset="-122"/>
                <a:ea typeface="华文楷体" panose="02010600040101010101" pitchFamily="2" charset="-122"/>
              </a:rPr>
              <a:t>ReLU</a:t>
            </a:r>
            <a:r>
              <a:rPr lang="zh-CN" altLang="en-US" sz="1400" dirty="0">
                <a:solidFill>
                  <a:srgbClr val="FF0000"/>
                </a:solidFill>
                <a:latin typeface="华文楷体" panose="02010600040101010101" pitchFamily="2" charset="-122"/>
                <a:ea typeface="华文楷体" panose="02010600040101010101" pitchFamily="2" charset="-122"/>
              </a:rPr>
              <a:t>问题（</a:t>
            </a:r>
            <a:r>
              <a:rPr lang="en-US" altLang="zh-CN" sz="1400" dirty="0">
                <a:solidFill>
                  <a:srgbClr val="FF0000"/>
                </a:solidFill>
                <a:latin typeface="华文楷体" panose="02010600040101010101" pitchFamily="2" charset="-122"/>
                <a:ea typeface="华文楷体" panose="02010600040101010101" pitchFamily="2" charset="-122"/>
              </a:rPr>
              <a:t>Dying </a:t>
            </a:r>
            <a:r>
              <a:rPr lang="en-US" altLang="zh-CN" sz="1400" dirty="0" err="1">
                <a:solidFill>
                  <a:srgbClr val="FF0000"/>
                </a:solidFill>
                <a:latin typeface="华文楷体" panose="02010600040101010101" pitchFamily="2" charset="-122"/>
                <a:ea typeface="华文楷体" panose="02010600040101010101" pitchFamily="2" charset="-122"/>
              </a:rPr>
              <a:t>ReLU</a:t>
            </a:r>
            <a:r>
              <a:rPr lang="en-US" altLang="zh-CN" sz="1400" dirty="0">
                <a:solidFill>
                  <a:srgbClr val="FF0000"/>
                </a:solidFill>
                <a:latin typeface="华文楷体" panose="02010600040101010101" pitchFamily="2" charset="-122"/>
                <a:ea typeface="华文楷体" panose="02010600040101010101" pitchFamily="2" charset="-122"/>
              </a:rPr>
              <a:t> Problem</a:t>
            </a:r>
            <a:r>
              <a:rPr lang="zh-CN" altLang="en-US" sz="1400" dirty="0">
                <a:solidFill>
                  <a:srgbClr val="FF000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18232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B9B12-1B7B-43CA-AC38-BB3021645BB5}"/>
              </a:ext>
            </a:extLst>
          </p:cNvPr>
          <p:cNvSpPr>
            <a:spLocks noGrp="1"/>
          </p:cNvSpPr>
          <p:nvPr>
            <p:ph type="title"/>
          </p:nvPr>
        </p:nvSpPr>
        <p:spPr/>
        <p:txBody>
          <a:bodyPr/>
          <a:lstStyle/>
          <a:p>
            <a:r>
              <a:rPr lang="zh-CN" altLang="en-US" dirty="0"/>
              <a:t>常见激活函数</a:t>
            </a:r>
          </a:p>
        </p:txBody>
      </p:sp>
      <p:pic>
        <p:nvPicPr>
          <p:cNvPr id="4" name="图片 3">
            <a:extLst>
              <a:ext uri="{FF2B5EF4-FFF2-40B4-BE49-F238E27FC236}">
                <a16:creationId xmlns:a16="http://schemas.microsoft.com/office/drawing/2014/main" id="{47841044-17CE-4BE5-9585-BAC0FC5C0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57400"/>
            <a:ext cx="5486400" cy="3916218"/>
          </a:xfrm>
          <a:prstGeom prst="rect">
            <a:avLst/>
          </a:prstGeom>
        </p:spPr>
      </p:pic>
      <p:sp>
        <p:nvSpPr>
          <p:cNvPr id="5" name="矩形 4">
            <a:extLst>
              <a:ext uri="{FF2B5EF4-FFF2-40B4-BE49-F238E27FC236}">
                <a16:creationId xmlns:a16="http://schemas.microsoft.com/office/drawing/2014/main" id="{D73D2517-005C-4B67-AB77-A5F034848FD7}"/>
              </a:ext>
            </a:extLst>
          </p:cNvPr>
          <p:cNvSpPr/>
          <p:nvPr/>
        </p:nvSpPr>
        <p:spPr>
          <a:xfrm>
            <a:off x="2133600" y="1535669"/>
            <a:ext cx="1622560" cy="461665"/>
          </a:xfrm>
          <a:prstGeom prst="rect">
            <a:avLst/>
          </a:prstGeom>
        </p:spPr>
        <p:txBody>
          <a:bodyPr wrap="none">
            <a:spAutoFit/>
          </a:bodyPr>
          <a:lstStyle/>
          <a:p>
            <a:r>
              <a:rPr lang="zh-CN" altLang="en-US" sz="2400" dirty="0"/>
              <a:t>Swish函数</a:t>
            </a:r>
          </a:p>
        </p:txBody>
      </p:sp>
      <p:pic>
        <p:nvPicPr>
          <p:cNvPr id="7" name="图片 6">
            <a:extLst>
              <a:ext uri="{FF2B5EF4-FFF2-40B4-BE49-F238E27FC236}">
                <a16:creationId xmlns:a16="http://schemas.microsoft.com/office/drawing/2014/main" id="{7B89587D-5576-4414-8F3E-98A1CDDE8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1" y="1535668"/>
            <a:ext cx="3149947" cy="499588"/>
          </a:xfrm>
          <a:prstGeom prst="rect">
            <a:avLst/>
          </a:prstGeom>
        </p:spPr>
      </p:pic>
    </p:spTree>
    <p:extLst>
      <p:ext uri="{BB962C8B-B14F-4D97-AF65-F5344CB8AC3E}">
        <p14:creationId xmlns:p14="http://schemas.microsoft.com/office/powerpoint/2010/main" val="3169972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17977</TotalTime>
  <Words>1676</Words>
  <Application>Microsoft Office PowerPoint</Application>
  <PresentationFormat>宽屏</PresentationFormat>
  <Paragraphs>236</Paragraphs>
  <Slides>43</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7" baseType="lpstr">
      <vt:lpstr>新細明體</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前馈神经网络</vt:lpstr>
      <vt:lpstr>神经网络</vt:lpstr>
      <vt:lpstr>神经网络</vt:lpstr>
      <vt:lpstr>生物神经元</vt:lpstr>
      <vt:lpstr>人工神经元</vt:lpstr>
      <vt:lpstr>激活函数的性质</vt:lpstr>
      <vt:lpstr>常见激活函数</vt:lpstr>
      <vt:lpstr>常见激活函数</vt:lpstr>
      <vt:lpstr>常见激活函数</vt:lpstr>
      <vt:lpstr>常见激活函数</vt:lpstr>
      <vt:lpstr>常见激活函数及其导数</vt:lpstr>
      <vt:lpstr>人工神经网络</vt:lpstr>
      <vt:lpstr>网络结构</vt:lpstr>
      <vt:lpstr>前馈神经网络</vt:lpstr>
      <vt:lpstr>网络结构</vt:lpstr>
      <vt:lpstr>信息传递过程</vt:lpstr>
      <vt:lpstr>前馈网络</vt:lpstr>
      <vt:lpstr>前馈网络</vt:lpstr>
      <vt:lpstr>深层前馈神经网络</vt:lpstr>
      <vt:lpstr>通用近似定理</vt:lpstr>
      <vt:lpstr>应用到机器学习</vt:lpstr>
      <vt:lpstr>应用到机器学习</vt:lpstr>
      <vt:lpstr>参数学习</vt:lpstr>
      <vt:lpstr>梯度下降</vt:lpstr>
      <vt:lpstr>如何计算梯度？</vt:lpstr>
      <vt:lpstr>矩阵微积分</vt:lpstr>
      <vt:lpstr>链式法则</vt:lpstr>
      <vt:lpstr>反向传播算法</vt:lpstr>
      <vt:lpstr>计算</vt:lpstr>
      <vt:lpstr>反向传播算法</vt:lpstr>
      <vt:lpstr>自动微分与计算图</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1891</cp:revision>
  <dcterms:created xsi:type="dcterms:W3CDTF">2009-03-19T21:17:53Z</dcterms:created>
  <dcterms:modified xsi:type="dcterms:W3CDTF">2019-10-10T05:16:15Z</dcterms:modified>
</cp:coreProperties>
</file>