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9"/>
  </p:notesMasterIdLst>
  <p:sldIdLst>
    <p:sldId id="256" r:id="rId2"/>
    <p:sldId id="450" r:id="rId3"/>
    <p:sldId id="451" r:id="rId4"/>
    <p:sldId id="452" r:id="rId5"/>
    <p:sldId id="453" r:id="rId6"/>
    <p:sldId id="454" r:id="rId7"/>
    <p:sldId id="455" r:id="rId8"/>
    <p:sldId id="456" r:id="rId9"/>
    <p:sldId id="457" r:id="rId10"/>
    <p:sldId id="458" r:id="rId11"/>
    <p:sldId id="459" r:id="rId12"/>
    <p:sldId id="448" r:id="rId13"/>
    <p:sldId id="460" r:id="rId14"/>
    <p:sldId id="449" r:id="rId15"/>
    <p:sldId id="461" r:id="rId16"/>
    <p:sldId id="462" r:id="rId17"/>
    <p:sldId id="463" r:id="rId18"/>
    <p:sldId id="464" r:id="rId19"/>
    <p:sldId id="465" r:id="rId20"/>
    <p:sldId id="466" r:id="rId21"/>
    <p:sldId id="467" r:id="rId22"/>
    <p:sldId id="468" r:id="rId23"/>
    <p:sldId id="469" r:id="rId24"/>
    <p:sldId id="470" r:id="rId25"/>
    <p:sldId id="471" r:id="rId26"/>
    <p:sldId id="472" r:id="rId27"/>
    <p:sldId id="447" r:id="rId2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450"/>
            <p14:sldId id="451"/>
            <p14:sldId id="452"/>
            <p14:sldId id="453"/>
            <p14:sldId id="454"/>
            <p14:sldId id="455"/>
            <p14:sldId id="456"/>
            <p14:sldId id="457"/>
            <p14:sldId id="458"/>
            <p14:sldId id="459"/>
            <p14:sldId id="448"/>
            <p14:sldId id="460"/>
            <p14:sldId id="449"/>
            <p14:sldId id="461"/>
            <p14:sldId id="462"/>
            <p14:sldId id="463"/>
            <p14:sldId id="464"/>
            <p14:sldId id="465"/>
            <p14:sldId id="466"/>
            <p14:sldId id="467"/>
            <p14:sldId id="468"/>
            <p14:sldId id="469"/>
            <p14:sldId id="470"/>
            <p14:sldId id="471"/>
            <p14:sldId id="472"/>
            <p14:sldId id="44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99" d="100"/>
          <a:sy n="99" d="100"/>
        </p:scale>
        <p:origin x="1282" y="77"/>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11/14/2019</a:t>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7</a:t>
            </a:fld>
            <a:endParaRPr lang="en-US" altLang="zh-CN"/>
          </a:p>
        </p:txBody>
      </p:sp>
    </p:spTree>
    <p:extLst>
      <p:ext uri="{BB962C8B-B14F-4D97-AF65-F5344CB8AC3E}">
        <p14:creationId xmlns:p14="http://schemas.microsoft.com/office/powerpoint/2010/main" val="3151530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除了超立方体的核函数之外，我们还可以选择更加平滑的核函数，比如高</a:t>
            </a:r>
          </a:p>
          <a:p>
            <a:r>
              <a:rPr lang="zh-CN" altLang="en-US" dirty="0"/>
              <a:t>斯核函数</a:t>
            </a:r>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25</a:t>
            </a:fld>
            <a:endParaRPr lang="en-US" altLang="zh-CN"/>
          </a:p>
        </p:txBody>
      </p:sp>
    </p:spTree>
    <p:extLst>
      <p:ext uri="{BB962C8B-B14F-4D97-AF65-F5344CB8AC3E}">
        <p14:creationId xmlns:p14="http://schemas.microsoft.com/office/powerpoint/2010/main" val="3000282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999067" y="2438403"/>
            <a:ext cx="97536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304800" y="673896"/>
            <a:ext cx="72136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a:solidFill>
                <a:srgbClr val="FFFFFF"/>
              </a:solidFill>
            </a:endParaRPr>
          </a:p>
        </p:txBody>
      </p:sp>
      <p:sp>
        <p:nvSpPr>
          <p:cNvPr id="6" name="Rectangle 14"/>
          <p:cNvSpPr/>
          <p:nvPr/>
        </p:nvSpPr>
        <p:spPr>
          <a:xfrm>
            <a:off x="999067" y="2438403"/>
            <a:ext cx="3048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359806" y="665099"/>
            <a:ext cx="187820"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418167" y="2676527"/>
            <a:ext cx="9144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563006" y="726666"/>
            <a:ext cx="6853796"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946402" y="4800600"/>
            <a:ext cx="6737351"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999067" y="2438403"/>
            <a:ext cx="97536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999067" y="2438403"/>
            <a:ext cx="3048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418167" y="2676527"/>
            <a:ext cx="9144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609600" y="1219200"/>
            <a:ext cx="109728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395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dirty="0"/>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6176264" y="1216152"/>
            <a:ext cx="5388864"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718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dirty="0"/>
              <a:t>Click to edit Master title style</a:t>
            </a:r>
          </a:p>
        </p:txBody>
      </p:sp>
      <p:sp>
        <p:nvSpPr>
          <p:cNvPr id="9" name="Content Placeholder 8"/>
          <p:cNvSpPr>
            <a:spLocks noGrp="1"/>
          </p:cNvSpPr>
          <p:nvPr>
            <p:ph sz="quarter" idx="1"/>
          </p:nvPr>
        </p:nvSpPr>
        <p:spPr>
          <a:xfrm>
            <a:off x="609600" y="1219200"/>
            <a:ext cx="6299200"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直接连接符 3"/>
          <p:cNvCxnSpPr/>
          <p:nvPr userDrawn="1"/>
        </p:nvCxnSpPr>
        <p:spPr>
          <a:xfrm>
            <a:off x="7112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4876800" y="3048003"/>
            <a:ext cx="3048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52400"/>
            <a:ext cx="109728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7" name="Text Placeholder 12"/>
          <p:cNvSpPr>
            <a:spLocks noGrp="1"/>
          </p:cNvSpPr>
          <p:nvPr>
            <p:ph type="body" idx="1"/>
          </p:nvPr>
        </p:nvSpPr>
        <p:spPr bwMode="auto">
          <a:xfrm>
            <a:off x="609600" y="1219200"/>
            <a:ext cx="10972800" cy="4910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2" name="Straight Connector 28"/>
          <p:cNvSpPr>
            <a:spLocks noChangeShapeType="1"/>
          </p:cNvSpPr>
          <p:nvPr/>
        </p:nvSpPr>
        <p:spPr bwMode="auto">
          <a:xfrm>
            <a:off x="609600" y="11430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 name="Straight Connector 27"/>
          <p:cNvSpPr>
            <a:spLocks noChangeShapeType="1"/>
          </p:cNvSpPr>
          <p:nvPr userDrawn="1"/>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4064000" y="6362437"/>
            <a:ext cx="39624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8" name="Rectangle 17"/>
          <p:cNvSpPr/>
          <p:nvPr userDrawn="1"/>
        </p:nvSpPr>
        <p:spPr>
          <a:xfrm>
            <a:off x="10972800" y="6362437"/>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32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8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8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20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3.xml"/><Relationship Id="rId5" Type="http://schemas.openxmlformats.org/officeDocument/2006/relationships/image" Target="../media/image16.tmp"/><Relationship Id="rId4" Type="http://schemas.openxmlformats.org/officeDocument/2006/relationships/image" Target="../media/image15.tmp"/></Relationships>
</file>

<file path=ppt/slides/_rels/slide13.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1.tmp"/></Relationships>
</file>

<file path=ppt/slides/_rels/slide22.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3.xml"/><Relationship Id="rId4" Type="http://schemas.openxmlformats.org/officeDocument/2006/relationships/image" Target="../media/image24.tmp"/></Relationships>
</file>

<file path=ppt/slides/_rels/slide23.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t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7" Type="http://schemas.openxmlformats.org/officeDocument/2006/relationships/image" Target="../media/image11.tmp"/><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0.tmp"/><Relationship Id="rId5" Type="http://schemas.openxmlformats.org/officeDocument/2006/relationships/image" Target="../media/image9.tmp"/><Relationship Id="rId4" Type="http://schemas.openxmlformats.org/officeDocument/2006/relationships/image" Target="../media/image8.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无监督学习</a:t>
            </a:r>
          </a:p>
        </p:txBody>
      </p:sp>
      <p:sp>
        <p:nvSpPr>
          <p:cNvPr id="6" name="副标题 5"/>
          <p:cNvSpPr>
            <a:spLocks noGrp="1"/>
          </p:cNvSpPr>
          <p:nvPr>
            <p:ph type="subTitle" idx="1"/>
          </p:nvPr>
        </p:nvSpPr>
        <p:spPr/>
        <p:txBody>
          <a:bodyPr/>
          <a:lstStyle/>
          <a:p>
            <a:r>
              <a:rPr lang="en-US" altLang="zh-CN" dirty="0"/>
              <a:t>《</a:t>
            </a:r>
            <a:r>
              <a:rPr lang="zh-CN" altLang="en-US" dirty="0"/>
              <a:t>神经网络与深度学习</a:t>
            </a:r>
            <a:r>
              <a:rPr lang="en-US" altLang="zh-CN" dirty="0"/>
              <a:t>》</a:t>
            </a:r>
            <a:endParaRPr lang="zh-CN" altLang="en-US" dirty="0"/>
          </a:p>
        </p:txBody>
      </p:sp>
      <p:sp>
        <p:nvSpPr>
          <p:cNvPr id="15" name="Text Placeholder 14"/>
          <p:cNvSpPr>
            <a:spLocks noGrp="1"/>
          </p:cNvSpPr>
          <p:nvPr>
            <p:ph type="body" sz="quarter" idx="10"/>
          </p:nvPr>
        </p:nvSpPr>
        <p:spPr/>
        <p:txBody>
          <a:bodyPr/>
          <a:lstStyle/>
          <a:p>
            <a:r>
              <a:rPr lang="en-US" altLang="zh-CN" dirty="0">
                <a:hlinkClick r:id="rId3"/>
              </a:rPr>
              <a:t>https://nndl.github.io/</a:t>
            </a:r>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E70F9-F039-4B0B-98E9-3BB6763BC82D}"/>
              </a:ext>
            </a:extLst>
          </p:cNvPr>
          <p:cNvSpPr>
            <a:spLocks noGrp="1"/>
          </p:cNvSpPr>
          <p:nvPr>
            <p:ph type="title"/>
          </p:nvPr>
        </p:nvSpPr>
        <p:spPr/>
        <p:txBody>
          <a:bodyPr/>
          <a:lstStyle/>
          <a:p>
            <a:r>
              <a:rPr lang="zh-CN" altLang="en-US" dirty="0"/>
              <a:t>训练过程</a:t>
            </a:r>
          </a:p>
        </p:txBody>
      </p:sp>
      <p:sp>
        <p:nvSpPr>
          <p:cNvPr id="3" name="内容占位符 2">
            <a:extLst>
              <a:ext uri="{FF2B5EF4-FFF2-40B4-BE49-F238E27FC236}">
                <a16:creationId xmlns:a16="http://schemas.microsoft.com/office/drawing/2014/main" id="{932FC682-43A2-4307-AF9B-968FB337F2B3}"/>
              </a:ext>
            </a:extLst>
          </p:cNvPr>
          <p:cNvSpPr>
            <a:spLocks noGrp="1"/>
          </p:cNvSpPr>
          <p:nvPr>
            <p:ph sz="quarter" idx="1"/>
          </p:nvPr>
        </p:nvSpPr>
        <p:spPr/>
        <p:txBody>
          <a:bodyPr/>
          <a:lstStyle/>
          <a:p>
            <a:r>
              <a:rPr lang="zh-CN" altLang="en-US" dirty="0"/>
              <a:t>稀疏编码的训练过程一般用交替优化的方法进行。</a:t>
            </a:r>
          </a:p>
        </p:txBody>
      </p:sp>
      <p:pic>
        <p:nvPicPr>
          <p:cNvPr id="5" name="图片 4">
            <a:extLst>
              <a:ext uri="{FF2B5EF4-FFF2-40B4-BE49-F238E27FC236}">
                <a16:creationId xmlns:a16="http://schemas.microsoft.com/office/drawing/2014/main" id="{2B22DC15-6A0D-4F37-97AE-7012C3729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590800"/>
            <a:ext cx="6443432" cy="2652882"/>
          </a:xfrm>
          <a:prstGeom prst="rect">
            <a:avLst/>
          </a:prstGeom>
        </p:spPr>
      </p:pic>
    </p:spTree>
    <p:extLst>
      <p:ext uri="{BB962C8B-B14F-4D97-AF65-F5344CB8AC3E}">
        <p14:creationId xmlns:p14="http://schemas.microsoft.com/office/powerpoint/2010/main" val="760508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0D8759-611D-46A5-90C7-6F6E7BCCD946}"/>
              </a:ext>
            </a:extLst>
          </p:cNvPr>
          <p:cNvSpPr>
            <a:spLocks noGrp="1"/>
          </p:cNvSpPr>
          <p:nvPr>
            <p:ph type="title"/>
          </p:nvPr>
        </p:nvSpPr>
        <p:spPr/>
        <p:txBody>
          <a:bodyPr/>
          <a:lstStyle/>
          <a:p>
            <a:r>
              <a:rPr lang="zh-CN" altLang="en-US" dirty="0"/>
              <a:t>稀疏编码的优点</a:t>
            </a:r>
          </a:p>
        </p:txBody>
      </p:sp>
      <p:sp>
        <p:nvSpPr>
          <p:cNvPr id="3" name="内容占位符 2">
            <a:extLst>
              <a:ext uri="{FF2B5EF4-FFF2-40B4-BE49-F238E27FC236}">
                <a16:creationId xmlns:a16="http://schemas.microsoft.com/office/drawing/2014/main" id="{90948273-4C00-4DFA-89B7-12FE0A8F785E}"/>
              </a:ext>
            </a:extLst>
          </p:cNvPr>
          <p:cNvSpPr>
            <a:spLocks noGrp="1"/>
          </p:cNvSpPr>
          <p:nvPr>
            <p:ph sz="quarter" idx="1"/>
          </p:nvPr>
        </p:nvSpPr>
        <p:spPr/>
        <p:txBody>
          <a:bodyPr/>
          <a:lstStyle/>
          <a:p>
            <a:r>
              <a:rPr lang="zh-CN" altLang="en-US" dirty="0"/>
              <a:t>计算量</a:t>
            </a:r>
            <a:endParaRPr lang="en-US" altLang="zh-CN" dirty="0"/>
          </a:p>
          <a:p>
            <a:pPr lvl="1"/>
            <a:r>
              <a:rPr lang="zh-CN" altLang="en-US" dirty="0"/>
              <a:t>稀疏性带来的最大好处就是可以极大地降低计算量。</a:t>
            </a:r>
          </a:p>
          <a:p>
            <a:r>
              <a:rPr lang="zh-CN" altLang="en-US" dirty="0"/>
              <a:t>可解释性</a:t>
            </a:r>
            <a:endParaRPr lang="en-US" altLang="zh-CN" dirty="0"/>
          </a:p>
          <a:p>
            <a:pPr lvl="1"/>
            <a:r>
              <a:rPr lang="zh-CN" altLang="en-US" dirty="0"/>
              <a:t>因为稀疏编码只有少数的非零元素，相当于将一个输入样本表示为少数几个相关的特征。这样我们可以更好地描述其特征，并易于理解。</a:t>
            </a:r>
          </a:p>
          <a:p>
            <a:r>
              <a:rPr lang="zh-CN" altLang="en-US" dirty="0"/>
              <a:t>特征选择</a:t>
            </a:r>
            <a:endParaRPr lang="en-US" altLang="zh-CN" dirty="0"/>
          </a:p>
          <a:p>
            <a:pPr lvl="1"/>
            <a:r>
              <a:rPr lang="zh-CN" altLang="en-US" dirty="0"/>
              <a:t>稀疏性带来的另外一个好处是可以实现特征的自动选择，只选择和输入样本相关的最少特征，从而可以更好地表示输入样本，降低噪声并减轻过拟合。</a:t>
            </a:r>
          </a:p>
        </p:txBody>
      </p:sp>
    </p:spTree>
    <p:extLst>
      <p:ext uri="{BB962C8B-B14F-4D97-AF65-F5344CB8AC3E}">
        <p14:creationId xmlns:p14="http://schemas.microsoft.com/office/powerpoint/2010/main" val="4016281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自编码器（</a:t>
            </a:r>
            <a:r>
              <a:rPr lang="en-US" altLang="zh-CN" dirty="0"/>
              <a:t> Auto-Encoder </a:t>
            </a:r>
            <a:r>
              <a:rPr lang="zh-CN" altLang="en-US" dirty="0"/>
              <a:t>）</a:t>
            </a:r>
          </a:p>
        </p:txBody>
      </p:sp>
      <p:sp>
        <p:nvSpPr>
          <p:cNvPr id="3" name="内容占位符 2"/>
          <p:cNvSpPr>
            <a:spLocks noGrp="1"/>
          </p:cNvSpPr>
          <p:nvPr>
            <p:ph sz="quarter" idx="1"/>
          </p:nvPr>
        </p:nvSpPr>
        <p:spPr/>
        <p:txBody>
          <a:bodyPr/>
          <a:lstStyle/>
          <a:p>
            <a:r>
              <a:rPr lang="zh-CN" altLang="en-US" dirty="0"/>
              <a:t>编码器（</a:t>
            </a:r>
            <a:r>
              <a:rPr lang="en-US" altLang="zh-CN" dirty="0"/>
              <a:t>Encoder</a:t>
            </a:r>
            <a:r>
              <a:rPr lang="zh-CN" altLang="en-US" dirty="0"/>
              <a:t>）</a:t>
            </a:r>
            <a:endParaRPr lang="en-US" altLang="zh-CN" dirty="0"/>
          </a:p>
          <a:p>
            <a:r>
              <a:rPr lang="zh-CN" altLang="en-US" dirty="0"/>
              <a:t>解码器（</a:t>
            </a:r>
            <a:r>
              <a:rPr lang="en-US" altLang="zh-CN" dirty="0"/>
              <a:t>Decoder</a:t>
            </a:r>
            <a:r>
              <a:rPr lang="zh-CN" altLang="en-US" dirty="0"/>
              <a:t>）</a:t>
            </a:r>
            <a:endParaRPr lang="en-US" altLang="zh-CN" dirty="0"/>
          </a:p>
          <a:p>
            <a:endParaRPr lang="en-US" altLang="zh-CN" dirty="0"/>
          </a:p>
          <a:p>
            <a:r>
              <a:rPr lang="zh-CN" altLang="en-US" dirty="0"/>
              <a:t>自编码器的学习目标是最小化重构错误：</a:t>
            </a:r>
          </a:p>
        </p:txBody>
      </p:sp>
      <p:pic>
        <p:nvPicPr>
          <p:cNvPr id="8" name="图片 7"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0317" y="3357478"/>
            <a:ext cx="3162741" cy="2972215"/>
          </a:xfrm>
          <a:prstGeom prst="rect">
            <a:avLst/>
          </a:prstGeom>
        </p:spPr>
      </p:pic>
      <p:pic>
        <p:nvPicPr>
          <p:cNvPr id="9" name="图片 8">
            <a:extLst>
              <a:ext uri="{FF2B5EF4-FFF2-40B4-BE49-F238E27FC236}">
                <a16:creationId xmlns:a16="http://schemas.microsoft.com/office/drawing/2014/main" id="{8BFAF1B4-B1A1-4A96-B7E7-7836EAF79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1143000"/>
            <a:ext cx="1752600" cy="633470"/>
          </a:xfrm>
          <a:prstGeom prst="rect">
            <a:avLst/>
          </a:prstGeom>
        </p:spPr>
      </p:pic>
      <p:pic>
        <p:nvPicPr>
          <p:cNvPr id="11" name="图片 10">
            <a:extLst>
              <a:ext uri="{FF2B5EF4-FFF2-40B4-BE49-F238E27FC236}">
                <a16:creationId xmlns:a16="http://schemas.microsoft.com/office/drawing/2014/main" id="{42189FEF-3F61-43A2-AC0C-279BE6FD96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1672993"/>
            <a:ext cx="1905001" cy="529167"/>
          </a:xfrm>
          <a:prstGeom prst="rect">
            <a:avLst/>
          </a:prstGeom>
        </p:spPr>
      </p:pic>
      <p:pic>
        <p:nvPicPr>
          <p:cNvPr id="13" name="图片 12">
            <a:extLst>
              <a:ext uri="{FF2B5EF4-FFF2-40B4-BE49-F238E27FC236}">
                <a16:creationId xmlns:a16="http://schemas.microsoft.com/office/drawing/2014/main" id="{060F579C-CFD3-4957-B239-4162E88E4F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2200" y="4038600"/>
            <a:ext cx="3434662" cy="1752600"/>
          </a:xfrm>
          <a:prstGeom prst="rect">
            <a:avLst/>
          </a:prstGeom>
        </p:spPr>
      </p:pic>
    </p:spTree>
    <p:extLst>
      <p:ext uri="{BB962C8B-B14F-4D97-AF65-F5344CB8AC3E}">
        <p14:creationId xmlns:p14="http://schemas.microsoft.com/office/powerpoint/2010/main" val="3538347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F966A-ADF3-48DE-8571-652F3C59A9A7}"/>
              </a:ext>
            </a:extLst>
          </p:cNvPr>
          <p:cNvSpPr>
            <a:spLocks noGrp="1"/>
          </p:cNvSpPr>
          <p:nvPr>
            <p:ph type="title"/>
          </p:nvPr>
        </p:nvSpPr>
        <p:spPr/>
        <p:txBody>
          <a:bodyPr/>
          <a:lstStyle/>
          <a:p>
            <a:r>
              <a:rPr lang="zh-CN" altLang="en-US" dirty="0"/>
              <a:t>稀疏自编码器</a:t>
            </a:r>
          </a:p>
        </p:txBody>
      </p:sp>
      <p:sp>
        <p:nvSpPr>
          <p:cNvPr id="3" name="内容占位符 2">
            <a:extLst>
              <a:ext uri="{FF2B5EF4-FFF2-40B4-BE49-F238E27FC236}">
                <a16:creationId xmlns:a16="http://schemas.microsoft.com/office/drawing/2014/main" id="{C5EC9A1C-A212-4C91-9A8C-1EBC6D8BBD20}"/>
              </a:ext>
            </a:extLst>
          </p:cNvPr>
          <p:cNvSpPr>
            <a:spLocks noGrp="1"/>
          </p:cNvSpPr>
          <p:nvPr>
            <p:ph sz="quarter" idx="1"/>
          </p:nvPr>
        </p:nvSpPr>
        <p:spPr/>
        <p:txBody>
          <a:bodyPr/>
          <a:lstStyle/>
          <a:p>
            <a:r>
              <a:rPr lang="zh-CN" altLang="en-US" dirty="0"/>
              <a:t>通过给自编码器中隐藏层单元</a:t>
            </a:r>
            <a:r>
              <a:rPr lang="en-US" altLang="zh-CN" dirty="0"/>
              <a:t>z</a:t>
            </a:r>
            <a:r>
              <a:rPr lang="zh-CN" altLang="en-US" dirty="0"/>
              <a:t>加上稀疏性限制，自编码器可以学习到数据中一些有用的结构。</a:t>
            </a:r>
          </a:p>
        </p:txBody>
      </p:sp>
      <p:pic>
        <p:nvPicPr>
          <p:cNvPr id="5" name="图片 4">
            <a:extLst>
              <a:ext uri="{FF2B5EF4-FFF2-40B4-BE49-F238E27FC236}">
                <a16:creationId xmlns:a16="http://schemas.microsoft.com/office/drawing/2014/main" id="{E942ED3D-5E16-46AF-8F35-40AA3DA80A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1" y="2949556"/>
            <a:ext cx="5480195" cy="958889"/>
          </a:xfrm>
          <a:prstGeom prst="rect">
            <a:avLst/>
          </a:prstGeom>
        </p:spPr>
      </p:pic>
    </p:spTree>
    <p:extLst>
      <p:ext uri="{BB962C8B-B14F-4D97-AF65-F5344CB8AC3E}">
        <p14:creationId xmlns:p14="http://schemas.microsoft.com/office/powerpoint/2010/main" val="909291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降噪自编码器</a:t>
            </a:r>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2CDA7B4D-E994-46F9-B1E2-84EC519B1BC1}"/>
                  </a:ext>
                </a:extLst>
              </p:cNvPr>
              <p:cNvSpPr>
                <a:spLocks noGrp="1"/>
              </p:cNvSpPr>
              <p:nvPr>
                <p:ph sz="quarter" idx="1"/>
              </p:nvPr>
            </p:nvSpPr>
            <p:spPr/>
            <p:txBody>
              <a:bodyPr/>
              <a:lstStyle/>
              <a:p>
                <a:r>
                  <a:rPr lang="zh-CN" altLang="en-US" dirty="0"/>
                  <a:t>通过引入噪声来增加编码鲁棒性的自编码器</a:t>
                </a:r>
                <a:endParaRPr lang="en-US" altLang="zh-CN" dirty="0"/>
              </a:p>
              <a:p>
                <a:pPr lvl="1"/>
                <a:r>
                  <a:rPr lang="zh-CN" altLang="en-US" dirty="0"/>
                  <a:t>对于一个向量</a:t>
                </a:r>
                <a14:m>
                  <m:oMath xmlns:m="http://schemas.openxmlformats.org/officeDocument/2006/math">
                    <m:r>
                      <a:rPr lang="en-US" altLang="zh-CN" b="1" i="1" dirty="0" smtClean="0">
                        <a:latin typeface="Cambria Math" panose="02040503050406030204" pitchFamily="18" charset="0"/>
                      </a:rPr>
                      <m:t>𝒙</m:t>
                    </m:r>
                  </m:oMath>
                </a14:m>
                <a:r>
                  <a:rPr lang="zh-CN" altLang="en-US" dirty="0"/>
                  <a:t>，我们首先根据一个比例</a:t>
                </a:r>
                <a:r>
                  <a:rPr lang="en-US" altLang="zh-CN" dirty="0"/>
                  <a:t>µ</a:t>
                </a:r>
                <a:r>
                  <a:rPr lang="zh-CN" altLang="en-US" dirty="0"/>
                  <a:t>随机将</a:t>
                </a:r>
                <a14:m>
                  <m:oMath xmlns:m="http://schemas.openxmlformats.org/officeDocument/2006/math">
                    <m:r>
                      <a:rPr lang="en-US" altLang="zh-CN" b="1" i="1" dirty="0">
                        <a:latin typeface="Cambria Math" panose="02040503050406030204" pitchFamily="18" charset="0"/>
                      </a:rPr>
                      <m:t>𝒙</m:t>
                    </m:r>
                  </m:oMath>
                </a14:m>
                <a:r>
                  <a:rPr lang="zh-CN" altLang="en-US" dirty="0"/>
                  <a:t>的一些维度的值设置为</a:t>
                </a:r>
                <a:r>
                  <a:rPr lang="en-US" altLang="zh-CN" dirty="0"/>
                  <a:t>0</a:t>
                </a:r>
                <a:r>
                  <a:rPr lang="zh-CN" altLang="en-US" dirty="0"/>
                  <a:t>，得到一个被损坏的向量</a:t>
                </a:r>
                <a14:m>
                  <m:oMath xmlns:m="http://schemas.openxmlformats.org/officeDocument/2006/math">
                    <m:acc>
                      <m:accPr>
                        <m:chr m:val="̃"/>
                        <m:ctrlPr>
                          <a:rPr lang="en-US" altLang="zh-CN" i="1" dirty="0" smtClean="0">
                            <a:latin typeface="Cambria Math" panose="02040503050406030204" pitchFamily="18" charset="0"/>
                          </a:rPr>
                        </m:ctrlPr>
                      </m:accPr>
                      <m:e>
                        <m:r>
                          <a:rPr lang="en-US" altLang="zh-CN" b="1" i="1" dirty="0" smtClean="0">
                            <a:latin typeface="Cambria Math" panose="02040503050406030204" pitchFamily="18" charset="0"/>
                          </a:rPr>
                          <m:t>𝒙</m:t>
                        </m:r>
                      </m:e>
                    </m:acc>
                  </m:oMath>
                </a14:m>
                <a:r>
                  <a:rPr lang="zh-CN" altLang="en-US" dirty="0"/>
                  <a:t>。</a:t>
                </a:r>
                <a:endParaRPr lang="en-US" altLang="zh-CN" dirty="0"/>
              </a:p>
              <a:p>
                <a:pPr lvl="1"/>
                <a:r>
                  <a:rPr lang="zh-CN" altLang="en-US" dirty="0"/>
                  <a:t>然后将被损坏的向量</a:t>
                </a:r>
                <a14:m>
                  <m:oMath xmlns:m="http://schemas.openxmlformats.org/officeDocument/2006/math">
                    <m:acc>
                      <m:accPr>
                        <m:chr m:val="̃"/>
                        <m:ctrlPr>
                          <a:rPr lang="en-US" altLang="zh-CN" i="1" dirty="0">
                            <a:latin typeface="Cambria Math" panose="02040503050406030204" pitchFamily="18" charset="0"/>
                          </a:rPr>
                        </m:ctrlPr>
                      </m:accPr>
                      <m:e>
                        <m:r>
                          <a:rPr lang="en-US" altLang="zh-CN" b="1" i="1" dirty="0">
                            <a:latin typeface="Cambria Math" panose="02040503050406030204" pitchFamily="18" charset="0"/>
                          </a:rPr>
                          <m:t>𝒙</m:t>
                        </m:r>
                      </m:e>
                    </m:acc>
                  </m:oMath>
                </a14:m>
                <a:r>
                  <a:rPr lang="zh-CN" altLang="en-US" dirty="0"/>
                  <a:t>输入给自编码器得到编码</a:t>
                </a:r>
                <a14:m>
                  <m:oMath xmlns:m="http://schemas.openxmlformats.org/officeDocument/2006/math">
                    <m:r>
                      <a:rPr lang="en-US" altLang="zh-CN" b="1" i="1" dirty="0" smtClean="0">
                        <a:latin typeface="Cambria Math" panose="02040503050406030204" pitchFamily="18" charset="0"/>
                      </a:rPr>
                      <m:t>𝒛</m:t>
                    </m:r>
                  </m:oMath>
                </a14:m>
                <a:r>
                  <a:rPr lang="zh-CN" altLang="en-US" dirty="0"/>
                  <a:t>，并重构出原始的无损输入</a:t>
                </a:r>
                <a14:m>
                  <m:oMath xmlns:m="http://schemas.openxmlformats.org/officeDocument/2006/math">
                    <m:r>
                      <a:rPr lang="en-US" altLang="zh-CN" b="1" i="1" dirty="0">
                        <a:latin typeface="Cambria Math" panose="02040503050406030204" pitchFamily="18" charset="0"/>
                      </a:rPr>
                      <m:t>𝒙</m:t>
                    </m:r>
                    <m:r>
                      <a:rPr lang="en-US" altLang="zh-CN" b="1" i="1" dirty="0">
                        <a:latin typeface="Cambria Math" panose="02040503050406030204" pitchFamily="18" charset="0"/>
                      </a:rPr>
                      <m:t> </m:t>
                    </m:r>
                  </m:oMath>
                </a14:m>
                <a:r>
                  <a:rPr lang="zh-CN" altLang="en-US" dirty="0"/>
                  <a:t>。</a:t>
                </a:r>
              </a:p>
            </p:txBody>
          </p:sp>
        </mc:Choice>
        <mc:Fallback xmlns="">
          <p:sp>
            <p:nvSpPr>
              <p:cNvPr id="5" name="内容占位符 4">
                <a:extLst>
                  <a:ext uri="{FF2B5EF4-FFF2-40B4-BE49-F238E27FC236}">
                    <a16:creationId xmlns:a16="http://schemas.microsoft.com/office/drawing/2014/main" id="{2CDA7B4D-E994-46F9-B1E2-84EC519B1BC1}"/>
                  </a:ext>
                </a:extLst>
              </p:cNvPr>
              <p:cNvSpPr>
                <a:spLocks noGrp="1" noRot="1" noChangeAspect="1" noMove="1" noResize="1" noEditPoints="1" noAdjustHandles="1" noChangeArrowheads="1" noChangeShapeType="1" noTextEdit="1"/>
              </p:cNvSpPr>
              <p:nvPr>
                <p:ph sz="quarter" idx="1"/>
              </p:nvPr>
            </p:nvSpPr>
            <p:spPr>
              <a:blipFill>
                <a:blip r:embed="rId2"/>
                <a:stretch>
                  <a:fillRect l="-1037" t="-1728" r="-667"/>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E622F100-46D6-4044-B887-54EED4928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6600" y="3486210"/>
            <a:ext cx="5794540" cy="2746950"/>
          </a:xfrm>
          <a:prstGeom prst="rect">
            <a:avLst/>
          </a:prstGeom>
        </p:spPr>
      </p:pic>
    </p:spTree>
    <p:extLst>
      <p:ext uri="{BB962C8B-B14F-4D97-AF65-F5344CB8AC3E}">
        <p14:creationId xmlns:p14="http://schemas.microsoft.com/office/powerpoint/2010/main" val="2878645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96D23D-D033-472E-A7DB-7ACE4953D5F8}"/>
              </a:ext>
            </a:extLst>
          </p:cNvPr>
          <p:cNvSpPr>
            <a:spLocks noGrp="1"/>
          </p:cNvSpPr>
          <p:nvPr>
            <p:ph type="ctrTitle"/>
          </p:nvPr>
        </p:nvSpPr>
        <p:spPr/>
        <p:txBody>
          <a:bodyPr/>
          <a:lstStyle/>
          <a:p>
            <a:r>
              <a:rPr lang="zh-CN" altLang="en-US" dirty="0"/>
              <a:t>概率密度估计</a:t>
            </a:r>
          </a:p>
        </p:txBody>
      </p:sp>
    </p:spTree>
    <p:extLst>
      <p:ext uri="{BB962C8B-B14F-4D97-AF65-F5344CB8AC3E}">
        <p14:creationId xmlns:p14="http://schemas.microsoft.com/office/powerpoint/2010/main" val="3168576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C33B7A-D24E-4877-A8E8-D669BCF18C9D}"/>
              </a:ext>
            </a:extLst>
          </p:cNvPr>
          <p:cNvSpPr>
            <a:spLocks noGrp="1"/>
          </p:cNvSpPr>
          <p:nvPr>
            <p:ph type="title"/>
          </p:nvPr>
        </p:nvSpPr>
        <p:spPr/>
        <p:txBody>
          <a:bodyPr/>
          <a:lstStyle/>
          <a:p>
            <a:r>
              <a:rPr lang="zh-CN" altLang="en-US" dirty="0"/>
              <a:t>密度估计</a:t>
            </a:r>
          </a:p>
        </p:txBody>
      </p:sp>
      <p:sp>
        <p:nvSpPr>
          <p:cNvPr id="3" name="内容占位符 2">
            <a:extLst>
              <a:ext uri="{FF2B5EF4-FFF2-40B4-BE49-F238E27FC236}">
                <a16:creationId xmlns:a16="http://schemas.microsoft.com/office/drawing/2014/main" id="{B1C94510-7DEF-4669-A125-350ED102B408}"/>
              </a:ext>
            </a:extLst>
          </p:cNvPr>
          <p:cNvSpPr>
            <a:spLocks noGrp="1"/>
          </p:cNvSpPr>
          <p:nvPr>
            <p:ph sz="quarter" idx="1"/>
          </p:nvPr>
        </p:nvSpPr>
        <p:spPr/>
        <p:txBody>
          <a:bodyPr/>
          <a:lstStyle/>
          <a:p>
            <a:r>
              <a:rPr lang="zh-CN" altLang="en-US" dirty="0"/>
              <a:t>密度估计方法可以分为两类</a:t>
            </a:r>
            <a:endParaRPr lang="en-US" altLang="zh-CN" dirty="0"/>
          </a:p>
          <a:p>
            <a:pPr lvl="1"/>
            <a:r>
              <a:rPr lang="zh-CN" altLang="en-US" dirty="0"/>
              <a:t>参数密度估计（</a:t>
            </a:r>
            <a:r>
              <a:rPr lang="en-US" altLang="zh-CN" dirty="0"/>
              <a:t>Parametric Density Estimation</a:t>
            </a:r>
            <a:r>
              <a:rPr lang="zh-CN" altLang="en-US" dirty="0"/>
              <a:t>）是根据先验知识假设随机变量服从某种分布，然后通过训练样本来估计分布的参数。</a:t>
            </a:r>
            <a:endParaRPr lang="en-US" altLang="zh-CN" dirty="0"/>
          </a:p>
          <a:p>
            <a:pPr lvl="1"/>
            <a:r>
              <a:rPr lang="zh-CN" altLang="en-US" dirty="0"/>
              <a:t>非参数密度估计（</a:t>
            </a:r>
            <a:r>
              <a:rPr lang="en-US" altLang="zh-CN" dirty="0"/>
              <a:t>Nonparametric Density Estimation</a:t>
            </a:r>
            <a:r>
              <a:rPr lang="zh-CN" altLang="en-US" dirty="0"/>
              <a:t>）是不假设数据服从某种分布，通过将样本空间划分为不同的区域并估计每个区域的概率来近似数据的概率密度函数。</a:t>
            </a:r>
          </a:p>
        </p:txBody>
      </p:sp>
    </p:spTree>
    <p:extLst>
      <p:ext uri="{BB962C8B-B14F-4D97-AF65-F5344CB8AC3E}">
        <p14:creationId xmlns:p14="http://schemas.microsoft.com/office/powerpoint/2010/main" val="258371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EA2D00A-0F7E-4B36-A158-B55DBED608AC}"/>
              </a:ext>
            </a:extLst>
          </p:cNvPr>
          <p:cNvSpPr>
            <a:spLocks noGrp="1"/>
          </p:cNvSpPr>
          <p:nvPr>
            <p:ph type="title"/>
          </p:nvPr>
        </p:nvSpPr>
        <p:spPr/>
        <p:txBody>
          <a:bodyPr/>
          <a:lstStyle/>
          <a:p>
            <a:r>
              <a:rPr lang="zh-CN" altLang="en-US" dirty="0"/>
              <a:t>参数密度估计</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DFC8CD3F-A95E-4B28-AE76-E813D2717F45}"/>
                  </a:ext>
                </a:extLst>
              </p:cNvPr>
              <p:cNvSpPr>
                <a:spLocks noGrp="1"/>
              </p:cNvSpPr>
              <p:nvPr>
                <p:ph sz="quarter" idx="1"/>
              </p:nvPr>
            </p:nvSpPr>
            <p:spPr/>
            <p:txBody>
              <a:bodyPr/>
              <a:lstStyle/>
              <a:p>
                <a:r>
                  <a:rPr lang="zh-CN" altLang="en-US" dirty="0"/>
                  <a:t>令</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 </m:t>
                    </m:r>
                    <m:sSubSup>
                      <m:sSubSupPr>
                        <m:ctrlPr>
                          <a:rPr lang="en-US" altLang="zh-CN" b="0" i="1" dirty="0" smtClean="0">
                            <a:latin typeface="Cambria Math" panose="02040503050406030204" pitchFamily="18" charset="0"/>
                          </a:rPr>
                        </m:ctrlPr>
                      </m:sSubSupPr>
                      <m:e>
                        <m:d>
                          <m:dPr>
                            <m:begChr m:val="{"/>
                            <m:endChr m:val="}"/>
                            <m:ctrlPr>
                              <a:rPr lang="en-US" altLang="zh-CN" b="0"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a:rPr lang="en-US" altLang="zh-CN" b="1" i="1" dirty="0" smtClean="0">
                                    <a:latin typeface="Cambria Math" panose="02040503050406030204" pitchFamily="18" charset="0"/>
                                  </a:rPr>
                                  <m:t>𝒙</m:t>
                                </m:r>
                              </m:e>
                              <m:sup>
                                <m:d>
                                  <m:dPr>
                                    <m:ctrlPr>
                                      <a:rPr lang="en-US" altLang="zh-CN" i="1" dirty="0">
                                        <a:latin typeface="Cambria Math" panose="02040503050406030204" pitchFamily="18" charset="0"/>
                                      </a:rPr>
                                    </m:ctrlPr>
                                  </m:dPr>
                                  <m:e>
                                    <m:r>
                                      <a:rPr lang="en-US" altLang="zh-CN" i="1" dirty="0">
                                        <a:latin typeface="Cambria Math" panose="02040503050406030204" pitchFamily="18" charset="0"/>
                                      </a:rPr>
                                      <m:t>𝑛</m:t>
                                    </m:r>
                                  </m:e>
                                </m:d>
                              </m:sup>
                            </m:sSup>
                          </m:e>
                        </m:d>
                      </m:e>
                      <m:sub>
                        <m: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smtClean="0">
                            <a:latin typeface="Cambria Math" panose="02040503050406030204" pitchFamily="18" charset="0"/>
                          </a:rPr>
                          <m:t>𝑁</m:t>
                        </m:r>
                      </m:sup>
                    </m:sSubSup>
                  </m:oMath>
                </a14:m>
                <a:r>
                  <a:rPr lang="en-US" altLang="zh-CN" dirty="0"/>
                  <a:t> </a:t>
                </a:r>
                <a:r>
                  <a:rPr lang="zh-CN" altLang="en-US" dirty="0"/>
                  <a:t>为从某个未知分布中独立抽取的</a:t>
                </a:r>
                <a14:m>
                  <m:oMath xmlns:m="http://schemas.openxmlformats.org/officeDocument/2006/math">
                    <m:r>
                      <a:rPr lang="en-US" altLang="zh-CN" i="1" dirty="0" smtClean="0">
                        <a:latin typeface="Cambria Math" panose="02040503050406030204" pitchFamily="18" charset="0"/>
                      </a:rPr>
                      <m:t>𝑁</m:t>
                    </m:r>
                  </m:oMath>
                </a14:m>
                <a:r>
                  <a:rPr lang="en-US" altLang="zh-CN" dirty="0"/>
                  <a:t> </a:t>
                </a:r>
                <a:r>
                  <a:rPr lang="zh-CN" altLang="en-US" dirty="0"/>
                  <a:t>个训练样本，假设这些样本服从一个概率分布函数</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b="1" i="1" dirty="0" err="1">
                        <a:latin typeface="Cambria Math" panose="02040503050406030204" pitchFamily="18" charset="0"/>
                      </a:rPr>
                      <m:t>𝒙</m:t>
                    </m:r>
                    <m:r>
                      <a:rPr lang="en-US" altLang="zh-CN" i="1" dirty="0" err="1">
                        <a:latin typeface="Cambria Math" panose="02040503050406030204" pitchFamily="18" charset="0"/>
                      </a:rPr>
                      <m:t>|</m:t>
                    </m:r>
                    <m:r>
                      <a:rPr lang="en-US" altLang="zh-CN" i="1" dirty="0" err="1">
                        <a:latin typeface="Cambria Math" panose="02040503050406030204" pitchFamily="18" charset="0"/>
                      </a:rPr>
                      <m:t>𝜃</m:t>
                    </m:r>
                    <m:r>
                      <a:rPr lang="en-US" altLang="zh-CN" i="1" dirty="0">
                        <a:latin typeface="Cambria Math" panose="02040503050406030204" pitchFamily="18" charset="0"/>
                      </a:rPr>
                      <m:t>)</m:t>
                    </m:r>
                  </m:oMath>
                </a14:m>
                <a:r>
                  <a:rPr lang="zh-CN" altLang="en-US" dirty="0"/>
                  <a:t>，其对数似然函数为</a:t>
                </a:r>
                <a:endParaRPr lang="en-US" altLang="zh-CN" dirty="0"/>
              </a:p>
              <a:p>
                <a:endParaRPr lang="en-US" altLang="zh-CN" dirty="0"/>
              </a:p>
              <a:p>
                <a:endParaRPr lang="en-US" altLang="zh-CN" dirty="0"/>
              </a:p>
              <a:p>
                <a:endParaRPr lang="en-US" altLang="zh-CN" dirty="0"/>
              </a:p>
              <a:p>
                <a:r>
                  <a:rPr lang="zh-CN" altLang="en-US" dirty="0"/>
                  <a:t>如何计算</a:t>
                </a:r>
                <a14:m>
                  <m:oMath xmlns:m="http://schemas.openxmlformats.org/officeDocument/2006/math">
                    <m:r>
                      <a:rPr lang="en-US" altLang="zh-CN" i="1" dirty="0">
                        <a:latin typeface="Cambria Math" panose="02040503050406030204" pitchFamily="18" charset="0"/>
                      </a:rPr>
                      <m:t>𝜃</m:t>
                    </m:r>
                  </m:oMath>
                </a14:m>
                <a:r>
                  <a:rPr lang="en-US" altLang="zh-CN" dirty="0"/>
                  <a:t>?</a:t>
                </a:r>
              </a:p>
              <a:p>
                <a:pPr lvl="1"/>
                <a:r>
                  <a:rPr lang="zh-CN" altLang="en-US" dirty="0"/>
                  <a:t>最大似然估计</a:t>
                </a:r>
              </a:p>
            </p:txBody>
          </p:sp>
        </mc:Choice>
        <mc:Fallback xmlns="">
          <p:sp>
            <p:nvSpPr>
              <p:cNvPr id="4" name="内容占位符 3">
                <a:extLst>
                  <a:ext uri="{FF2B5EF4-FFF2-40B4-BE49-F238E27FC236}">
                    <a16:creationId xmlns:a16="http://schemas.microsoft.com/office/drawing/2014/main" id="{DFC8CD3F-A95E-4B28-AE76-E813D2717F45}"/>
                  </a:ext>
                </a:extLst>
              </p:cNvPr>
              <p:cNvSpPr>
                <a:spLocks noGrp="1" noRot="1" noChangeAspect="1" noMove="1" noResize="1" noEditPoints="1" noAdjustHandles="1" noChangeArrowheads="1" noChangeShapeType="1" noTextEdit="1"/>
              </p:cNvSpPr>
              <p:nvPr>
                <p:ph sz="quarter" idx="1"/>
              </p:nvPr>
            </p:nvSpPr>
            <p:spPr>
              <a:blipFill>
                <a:blip r:embed="rId2"/>
                <a:stretch>
                  <a:fillRect l="-1037" r="-1852"/>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9628E6A7-070A-4BEE-B084-F486D60C6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1" y="3352800"/>
            <a:ext cx="3181457" cy="949586"/>
          </a:xfrm>
          <a:prstGeom prst="rect">
            <a:avLst/>
          </a:prstGeom>
        </p:spPr>
      </p:pic>
    </p:spTree>
    <p:extLst>
      <p:ext uri="{BB962C8B-B14F-4D97-AF65-F5344CB8AC3E}">
        <p14:creationId xmlns:p14="http://schemas.microsoft.com/office/powerpoint/2010/main" val="8971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EADFC-5006-474C-B043-F434D4ED93B8}"/>
              </a:ext>
            </a:extLst>
          </p:cNvPr>
          <p:cNvSpPr>
            <a:spLocks noGrp="1"/>
          </p:cNvSpPr>
          <p:nvPr>
            <p:ph type="title"/>
          </p:nvPr>
        </p:nvSpPr>
        <p:spPr/>
        <p:txBody>
          <a:bodyPr/>
          <a:lstStyle/>
          <a:p>
            <a:r>
              <a:rPr lang="zh-CN" altLang="en-US" dirty="0"/>
              <a:t>参数密度估计一般存在以下问题</a:t>
            </a:r>
          </a:p>
        </p:txBody>
      </p:sp>
      <p:sp>
        <p:nvSpPr>
          <p:cNvPr id="3" name="内容占位符 2">
            <a:extLst>
              <a:ext uri="{FF2B5EF4-FFF2-40B4-BE49-F238E27FC236}">
                <a16:creationId xmlns:a16="http://schemas.microsoft.com/office/drawing/2014/main" id="{7767D147-B88E-431D-95D8-EB2371919B82}"/>
              </a:ext>
            </a:extLst>
          </p:cNvPr>
          <p:cNvSpPr>
            <a:spLocks noGrp="1"/>
          </p:cNvSpPr>
          <p:nvPr>
            <p:ph sz="quarter" idx="1"/>
          </p:nvPr>
        </p:nvSpPr>
        <p:spPr/>
        <p:txBody>
          <a:bodyPr/>
          <a:lstStyle/>
          <a:p>
            <a:r>
              <a:rPr lang="zh-CN" altLang="en-US" dirty="0"/>
              <a:t>模型选择问题</a:t>
            </a:r>
            <a:endParaRPr lang="en-US" altLang="zh-CN" dirty="0"/>
          </a:p>
          <a:p>
            <a:pPr lvl="1"/>
            <a:r>
              <a:rPr lang="zh-CN" altLang="en-US" dirty="0"/>
              <a:t>如何选择数据分布的密度函数？</a:t>
            </a:r>
            <a:endParaRPr lang="en-US" altLang="zh-CN" dirty="0"/>
          </a:p>
          <a:p>
            <a:pPr lvl="1"/>
            <a:r>
              <a:rPr lang="zh-CN" altLang="en-US" dirty="0"/>
              <a:t>实际数据的分布往往是非常复杂的，而不是简单的正态分布或多项分布。</a:t>
            </a:r>
            <a:endParaRPr lang="en-US" altLang="zh-CN" dirty="0"/>
          </a:p>
          <a:p>
            <a:r>
              <a:rPr lang="zh-CN" altLang="en-US" dirty="0"/>
              <a:t>不可观测变量问题</a:t>
            </a:r>
            <a:endParaRPr lang="en-US" altLang="zh-CN" dirty="0"/>
          </a:p>
          <a:p>
            <a:pPr lvl="1"/>
            <a:r>
              <a:rPr lang="zh-CN" altLang="en-US" dirty="0"/>
              <a:t>即我们用来训练的样本只包含部分的可观测变量，还有一些非常关键的变量是无法观测的，这导致我们很难准确估计数据的真实分布。</a:t>
            </a:r>
            <a:endParaRPr lang="en-US" altLang="zh-CN" dirty="0"/>
          </a:p>
          <a:p>
            <a:r>
              <a:rPr lang="zh-CN" altLang="en-US" dirty="0"/>
              <a:t>维度灾难问题</a:t>
            </a:r>
            <a:endParaRPr lang="en-US" altLang="zh-CN" dirty="0"/>
          </a:p>
          <a:p>
            <a:pPr lvl="1"/>
            <a:r>
              <a:rPr lang="zh-CN" altLang="en-US" dirty="0"/>
              <a:t>高维数据的参数估计十分困难</a:t>
            </a:r>
            <a:endParaRPr lang="en-US" altLang="zh-CN" dirty="0"/>
          </a:p>
          <a:p>
            <a:pPr lvl="1"/>
            <a:r>
              <a:rPr lang="zh-CN" altLang="en-US" dirty="0"/>
              <a:t>随着维度的增加，估计参数所需要的样本数量指数增加。在样本不足时会出现过拟合。</a:t>
            </a:r>
          </a:p>
        </p:txBody>
      </p:sp>
    </p:spTree>
    <p:extLst>
      <p:ext uri="{BB962C8B-B14F-4D97-AF65-F5344CB8AC3E}">
        <p14:creationId xmlns:p14="http://schemas.microsoft.com/office/powerpoint/2010/main" val="3963618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1E8034-CBB8-4FAB-A813-69D9E5271620}"/>
              </a:ext>
            </a:extLst>
          </p:cNvPr>
          <p:cNvSpPr>
            <a:spLocks noGrp="1"/>
          </p:cNvSpPr>
          <p:nvPr>
            <p:ph type="ctrTitle"/>
          </p:nvPr>
        </p:nvSpPr>
        <p:spPr/>
        <p:txBody>
          <a:bodyPr/>
          <a:lstStyle/>
          <a:p>
            <a:r>
              <a:rPr lang="zh-CN" altLang="en-US" dirty="0"/>
              <a:t>非参密度估计</a:t>
            </a:r>
          </a:p>
        </p:txBody>
      </p:sp>
    </p:spTree>
    <p:extLst>
      <p:ext uri="{BB962C8B-B14F-4D97-AF65-F5344CB8AC3E}">
        <p14:creationId xmlns:p14="http://schemas.microsoft.com/office/powerpoint/2010/main" val="3112945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9B84E-C7DB-4CA6-803F-103546BABD8E}"/>
              </a:ext>
            </a:extLst>
          </p:cNvPr>
          <p:cNvSpPr>
            <a:spLocks noGrp="1"/>
          </p:cNvSpPr>
          <p:nvPr>
            <p:ph type="title"/>
          </p:nvPr>
        </p:nvSpPr>
        <p:spPr/>
        <p:txBody>
          <a:bodyPr/>
          <a:lstStyle/>
          <a:p>
            <a:r>
              <a:rPr lang="zh-CN" altLang="en-US" sz="3200" dirty="0"/>
              <a:t>无监督学习（</a:t>
            </a:r>
            <a:r>
              <a:rPr lang="en-US" altLang="zh-CN" sz="3200" dirty="0"/>
              <a:t> Unsupervised Learning </a:t>
            </a:r>
            <a:r>
              <a:rPr lang="zh-CN" altLang="en-US" sz="3200"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2943ADE-6938-48DD-A37E-89FB3F7436D5}"/>
                  </a:ext>
                </a:extLst>
              </p:cNvPr>
              <p:cNvSpPr>
                <a:spLocks noGrp="1"/>
              </p:cNvSpPr>
              <p:nvPr>
                <p:ph sz="quarter" idx="1"/>
              </p:nvPr>
            </p:nvSpPr>
            <p:spPr/>
            <p:txBody>
              <a:bodyPr/>
              <a:lstStyle/>
              <a:p>
                <a:r>
                  <a:rPr lang="zh-CN" altLang="en-US" dirty="0"/>
                  <a:t>无监督学习是指从无标签的数据中学习出一些有用的模式。</a:t>
                </a:r>
                <a:endParaRPr lang="en-US" altLang="zh-CN" dirty="0"/>
              </a:p>
              <a:p>
                <a:pPr lvl="1"/>
                <a:r>
                  <a:rPr lang="zh-CN" altLang="en-US" dirty="0"/>
                  <a:t>一般直接从原始数据中学习</a:t>
                </a:r>
                <a:endParaRPr lang="en-US" altLang="zh-CN" dirty="0"/>
              </a:p>
              <a:p>
                <a:r>
                  <a:rPr lang="zh-CN" altLang="en-US" dirty="0"/>
                  <a:t>监督学习</a:t>
                </a:r>
                <a:endParaRPr lang="en-US" altLang="zh-CN" dirty="0"/>
              </a:p>
              <a:p>
                <a:pPr lvl="1"/>
                <a:r>
                  <a:rPr lang="zh-CN" altLang="en-US" dirty="0"/>
                  <a:t>建立映射关系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𝑥</m:t>
                    </m:r>
                    <m:r>
                      <a:rPr lang="en-US" altLang="zh-CN"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𝑦</m:t>
                    </m:r>
                  </m:oMath>
                </a14:m>
                <a:endParaRPr lang="en-US" altLang="zh-CN" dirty="0"/>
              </a:p>
              <a:p>
                <a:r>
                  <a:rPr lang="zh-CN" altLang="en-US" dirty="0"/>
                  <a:t>无监督学习</a:t>
                </a:r>
                <a:endParaRPr lang="en-US" altLang="zh-CN" dirty="0"/>
              </a:p>
              <a:p>
                <a:pPr lvl="1"/>
                <a:r>
                  <a:rPr lang="zh-CN" altLang="en-US" dirty="0"/>
                  <a:t>建立映射关系 </a:t>
                </a:r>
                <a14:m>
                  <m:oMath xmlns:m="http://schemas.openxmlformats.org/officeDocument/2006/math">
                    <m:r>
                      <a:rPr lang="en-US" altLang="zh-CN" i="1" dirty="0">
                        <a:latin typeface="Cambria Math" panose="02040503050406030204" pitchFamily="18" charset="0"/>
                      </a:rPr>
                      <m:t>𝑓</m:t>
                    </m:r>
                    <m:r>
                      <a:rPr lang="en-US" altLang="zh-CN" i="1" dirty="0">
                        <a:latin typeface="Cambria Math" panose="02040503050406030204" pitchFamily="18" charset="0"/>
                      </a:rPr>
                      <m:t>: </m:t>
                    </m:r>
                    <m:r>
                      <a:rPr lang="en-US" altLang="zh-CN" i="1" dirty="0">
                        <a:latin typeface="Cambria Math" panose="02040503050406030204" pitchFamily="18" charset="0"/>
                      </a:rPr>
                      <m:t>𝑥</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𝑦</m:t>
                    </m:r>
                  </m:oMath>
                </a14:m>
                <a:endParaRPr lang="en-US" altLang="zh-CN" dirty="0"/>
              </a:p>
              <a:p>
                <a:pPr lvl="2"/>
                <a:r>
                  <a:rPr lang="zh-CN" altLang="en-US" dirty="0"/>
                  <a:t>不借助于任何人工给出标签或者反馈等指导信息</a:t>
                </a:r>
                <a:endParaRPr lang="en-US" altLang="zh-CN" dirty="0"/>
              </a:p>
              <a:p>
                <a:pPr lvl="1"/>
                <a:r>
                  <a:rPr lang="zh-CN" altLang="en-US" dirty="0"/>
                  <a:t>密度估计 </a:t>
                </a:r>
                <a14:m>
                  <m:oMath xmlns:m="http://schemas.openxmlformats.org/officeDocument/2006/math">
                    <m:r>
                      <a:rPr lang="en-US" altLang="zh-CN" b="0" i="1" dirty="0" smtClean="0">
                        <a:latin typeface="Cambria Math" panose="02040503050406030204" pitchFamily="18" charset="0"/>
                      </a:rPr>
                      <m:t>𝑝</m:t>
                    </m:r>
                    <m:r>
                      <a:rPr lang="en-US" altLang="zh-CN" b="0" i="1" dirty="0" smtClean="0">
                        <a:latin typeface="Cambria Math" panose="02040503050406030204" pitchFamily="18" charset="0"/>
                      </a:rPr>
                      <m:t>(</m:t>
                    </m:r>
                    <m:r>
                      <a:rPr lang="en-US" altLang="zh-CN" i="1" dirty="0">
                        <a:latin typeface="Cambria Math" panose="02040503050406030204" pitchFamily="18" charset="0"/>
                      </a:rPr>
                      <m:t>𝑥</m:t>
                    </m:r>
                    <m:r>
                      <a:rPr lang="en-US" altLang="zh-CN" b="0" i="1" dirty="0"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F2943ADE-6938-48DD-A37E-89FB3F7436D5}"/>
                  </a:ext>
                </a:extLst>
              </p:cNvPr>
              <p:cNvSpPr>
                <a:spLocks noGrp="1" noRot="1" noChangeAspect="1" noMove="1" noResize="1" noEditPoints="1" noAdjustHandles="1" noChangeArrowheads="1" noChangeShapeType="1" noTextEdit="1"/>
              </p:cNvSpPr>
              <p:nvPr>
                <p:ph sz="quarter" idx="1"/>
              </p:nvPr>
            </p:nvSpPr>
            <p:spPr>
              <a:blipFill>
                <a:blip r:embed="rId2"/>
                <a:stretch>
                  <a:fillRect l="-1037" t="-1728" r="-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8052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C12AA-1658-4C0B-832D-8A8A4C8EA2FE}"/>
              </a:ext>
            </a:extLst>
          </p:cNvPr>
          <p:cNvSpPr>
            <a:spLocks noGrp="1"/>
          </p:cNvSpPr>
          <p:nvPr>
            <p:ph type="title"/>
          </p:nvPr>
        </p:nvSpPr>
        <p:spPr/>
        <p:txBody>
          <a:bodyPr/>
          <a:lstStyle/>
          <a:p>
            <a:r>
              <a:rPr lang="zh-CN" altLang="en-US" dirty="0"/>
              <a:t>非参密度估计</a:t>
            </a:r>
          </a:p>
        </p:txBody>
      </p:sp>
      <p:sp>
        <p:nvSpPr>
          <p:cNvPr id="3" name="内容占位符 2">
            <a:extLst>
              <a:ext uri="{FF2B5EF4-FFF2-40B4-BE49-F238E27FC236}">
                <a16:creationId xmlns:a16="http://schemas.microsoft.com/office/drawing/2014/main" id="{FDA3E8EE-F23C-4925-9458-88A7EE9FFEBA}"/>
              </a:ext>
            </a:extLst>
          </p:cNvPr>
          <p:cNvSpPr>
            <a:spLocks noGrp="1"/>
          </p:cNvSpPr>
          <p:nvPr>
            <p:ph sz="quarter" idx="1"/>
          </p:nvPr>
        </p:nvSpPr>
        <p:spPr/>
        <p:txBody>
          <a:bodyPr/>
          <a:lstStyle/>
          <a:p>
            <a:r>
              <a:rPr lang="zh-CN" altLang="en-US" dirty="0"/>
              <a:t>非参数密度估计（</a:t>
            </a:r>
            <a:r>
              <a:rPr lang="en-US" altLang="zh-CN" dirty="0"/>
              <a:t>Nonparametric Density Estimation</a:t>
            </a:r>
            <a:r>
              <a:rPr lang="zh-CN" altLang="en-US" dirty="0"/>
              <a:t>）是不假设数据服从某种分布，通过将样本空间划分为不同的区域并估计每个区域的概率来近似数据的概率密度函数。</a:t>
            </a:r>
          </a:p>
        </p:txBody>
      </p:sp>
    </p:spTree>
    <p:extLst>
      <p:ext uri="{BB962C8B-B14F-4D97-AF65-F5344CB8AC3E}">
        <p14:creationId xmlns:p14="http://schemas.microsoft.com/office/powerpoint/2010/main" val="4244148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C12AA-1658-4C0B-832D-8A8A4C8EA2FE}"/>
              </a:ext>
            </a:extLst>
          </p:cNvPr>
          <p:cNvSpPr>
            <a:spLocks noGrp="1"/>
          </p:cNvSpPr>
          <p:nvPr>
            <p:ph type="title"/>
          </p:nvPr>
        </p:nvSpPr>
        <p:spPr/>
        <p:txBody>
          <a:bodyPr/>
          <a:lstStyle/>
          <a:p>
            <a:r>
              <a:rPr lang="zh-CN" altLang="en-US" dirty="0"/>
              <a:t>非参密度估计</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DA3E8EE-F23C-4925-9458-88A7EE9FFEBA}"/>
                  </a:ext>
                </a:extLst>
              </p:cNvPr>
              <p:cNvSpPr>
                <a:spLocks noGrp="1"/>
              </p:cNvSpPr>
              <p:nvPr>
                <p:ph sz="quarter" idx="1"/>
              </p:nvPr>
            </p:nvSpPr>
            <p:spPr/>
            <p:txBody>
              <a:bodyPr/>
              <a:lstStyle/>
              <a:p>
                <a:r>
                  <a:rPr lang="zh-CN" altLang="en-US" dirty="0"/>
                  <a:t>对于高维空间中的一个随机向量</a:t>
                </a:r>
                <a14:m>
                  <m:oMath xmlns:m="http://schemas.openxmlformats.org/officeDocument/2006/math">
                    <m:r>
                      <a:rPr lang="en-US" altLang="zh-CN" b="1" i="1" dirty="0">
                        <a:latin typeface="Cambria Math" panose="02040503050406030204" pitchFamily="18" charset="0"/>
                      </a:rPr>
                      <m:t>𝒙</m:t>
                    </m:r>
                    <m:r>
                      <a:rPr lang="en-US" altLang="zh-CN" b="1" i="1" dirty="0">
                        <a:latin typeface="Cambria Math" panose="02040503050406030204" pitchFamily="18" charset="0"/>
                      </a:rPr>
                      <m:t> </m:t>
                    </m:r>
                  </m:oMath>
                </a14:m>
                <a:r>
                  <a:rPr lang="zh-CN" altLang="en-US" dirty="0"/>
                  <a:t>，假设其服从一个未知分布</a:t>
                </a:r>
                <a14:m>
                  <m:oMath xmlns:m="http://schemas.openxmlformats.org/officeDocument/2006/math">
                    <m:r>
                      <a:rPr lang="en-US" altLang="zh-CN" i="1" dirty="0">
                        <a:latin typeface="Cambria Math" panose="02040503050406030204" pitchFamily="18" charset="0"/>
                      </a:rPr>
                      <m:t>𝑝</m:t>
                    </m:r>
                    <m:r>
                      <a:rPr lang="en-US" altLang="zh-CN" i="1" dirty="0">
                        <a:latin typeface="Cambria Math" panose="02040503050406030204" pitchFamily="18" charset="0"/>
                      </a:rPr>
                      <m:t>(</m:t>
                    </m:r>
                    <m:r>
                      <a:rPr lang="en-US" altLang="zh-CN" b="1" i="1" dirty="0" err="1">
                        <a:latin typeface="Cambria Math" panose="02040503050406030204" pitchFamily="18" charset="0"/>
                      </a:rPr>
                      <m:t>𝒙</m:t>
                    </m:r>
                    <m:r>
                      <a:rPr lang="en-US" altLang="zh-CN" i="1" dirty="0">
                        <a:latin typeface="Cambria Math" panose="02040503050406030204" pitchFamily="18" charset="0"/>
                      </a:rPr>
                      <m:t>) </m:t>
                    </m:r>
                  </m:oMath>
                </a14:m>
                <a:r>
                  <a:rPr lang="zh-CN" altLang="en-US" dirty="0"/>
                  <a:t>，则</a:t>
                </a:r>
                <a14:m>
                  <m:oMath xmlns:m="http://schemas.openxmlformats.org/officeDocument/2006/math">
                    <m:r>
                      <a:rPr lang="en-US" altLang="zh-CN" b="1" i="1" dirty="0">
                        <a:latin typeface="Cambria Math" panose="02040503050406030204" pitchFamily="18" charset="0"/>
                      </a:rPr>
                      <m:t>𝒙</m:t>
                    </m:r>
                  </m:oMath>
                </a14:m>
                <a:r>
                  <a:rPr lang="zh-CN" altLang="en-US" dirty="0"/>
                  <a:t>落入空间中的小区域</a:t>
                </a:r>
                <a14:m>
                  <m:oMath xmlns:m="http://schemas.openxmlformats.org/officeDocument/2006/math">
                    <m:r>
                      <a:rPr lang="en-US" altLang="zh-CN" b="1" i="1" dirty="0" smtClean="0">
                        <a:latin typeface="Cambria Math" panose="02040503050406030204" pitchFamily="18" charset="0"/>
                        <a:ea typeface="Cambria Math" panose="02040503050406030204" pitchFamily="18" charset="0"/>
                      </a:rPr>
                      <m:t>ℛ</m:t>
                    </m:r>
                    <m:r>
                      <a:rPr lang="en-US" altLang="zh-CN" b="1" i="1" dirty="0">
                        <a:latin typeface="Cambria Math" panose="02040503050406030204" pitchFamily="18" charset="0"/>
                      </a:rPr>
                      <m:t> </m:t>
                    </m:r>
                  </m:oMath>
                </a14:m>
                <a:r>
                  <a:rPr lang="zh-CN" altLang="en-US" dirty="0"/>
                  <a:t>的概率为</a:t>
                </a:r>
                <a:endParaRPr lang="en-US" altLang="zh-CN" dirty="0"/>
              </a:p>
              <a:p>
                <a:endParaRPr lang="en-US" altLang="zh-CN" dirty="0"/>
              </a:p>
              <a:p>
                <a:endParaRPr lang="en-US" altLang="zh-CN" dirty="0"/>
              </a:p>
              <a:p>
                <a:r>
                  <a:rPr lang="zh-CN" altLang="en-US" dirty="0"/>
                  <a:t>给定</a:t>
                </a:r>
                <a14:m>
                  <m:oMath xmlns:m="http://schemas.openxmlformats.org/officeDocument/2006/math">
                    <m:r>
                      <a:rPr lang="en-US" altLang="zh-CN" i="1" dirty="0">
                        <a:latin typeface="Cambria Math" panose="02040503050406030204" pitchFamily="18" charset="0"/>
                      </a:rPr>
                      <m:t>𝑁</m:t>
                    </m:r>
                  </m:oMath>
                </a14:m>
                <a:r>
                  <a:rPr lang="en-US" altLang="zh-CN" dirty="0"/>
                  <a:t> </a:t>
                </a:r>
                <a:r>
                  <a:rPr lang="zh-CN" altLang="en-US" dirty="0"/>
                  <a:t>个训练样本</a:t>
                </a:r>
                <a14:m>
                  <m:oMath xmlns:m="http://schemas.openxmlformats.org/officeDocument/2006/math">
                    <m:r>
                      <a:rPr lang="en-US" altLang="zh-CN" i="1" dirty="0">
                        <a:latin typeface="Cambria Math" panose="02040503050406030204" pitchFamily="18" charset="0"/>
                      </a:rPr>
                      <m:t>𝐷</m:t>
                    </m:r>
                    <m:r>
                      <a:rPr lang="en-US" altLang="zh-CN" i="1" dirty="0">
                        <a:latin typeface="Cambria Math" panose="02040503050406030204" pitchFamily="18" charset="0"/>
                      </a:rPr>
                      <m:t>= </m:t>
                    </m:r>
                    <m:sSubSup>
                      <m:sSubSupPr>
                        <m:ctrlPr>
                          <a:rPr lang="en-US" altLang="zh-CN" i="1" dirty="0">
                            <a:latin typeface="Cambria Math" panose="02040503050406030204" pitchFamily="18" charset="0"/>
                          </a:rPr>
                        </m:ctrlPr>
                      </m:sSubSupPr>
                      <m:e>
                        <m:d>
                          <m:dPr>
                            <m:begChr m:val="{"/>
                            <m:endChr m:val="}"/>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a:rPr lang="en-US" altLang="zh-CN" b="1" i="1" dirty="0">
                                    <a:latin typeface="Cambria Math" panose="02040503050406030204" pitchFamily="18" charset="0"/>
                                  </a:rPr>
                                  <m:t>𝒙</m:t>
                                </m:r>
                              </m:e>
                              <m:sup>
                                <m:d>
                                  <m:dPr>
                                    <m:ctrlPr>
                                      <a:rPr lang="en-US" altLang="zh-CN" i="1" dirty="0">
                                        <a:latin typeface="Cambria Math" panose="02040503050406030204" pitchFamily="18" charset="0"/>
                                      </a:rPr>
                                    </m:ctrlPr>
                                  </m:dPr>
                                  <m:e>
                                    <m:r>
                                      <a:rPr lang="en-US" altLang="zh-CN" i="1" dirty="0">
                                        <a:latin typeface="Cambria Math" panose="02040503050406030204" pitchFamily="18" charset="0"/>
                                      </a:rPr>
                                      <m:t>𝑛</m:t>
                                    </m:r>
                                  </m:e>
                                </m:d>
                              </m:sup>
                            </m:sSup>
                          </m:e>
                        </m:d>
                      </m:e>
                      <m:sub>
                        <m: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𝑁</m:t>
                        </m:r>
                      </m:sup>
                    </m:sSubSup>
                  </m:oMath>
                </a14:m>
                <a:r>
                  <a:rPr lang="en-US" altLang="zh-CN" dirty="0"/>
                  <a:t>,</a:t>
                </a:r>
                <a:r>
                  <a:rPr lang="zh-CN" altLang="en-US" dirty="0"/>
                  <a:t>落入区域</a:t>
                </a:r>
                <a:r>
                  <a:rPr lang="en-US" altLang="zh-CN" dirty="0"/>
                  <a:t>R</a:t>
                </a:r>
                <a:r>
                  <a:rPr lang="zh-CN" altLang="en-US" dirty="0"/>
                  <a:t>的样本数量</a:t>
                </a:r>
                <a:r>
                  <a:rPr lang="en-US" altLang="zh-CN" dirty="0"/>
                  <a:t>K</a:t>
                </a:r>
                <a:r>
                  <a:rPr lang="zh-CN" altLang="en-US" dirty="0"/>
                  <a:t>服从二项分布</a:t>
                </a:r>
              </a:p>
            </p:txBody>
          </p:sp>
        </mc:Choice>
        <mc:Fallback xmlns="">
          <p:sp>
            <p:nvSpPr>
              <p:cNvPr id="3" name="内容占位符 2">
                <a:extLst>
                  <a:ext uri="{FF2B5EF4-FFF2-40B4-BE49-F238E27FC236}">
                    <a16:creationId xmlns:a16="http://schemas.microsoft.com/office/drawing/2014/main" id="{FDA3E8EE-F23C-4925-9458-88A7EE9FFEBA}"/>
                  </a:ext>
                </a:extLst>
              </p:cNvPr>
              <p:cNvSpPr>
                <a:spLocks noGrp="1" noRot="1" noChangeAspect="1" noMove="1" noResize="1" noEditPoints="1" noAdjustHandles="1" noChangeArrowheads="1" noChangeShapeType="1" noTextEdit="1"/>
              </p:cNvSpPr>
              <p:nvPr>
                <p:ph sz="quarter" idx="1"/>
              </p:nvPr>
            </p:nvSpPr>
            <p:spPr>
              <a:blipFill>
                <a:blip r:embed="rId2"/>
                <a:stretch>
                  <a:fillRect l="-1037" t="-1605"/>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F5A386D9-70ED-4D70-A00F-3450BC99B1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2438400"/>
            <a:ext cx="1799365" cy="787487"/>
          </a:xfrm>
          <a:prstGeom prst="rect">
            <a:avLst/>
          </a:prstGeom>
        </p:spPr>
      </p:pic>
      <p:pic>
        <p:nvPicPr>
          <p:cNvPr id="7" name="图片 6">
            <a:extLst>
              <a:ext uri="{FF2B5EF4-FFF2-40B4-BE49-F238E27FC236}">
                <a16:creationId xmlns:a16="http://schemas.microsoft.com/office/drawing/2014/main" id="{8BE1F583-4C9A-45A7-891E-199EA3EA01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400" y="5029200"/>
            <a:ext cx="3156640" cy="719528"/>
          </a:xfrm>
          <a:prstGeom prst="rect">
            <a:avLst/>
          </a:prstGeom>
        </p:spPr>
      </p:pic>
    </p:spTree>
    <p:extLst>
      <p:ext uri="{BB962C8B-B14F-4D97-AF65-F5344CB8AC3E}">
        <p14:creationId xmlns:p14="http://schemas.microsoft.com/office/powerpoint/2010/main" val="1420168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C12AA-1658-4C0B-832D-8A8A4C8EA2FE}"/>
              </a:ext>
            </a:extLst>
          </p:cNvPr>
          <p:cNvSpPr>
            <a:spLocks noGrp="1"/>
          </p:cNvSpPr>
          <p:nvPr>
            <p:ph type="title"/>
          </p:nvPr>
        </p:nvSpPr>
        <p:spPr/>
        <p:txBody>
          <a:bodyPr/>
          <a:lstStyle/>
          <a:p>
            <a:r>
              <a:rPr lang="zh-CN" altLang="en-US" dirty="0"/>
              <a:t>非参密度估计</a:t>
            </a:r>
          </a:p>
        </p:txBody>
      </p:sp>
      <p:sp>
        <p:nvSpPr>
          <p:cNvPr id="3" name="内容占位符 2">
            <a:extLst>
              <a:ext uri="{FF2B5EF4-FFF2-40B4-BE49-F238E27FC236}">
                <a16:creationId xmlns:a16="http://schemas.microsoft.com/office/drawing/2014/main" id="{FDA3E8EE-F23C-4925-9458-88A7EE9FFEBA}"/>
              </a:ext>
            </a:extLst>
          </p:cNvPr>
          <p:cNvSpPr>
            <a:spLocks noGrp="1"/>
          </p:cNvSpPr>
          <p:nvPr>
            <p:ph sz="quarter" idx="1"/>
          </p:nvPr>
        </p:nvSpPr>
        <p:spPr/>
        <p:txBody>
          <a:bodyPr/>
          <a:lstStyle/>
          <a:p>
            <a:r>
              <a:rPr lang="zh-CN" altLang="en-US" dirty="0"/>
              <a:t>当</a:t>
            </a:r>
            <a:r>
              <a:rPr lang="en-US" altLang="zh-CN" dirty="0"/>
              <a:t>N </a:t>
            </a:r>
            <a:r>
              <a:rPr lang="zh-CN" altLang="en-US" dirty="0"/>
              <a:t>非常大时，我们可以近似认为</a:t>
            </a:r>
            <a:endParaRPr lang="en-US" altLang="zh-CN" dirty="0"/>
          </a:p>
          <a:p>
            <a:endParaRPr lang="en-US" altLang="zh-CN" dirty="0"/>
          </a:p>
          <a:p>
            <a:endParaRPr lang="en-US" altLang="zh-CN" dirty="0"/>
          </a:p>
          <a:p>
            <a:r>
              <a:rPr lang="zh-CN" altLang="en-US" dirty="0"/>
              <a:t>假设区域</a:t>
            </a:r>
            <a:r>
              <a:rPr lang="en-US" altLang="zh-CN" dirty="0"/>
              <a:t>R</a:t>
            </a:r>
            <a:r>
              <a:rPr lang="zh-CN" altLang="en-US" dirty="0"/>
              <a:t>足够小，其内部的概率密度是相同的，则有</a:t>
            </a:r>
            <a:endParaRPr lang="en-US" altLang="zh-CN" dirty="0"/>
          </a:p>
          <a:p>
            <a:endParaRPr lang="en-US" altLang="zh-CN" dirty="0"/>
          </a:p>
          <a:p>
            <a:endParaRPr lang="en-US" altLang="zh-CN" dirty="0"/>
          </a:p>
          <a:p>
            <a:r>
              <a:rPr lang="zh-CN" altLang="en-US" dirty="0"/>
              <a:t>结合上述两个公式，得到</a:t>
            </a:r>
            <a:endParaRPr lang="en-US" altLang="zh-CN" dirty="0"/>
          </a:p>
        </p:txBody>
      </p:sp>
      <p:pic>
        <p:nvPicPr>
          <p:cNvPr id="6" name="图片 5">
            <a:extLst>
              <a:ext uri="{FF2B5EF4-FFF2-40B4-BE49-F238E27FC236}">
                <a16:creationId xmlns:a16="http://schemas.microsoft.com/office/drawing/2014/main" id="{58337EB4-A170-4613-B8EC-54215CFA3E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1826235"/>
            <a:ext cx="1143000" cy="887423"/>
          </a:xfrm>
          <a:prstGeom prst="rect">
            <a:avLst/>
          </a:prstGeom>
        </p:spPr>
      </p:pic>
      <p:pic>
        <p:nvPicPr>
          <p:cNvPr id="9" name="图片 8">
            <a:extLst>
              <a:ext uri="{FF2B5EF4-FFF2-40B4-BE49-F238E27FC236}">
                <a16:creationId xmlns:a16="http://schemas.microsoft.com/office/drawing/2014/main" id="{313BF7BB-3B62-44E3-B1AC-3F994E59C6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8410" y="3651413"/>
            <a:ext cx="1838272" cy="673756"/>
          </a:xfrm>
          <a:prstGeom prst="rect">
            <a:avLst/>
          </a:prstGeom>
        </p:spPr>
      </p:pic>
      <p:pic>
        <p:nvPicPr>
          <p:cNvPr id="11" name="图片 10">
            <a:extLst>
              <a:ext uri="{FF2B5EF4-FFF2-40B4-BE49-F238E27FC236}">
                <a16:creationId xmlns:a16="http://schemas.microsoft.com/office/drawing/2014/main" id="{5CC1DB9C-AC1E-4B9B-B021-55DF2951EE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8410" y="5139971"/>
            <a:ext cx="2015180" cy="1090862"/>
          </a:xfrm>
          <a:prstGeom prst="rect">
            <a:avLst/>
          </a:prstGeom>
        </p:spPr>
      </p:pic>
    </p:spTree>
    <p:extLst>
      <p:ext uri="{BB962C8B-B14F-4D97-AF65-F5344CB8AC3E}">
        <p14:creationId xmlns:p14="http://schemas.microsoft.com/office/powerpoint/2010/main" val="1668116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8283BC-A549-42AC-88D2-0D3AFCE6C57F}"/>
              </a:ext>
            </a:extLst>
          </p:cNvPr>
          <p:cNvSpPr>
            <a:spLocks noGrp="1"/>
          </p:cNvSpPr>
          <p:nvPr>
            <p:ph type="title"/>
          </p:nvPr>
        </p:nvSpPr>
        <p:spPr/>
        <p:txBody>
          <a:bodyPr/>
          <a:lstStyle/>
          <a:p>
            <a:r>
              <a:rPr lang="zh-CN" altLang="en-US" dirty="0"/>
              <a:t>直方图方法（</a:t>
            </a:r>
            <a:r>
              <a:rPr lang="en-US" altLang="zh-CN" dirty="0"/>
              <a:t>Histogram Method</a:t>
            </a:r>
            <a:r>
              <a:rPr lang="zh-CN" altLang="en-US" dirty="0"/>
              <a:t>）</a:t>
            </a:r>
          </a:p>
        </p:txBody>
      </p:sp>
      <p:sp>
        <p:nvSpPr>
          <p:cNvPr id="3" name="内容占位符 2">
            <a:extLst>
              <a:ext uri="{FF2B5EF4-FFF2-40B4-BE49-F238E27FC236}">
                <a16:creationId xmlns:a16="http://schemas.microsoft.com/office/drawing/2014/main" id="{367F0424-AE85-4C85-BC07-E1009F12391E}"/>
              </a:ext>
            </a:extLst>
          </p:cNvPr>
          <p:cNvSpPr>
            <a:spLocks noGrp="1"/>
          </p:cNvSpPr>
          <p:nvPr>
            <p:ph sz="quarter" idx="1"/>
          </p:nvPr>
        </p:nvSpPr>
        <p:spPr/>
        <p:txBody>
          <a:bodyPr/>
          <a:lstStyle/>
          <a:p>
            <a:r>
              <a:rPr lang="zh-CN" altLang="en-US" dirty="0"/>
              <a:t>一种非常直观的估计连续变量密度函数的方法，可以表示为一种柱状图。</a:t>
            </a:r>
          </a:p>
        </p:txBody>
      </p:sp>
      <p:pic>
        <p:nvPicPr>
          <p:cNvPr id="5" name="图片 4">
            <a:extLst>
              <a:ext uri="{FF2B5EF4-FFF2-40B4-BE49-F238E27FC236}">
                <a16:creationId xmlns:a16="http://schemas.microsoft.com/office/drawing/2014/main" id="{81BA5422-EE95-424D-B239-577C8AB87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2438400"/>
            <a:ext cx="7315624" cy="1676400"/>
          </a:xfrm>
          <a:prstGeom prst="rect">
            <a:avLst/>
          </a:prstGeom>
        </p:spPr>
      </p:pic>
      <p:pic>
        <p:nvPicPr>
          <p:cNvPr id="7" name="图片 6">
            <a:extLst>
              <a:ext uri="{FF2B5EF4-FFF2-40B4-BE49-F238E27FC236}">
                <a16:creationId xmlns:a16="http://schemas.microsoft.com/office/drawing/2014/main" id="{FDD0642C-83C4-4959-BEC1-4530827C84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4458197"/>
            <a:ext cx="5211908" cy="1732501"/>
          </a:xfrm>
          <a:prstGeom prst="rect">
            <a:avLst/>
          </a:prstGeom>
        </p:spPr>
      </p:pic>
    </p:spTree>
    <p:extLst>
      <p:ext uri="{BB962C8B-B14F-4D97-AF65-F5344CB8AC3E}">
        <p14:creationId xmlns:p14="http://schemas.microsoft.com/office/powerpoint/2010/main" val="1928636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2C071-369D-4749-8542-636788085312}"/>
              </a:ext>
            </a:extLst>
          </p:cNvPr>
          <p:cNvSpPr>
            <a:spLocks noGrp="1"/>
          </p:cNvSpPr>
          <p:nvPr>
            <p:ph type="title"/>
          </p:nvPr>
        </p:nvSpPr>
        <p:spPr/>
        <p:txBody>
          <a:bodyPr/>
          <a:lstStyle/>
          <a:p>
            <a:r>
              <a:rPr lang="zh-CN" altLang="en-US" dirty="0"/>
              <a:t>核密度估计（</a:t>
            </a:r>
            <a:r>
              <a:rPr lang="en-US" altLang="zh-CN" dirty="0"/>
              <a:t>Kernel Density Estimation</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E7D4A74-FBE8-4608-913C-C2B24B1D1C6E}"/>
                  </a:ext>
                </a:extLst>
              </p:cNvPr>
              <p:cNvSpPr>
                <a:spLocks noGrp="1"/>
              </p:cNvSpPr>
              <p:nvPr>
                <p:ph sz="quarter" idx="1"/>
              </p:nvPr>
            </p:nvSpPr>
            <p:spPr/>
            <p:txBody>
              <a:bodyPr/>
              <a:lstStyle/>
              <a:p>
                <a:r>
                  <a:rPr lang="zh-CN" altLang="en-US" dirty="0"/>
                  <a:t>核密度估计是一种直方图方法的改进。</a:t>
                </a:r>
                <a:endParaRPr lang="en-US" altLang="zh-CN" dirty="0"/>
              </a:p>
              <a:p>
                <a:pPr lvl="1"/>
                <a:r>
                  <a:rPr lang="zh-CN" altLang="en-US" dirty="0"/>
                  <a:t>也叫</a:t>
                </a:r>
                <a:r>
                  <a:rPr lang="en-US" altLang="zh-CN" dirty="0" err="1"/>
                  <a:t>Parzen</a:t>
                </a:r>
                <a:r>
                  <a:rPr lang="zh-CN" altLang="en-US" dirty="0"/>
                  <a:t>窗方法</a:t>
                </a:r>
                <a:endParaRPr lang="en-US" altLang="zh-CN" dirty="0"/>
              </a:p>
              <a:p>
                <a:r>
                  <a:rPr lang="zh-CN" altLang="en-US" dirty="0"/>
                  <a:t>假设</a:t>
                </a:r>
                <a14:m>
                  <m:oMath xmlns:m="http://schemas.openxmlformats.org/officeDocument/2006/math">
                    <m:r>
                      <a:rPr lang="en-US" altLang="zh-CN" b="1" i="1" dirty="0">
                        <a:latin typeface="Cambria Math" panose="02040503050406030204" pitchFamily="18" charset="0"/>
                        <a:ea typeface="Cambria Math" panose="02040503050406030204" pitchFamily="18" charset="0"/>
                      </a:rPr>
                      <m:t>ℛ</m:t>
                    </m:r>
                  </m:oMath>
                </a14:m>
                <a:r>
                  <a:rPr lang="zh-CN" altLang="en-US" dirty="0"/>
                  <a:t>为</a:t>
                </a:r>
                <a:r>
                  <a:rPr lang="en-US" altLang="zh-CN" dirty="0"/>
                  <a:t>d</a:t>
                </a:r>
                <a:r>
                  <a:rPr lang="zh-CN" altLang="en-US" dirty="0"/>
                  <a:t>维空间中的一个以点</a:t>
                </a:r>
                <a14:m>
                  <m:oMath xmlns:m="http://schemas.openxmlformats.org/officeDocument/2006/math">
                    <m:r>
                      <a:rPr lang="en-US" altLang="zh-CN" b="1" i="1" dirty="0">
                        <a:latin typeface="Cambria Math" panose="02040503050406030204" pitchFamily="18" charset="0"/>
                      </a:rPr>
                      <m:t>𝒙</m:t>
                    </m:r>
                  </m:oMath>
                </a14:m>
                <a:r>
                  <a:rPr lang="zh-CN" altLang="en-US" dirty="0"/>
                  <a:t>为中心的“超立方体”，并定义</a:t>
                </a:r>
                <a:r>
                  <a:rPr lang="zh-CN" altLang="en-US" dirty="0">
                    <a:solidFill>
                      <a:srgbClr val="FF0000"/>
                    </a:solidFill>
                  </a:rPr>
                  <a:t>核函数</a:t>
                </a:r>
                <a:r>
                  <a:rPr lang="zh-CN" altLang="en-US" dirty="0"/>
                  <a:t>来表示一个样本</a:t>
                </a:r>
                <a14:m>
                  <m:oMath xmlns:m="http://schemas.openxmlformats.org/officeDocument/2006/math">
                    <m:r>
                      <a:rPr lang="en-US" altLang="zh-CN" b="1" i="1" dirty="0" smtClean="0">
                        <a:latin typeface="Cambria Math" panose="02040503050406030204" pitchFamily="18" charset="0"/>
                      </a:rPr>
                      <m:t>𝒛</m:t>
                    </m:r>
                  </m:oMath>
                </a14:m>
                <a:r>
                  <a:rPr lang="zh-CN" altLang="en-US" dirty="0"/>
                  <a:t>是否落入该超立方体中</a:t>
                </a:r>
              </a:p>
            </p:txBody>
          </p:sp>
        </mc:Choice>
        <mc:Fallback xmlns="">
          <p:sp>
            <p:nvSpPr>
              <p:cNvPr id="3" name="内容占位符 2">
                <a:extLst>
                  <a:ext uri="{FF2B5EF4-FFF2-40B4-BE49-F238E27FC236}">
                    <a16:creationId xmlns:a16="http://schemas.microsoft.com/office/drawing/2014/main" id="{8E7D4A74-FBE8-4608-913C-C2B24B1D1C6E}"/>
                  </a:ext>
                </a:extLst>
              </p:cNvPr>
              <p:cNvSpPr>
                <a:spLocks noGrp="1" noRot="1" noChangeAspect="1" noMove="1" noResize="1" noEditPoints="1" noAdjustHandles="1" noChangeArrowheads="1" noChangeShapeType="1" noTextEdit="1"/>
              </p:cNvSpPr>
              <p:nvPr>
                <p:ph sz="quarter" idx="1"/>
              </p:nvPr>
            </p:nvSpPr>
            <p:spPr>
              <a:blipFill>
                <a:blip r:embed="rId2"/>
                <a:stretch>
                  <a:fillRect l="-1037" t="-1728" r="-667"/>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657F7697-721E-45E9-89D6-75A311E69F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4539" y="4191000"/>
            <a:ext cx="5482923" cy="1197096"/>
          </a:xfrm>
          <a:prstGeom prst="rect">
            <a:avLst/>
          </a:prstGeom>
        </p:spPr>
      </p:pic>
    </p:spTree>
    <p:extLst>
      <p:ext uri="{BB962C8B-B14F-4D97-AF65-F5344CB8AC3E}">
        <p14:creationId xmlns:p14="http://schemas.microsoft.com/office/powerpoint/2010/main" val="2486845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5D7B63-D25D-48C7-8026-43847B550E32}"/>
              </a:ext>
            </a:extLst>
          </p:cNvPr>
          <p:cNvSpPr>
            <a:spLocks noGrp="1"/>
          </p:cNvSpPr>
          <p:nvPr>
            <p:ph type="title"/>
          </p:nvPr>
        </p:nvSpPr>
        <p:spPr/>
        <p:txBody>
          <a:bodyPr/>
          <a:lstStyle/>
          <a:p>
            <a:r>
              <a:rPr lang="zh-CN" altLang="en-US" dirty="0"/>
              <a:t>核密度估计</a:t>
            </a:r>
          </a:p>
        </p:txBody>
      </p:sp>
      <p:pic>
        <p:nvPicPr>
          <p:cNvPr id="5" name="内容占位符 4">
            <a:extLst>
              <a:ext uri="{FF2B5EF4-FFF2-40B4-BE49-F238E27FC236}">
                <a16:creationId xmlns:a16="http://schemas.microsoft.com/office/drawing/2014/main" id="{98DC44AB-F95B-4C1A-9E9A-1C2AD3A6D283}"/>
              </a:ext>
            </a:extLst>
          </p:cNvPr>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2286000" y="1524000"/>
            <a:ext cx="6858000" cy="3120670"/>
          </a:xfrm>
        </p:spPr>
      </p:pic>
    </p:spTree>
    <p:extLst>
      <p:ext uri="{BB962C8B-B14F-4D97-AF65-F5344CB8AC3E}">
        <p14:creationId xmlns:p14="http://schemas.microsoft.com/office/powerpoint/2010/main" val="997616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E4E1C-C40B-4D1E-8E21-CCFBF2CCB5BA}"/>
              </a:ext>
            </a:extLst>
          </p:cNvPr>
          <p:cNvSpPr>
            <a:spLocks noGrp="1"/>
          </p:cNvSpPr>
          <p:nvPr>
            <p:ph type="title"/>
          </p:nvPr>
        </p:nvSpPr>
        <p:spPr/>
        <p:txBody>
          <a:bodyPr/>
          <a:lstStyle/>
          <a:p>
            <a:r>
              <a:rPr lang="en-US" altLang="zh-CN" dirty="0"/>
              <a:t>K</a:t>
            </a:r>
            <a:r>
              <a:rPr lang="zh-CN" altLang="en-US" dirty="0"/>
              <a:t>近邻方法</a:t>
            </a:r>
          </a:p>
        </p:txBody>
      </p:sp>
      <p:sp>
        <p:nvSpPr>
          <p:cNvPr id="3" name="内容占位符 2">
            <a:extLst>
              <a:ext uri="{FF2B5EF4-FFF2-40B4-BE49-F238E27FC236}">
                <a16:creationId xmlns:a16="http://schemas.microsoft.com/office/drawing/2014/main" id="{62B6A816-8279-4570-A51F-C0688BA7CCB1}"/>
              </a:ext>
            </a:extLst>
          </p:cNvPr>
          <p:cNvSpPr>
            <a:spLocks noGrp="1"/>
          </p:cNvSpPr>
          <p:nvPr>
            <p:ph sz="quarter" idx="1"/>
          </p:nvPr>
        </p:nvSpPr>
        <p:spPr/>
        <p:txBody>
          <a:bodyPr/>
          <a:lstStyle/>
          <a:p>
            <a:r>
              <a:rPr lang="zh-CN" altLang="en-US" dirty="0"/>
              <a:t>核密度估计方法中的核宽度是固定的，因此同一个宽度可能对高密度的区域过大，而对低密度区域过小。</a:t>
            </a:r>
            <a:endParaRPr lang="en-US" altLang="zh-CN" dirty="0"/>
          </a:p>
          <a:p>
            <a:r>
              <a:rPr lang="zh-CN" altLang="en-US" dirty="0"/>
              <a:t>一种更灵活的方式是设置一种可变宽度的区域，并使得落入每个区域中样本数量为固定的</a:t>
            </a:r>
            <a:r>
              <a:rPr lang="en-US" altLang="zh-CN" dirty="0"/>
              <a:t>K</a:t>
            </a:r>
            <a:r>
              <a:rPr lang="zh-CN" altLang="en-US" dirty="0"/>
              <a:t>。</a:t>
            </a:r>
            <a:endParaRPr lang="en-US" altLang="zh-CN" dirty="0"/>
          </a:p>
          <a:p>
            <a:r>
              <a:rPr lang="zh-CN" altLang="en-US" dirty="0"/>
              <a:t>要估计点</a:t>
            </a:r>
            <a:r>
              <a:rPr lang="en-US" altLang="zh-CN" dirty="0"/>
              <a:t>x</a:t>
            </a:r>
            <a:r>
              <a:rPr lang="zh-CN" altLang="en-US" dirty="0"/>
              <a:t>的密度，首先找到一个以</a:t>
            </a:r>
            <a:r>
              <a:rPr lang="en-US" altLang="zh-CN" dirty="0"/>
              <a:t>x</a:t>
            </a:r>
            <a:r>
              <a:rPr lang="zh-CN" altLang="en-US" dirty="0"/>
              <a:t>为中心的球体，使得落入球体的样本数量为</a:t>
            </a:r>
            <a:r>
              <a:rPr lang="en-US" altLang="zh-CN" dirty="0"/>
              <a:t>K</a:t>
            </a:r>
            <a:r>
              <a:rPr lang="zh-CN" altLang="en-US" dirty="0"/>
              <a:t>，就可以计算出点</a:t>
            </a:r>
            <a:r>
              <a:rPr lang="en-US" altLang="zh-CN" dirty="0"/>
              <a:t>x</a:t>
            </a:r>
            <a:r>
              <a:rPr lang="zh-CN" altLang="en-US" dirty="0"/>
              <a:t>的密度。</a:t>
            </a:r>
          </a:p>
        </p:txBody>
      </p:sp>
    </p:spTree>
    <p:extLst>
      <p:ext uri="{BB962C8B-B14F-4D97-AF65-F5344CB8AC3E}">
        <p14:creationId xmlns:p14="http://schemas.microsoft.com/office/powerpoint/2010/main" val="2349822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76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E14FCF2-5487-46C6-A8E0-73720E9DBAD2}"/>
              </a:ext>
            </a:extLst>
          </p:cNvPr>
          <p:cNvSpPr>
            <a:spLocks noGrp="1"/>
          </p:cNvSpPr>
          <p:nvPr>
            <p:ph type="title"/>
          </p:nvPr>
        </p:nvSpPr>
        <p:spPr/>
        <p:txBody>
          <a:bodyPr/>
          <a:lstStyle/>
          <a:p>
            <a:r>
              <a:rPr lang="zh-CN" altLang="en-US" dirty="0"/>
              <a:t>为什么要无监督学习？</a:t>
            </a:r>
          </a:p>
        </p:txBody>
      </p:sp>
      <p:sp>
        <p:nvSpPr>
          <p:cNvPr id="5" name="文本框 4">
            <a:extLst>
              <a:ext uri="{FF2B5EF4-FFF2-40B4-BE49-F238E27FC236}">
                <a16:creationId xmlns:a16="http://schemas.microsoft.com/office/drawing/2014/main" id="{290AC328-DFC1-42D9-A678-9D07EB63178A}"/>
              </a:ext>
            </a:extLst>
          </p:cNvPr>
          <p:cNvSpPr txBox="1"/>
          <p:nvPr/>
        </p:nvSpPr>
        <p:spPr>
          <a:xfrm>
            <a:off x="2571782" y="1905000"/>
            <a:ext cx="7048437" cy="2677656"/>
          </a:xfrm>
          <a:prstGeom prst="rect">
            <a:avLst/>
          </a:prstGeom>
          <a:noFill/>
        </p:spPr>
        <p:txBody>
          <a:bodyPr wrap="square" rtlCol="0">
            <a:spAutoFit/>
          </a:bodyPr>
          <a:lstStyle/>
          <a:p>
            <a:r>
              <a:rPr lang="zh-CN" altLang="en-US" sz="2400" dirty="0"/>
              <a:t>大脑有大约</a:t>
            </a:r>
            <a:r>
              <a:rPr lang="en-US" altLang="zh-CN" sz="2400" dirty="0"/>
              <a:t>10</a:t>
            </a:r>
            <a:r>
              <a:rPr lang="en-US" altLang="zh-CN" sz="2400" baseline="30000" dirty="0"/>
              <a:t>14</a:t>
            </a:r>
            <a:r>
              <a:rPr lang="zh-CN" altLang="en-US" sz="2400" dirty="0"/>
              <a:t>个突触，我们只能活大约</a:t>
            </a:r>
            <a:r>
              <a:rPr lang="en-US" altLang="zh-CN" sz="2400" dirty="0"/>
              <a:t>10</a:t>
            </a:r>
            <a:r>
              <a:rPr lang="en-US" altLang="zh-CN" sz="2400" baseline="30000" dirty="0"/>
              <a:t>9</a:t>
            </a:r>
            <a:r>
              <a:rPr lang="zh-CN" altLang="en-US" sz="2400" dirty="0"/>
              <a:t>秒。所以我们有比数据更多的参数。</a:t>
            </a:r>
            <a:endParaRPr lang="en-US" altLang="zh-CN" sz="2400" dirty="0"/>
          </a:p>
          <a:p>
            <a:r>
              <a:rPr lang="zh-CN" altLang="en-US" sz="2400" dirty="0"/>
              <a:t>这启发了我们必须进行大量无监督学习的想法，因为感知输入（包括本体感受）是我们可以获得每秒</a:t>
            </a:r>
          </a:p>
          <a:p>
            <a:r>
              <a:rPr lang="en-US" altLang="zh-CN" sz="2400" dirty="0"/>
              <a:t>10</a:t>
            </a:r>
            <a:r>
              <a:rPr lang="en-US" altLang="zh-CN" sz="2400" baseline="30000" dirty="0"/>
              <a:t>5</a:t>
            </a:r>
            <a:r>
              <a:rPr lang="zh-CN" altLang="en-US" sz="2400" dirty="0"/>
              <a:t>维约束的唯一途径。</a:t>
            </a:r>
            <a:endParaRPr lang="en-US" altLang="zh-CN" sz="2400" dirty="0"/>
          </a:p>
          <a:p>
            <a:endParaRPr lang="en-US" altLang="zh-CN" sz="2400" dirty="0"/>
          </a:p>
          <a:p>
            <a:pPr algn="r"/>
            <a:r>
              <a:rPr lang="en-US" altLang="zh-CN" sz="2400" dirty="0"/>
              <a:t>-- Geoffrey Hinton, 2014 AMA on Reddit</a:t>
            </a:r>
            <a:endParaRPr lang="zh-CN" altLang="en-US" sz="2400" dirty="0"/>
          </a:p>
        </p:txBody>
      </p:sp>
    </p:spTree>
    <p:extLst>
      <p:ext uri="{BB962C8B-B14F-4D97-AF65-F5344CB8AC3E}">
        <p14:creationId xmlns:p14="http://schemas.microsoft.com/office/powerpoint/2010/main" val="4067859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AC022-531F-4EA0-B8D6-DBBE4BD49D40}"/>
              </a:ext>
            </a:extLst>
          </p:cNvPr>
          <p:cNvSpPr>
            <a:spLocks noGrp="1"/>
          </p:cNvSpPr>
          <p:nvPr>
            <p:ph type="title"/>
          </p:nvPr>
        </p:nvSpPr>
        <p:spPr/>
        <p:txBody>
          <a:bodyPr/>
          <a:lstStyle/>
          <a:p>
            <a:r>
              <a:rPr lang="zh-CN" altLang="en-US" dirty="0"/>
              <a:t>典型的无监督学习问题</a:t>
            </a:r>
          </a:p>
        </p:txBody>
      </p:sp>
      <p:pic>
        <p:nvPicPr>
          <p:cNvPr id="5" name="图片 4">
            <a:extLst>
              <a:ext uri="{FF2B5EF4-FFF2-40B4-BE49-F238E27FC236}">
                <a16:creationId xmlns:a16="http://schemas.microsoft.com/office/drawing/2014/main" id="{6F62AC3F-7D94-4BF4-9752-251E51FCBF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6759" y="1752601"/>
            <a:ext cx="2266542" cy="1923497"/>
          </a:xfrm>
          <a:prstGeom prst="rect">
            <a:avLst/>
          </a:prstGeom>
        </p:spPr>
      </p:pic>
      <p:sp>
        <p:nvSpPr>
          <p:cNvPr id="6" name="矩形 5">
            <a:extLst>
              <a:ext uri="{FF2B5EF4-FFF2-40B4-BE49-F238E27FC236}">
                <a16:creationId xmlns:a16="http://schemas.microsoft.com/office/drawing/2014/main" id="{1090E1DD-6BFD-4AC2-A675-C4B5DAC089AE}"/>
              </a:ext>
            </a:extLst>
          </p:cNvPr>
          <p:cNvSpPr/>
          <p:nvPr/>
        </p:nvSpPr>
        <p:spPr>
          <a:xfrm>
            <a:off x="2057400" y="4800601"/>
            <a:ext cx="2438400" cy="461665"/>
          </a:xfrm>
          <a:prstGeom prst="rect">
            <a:avLst/>
          </a:prstGeom>
        </p:spPr>
        <p:txBody>
          <a:bodyPr wrap="square">
            <a:spAutoFit/>
          </a:bodyPr>
          <a:lstStyle/>
          <a:p>
            <a:pPr algn="ctr"/>
            <a:r>
              <a:rPr lang="zh-CN" altLang="en-US" sz="2400" dirty="0"/>
              <a:t>无监督特征学习</a:t>
            </a:r>
            <a:endParaRPr lang="en-US" altLang="zh-CN" sz="2400" dirty="0"/>
          </a:p>
        </p:txBody>
      </p:sp>
      <p:sp>
        <p:nvSpPr>
          <p:cNvPr id="7" name="矩形 6">
            <a:extLst>
              <a:ext uri="{FF2B5EF4-FFF2-40B4-BE49-F238E27FC236}">
                <a16:creationId xmlns:a16="http://schemas.microsoft.com/office/drawing/2014/main" id="{F67BA454-F4D5-445B-A98C-1C32131F4C51}"/>
              </a:ext>
            </a:extLst>
          </p:cNvPr>
          <p:cNvSpPr/>
          <p:nvPr/>
        </p:nvSpPr>
        <p:spPr>
          <a:xfrm>
            <a:off x="8686801" y="4800601"/>
            <a:ext cx="1066959" cy="461665"/>
          </a:xfrm>
          <a:prstGeom prst="rect">
            <a:avLst/>
          </a:prstGeom>
        </p:spPr>
        <p:txBody>
          <a:bodyPr wrap="square">
            <a:spAutoFit/>
          </a:bodyPr>
          <a:lstStyle/>
          <a:p>
            <a:pPr algn="ctr"/>
            <a:r>
              <a:rPr lang="zh-CN" altLang="en-US" sz="2400" dirty="0"/>
              <a:t>聚类</a:t>
            </a:r>
          </a:p>
        </p:txBody>
      </p:sp>
      <p:sp>
        <p:nvSpPr>
          <p:cNvPr id="8" name="矩形 7">
            <a:extLst>
              <a:ext uri="{FF2B5EF4-FFF2-40B4-BE49-F238E27FC236}">
                <a16:creationId xmlns:a16="http://schemas.microsoft.com/office/drawing/2014/main" id="{5B77A7D5-095B-408F-A5C7-BDF6C1EA622A}"/>
              </a:ext>
            </a:extLst>
          </p:cNvPr>
          <p:cNvSpPr/>
          <p:nvPr/>
        </p:nvSpPr>
        <p:spPr>
          <a:xfrm>
            <a:off x="5334000" y="4800601"/>
            <a:ext cx="1887696" cy="461665"/>
          </a:xfrm>
          <a:prstGeom prst="rect">
            <a:avLst/>
          </a:prstGeom>
        </p:spPr>
        <p:txBody>
          <a:bodyPr wrap="square">
            <a:spAutoFit/>
          </a:bodyPr>
          <a:lstStyle/>
          <a:p>
            <a:pPr algn="ctr"/>
            <a:r>
              <a:rPr lang="zh-CN" altLang="en-US" sz="2400" dirty="0"/>
              <a:t>密度估计</a:t>
            </a:r>
            <a:endParaRPr lang="en-US" altLang="zh-CN" sz="2400" dirty="0"/>
          </a:p>
        </p:txBody>
      </p:sp>
      <p:pic>
        <p:nvPicPr>
          <p:cNvPr id="10" name="图片 9">
            <a:extLst>
              <a:ext uri="{FF2B5EF4-FFF2-40B4-BE49-F238E27FC236}">
                <a16:creationId xmlns:a16="http://schemas.microsoft.com/office/drawing/2014/main" id="{464790F5-059E-4721-B641-73086FFF75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1479978"/>
            <a:ext cx="2266542" cy="2219969"/>
          </a:xfrm>
          <a:prstGeom prst="rect">
            <a:avLst/>
          </a:prstGeom>
        </p:spPr>
      </p:pic>
      <p:pic>
        <p:nvPicPr>
          <p:cNvPr id="12" name="图片 11">
            <a:extLst>
              <a:ext uri="{FF2B5EF4-FFF2-40B4-BE49-F238E27FC236}">
                <a16:creationId xmlns:a16="http://schemas.microsoft.com/office/drawing/2014/main" id="{3028CE2A-C143-45C5-B395-FD31DBBE38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7440" y="1636846"/>
            <a:ext cx="2758321" cy="2155004"/>
          </a:xfrm>
          <a:prstGeom prst="rect">
            <a:avLst/>
          </a:prstGeom>
        </p:spPr>
      </p:pic>
    </p:spTree>
    <p:extLst>
      <p:ext uri="{BB962C8B-B14F-4D97-AF65-F5344CB8AC3E}">
        <p14:creationId xmlns:p14="http://schemas.microsoft.com/office/powerpoint/2010/main" val="325381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1CBC1-EE68-4D9F-AA78-C28D7010DDA9}"/>
              </a:ext>
            </a:extLst>
          </p:cNvPr>
          <p:cNvSpPr>
            <a:spLocks noGrp="1"/>
          </p:cNvSpPr>
          <p:nvPr>
            <p:ph type="ctrTitle"/>
          </p:nvPr>
        </p:nvSpPr>
        <p:spPr/>
        <p:txBody>
          <a:bodyPr/>
          <a:lstStyle/>
          <a:p>
            <a:r>
              <a:rPr lang="zh-CN" altLang="en-US" dirty="0"/>
              <a:t>无监督特征学习</a:t>
            </a:r>
          </a:p>
        </p:txBody>
      </p:sp>
    </p:spTree>
    <p:extLst>
      <p:ext uri="{BB962C8B-B14F-4D97-AF65-F5344CB8AC3E}">
        <p14:creationId xmlns:p14="http://schemas.microsoft.com/office/powerpoint/2010/main" val="120676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27367A-E351-4CD0-9349-5D7592A3F70B}"/>
              </a:ext>
            </a:extLst>
          </p:cNvPr>
          <p:cNvSpPr>
            <a:spLocks noGrp="1"/>
          </p:cNvSpPr>
          <p:nvPr>
            <p:ph type="title"/>
          </p:nvPr>
        </p:nvSpPr>
        <p:spPr/>
        <p:txBody>
          <a:bodyPr/>
          <a:lstStyle/>
          <a:p>
            <a:r>
              <a:rPr lang="zh-CN" altLang="fr-FR" dirty="0"/>
              <a:t>主成份分析（</a:t>
            </a:r>
            <a:r>
              <a:rPr lang="fr-FR" altLang="zh-CN" dirty="0"/>
              <a:t>Principal Component Analysis</a:t>
            </a:r>
            <a:r>
              <a:rPr lang="zh-CN" altLang="fr-FR" dirty="0"/>
              <a:t>，</a:t>
            </a:r>
            <a:r>
              <a:rPr lang="fr-FR" altLang="zh-CN" dirty="0"/>
              <a:t>PCA</a:t>
            </a:r>
            <a:r>
              <a:rPr lang="zh-CN" altLang="fr-FR" dirty="0"/>
              <a:t>）</a:t>
            </a:r>
            <a:endParaRPr lang="zh-CN" altLang="en-US" dirty="0"/>
          </a:p>
        </p:txBody>
      </p:sp>
      <p:sp>
        <p:nvSpPr>
          <p:cNvPr id="3" name="内容占位符 2">
            <a:extLst>
              <a:ext uri="{FF2B5EF4-FFF2-40B4-BE49-F238E27FC236}">
                <a16:creationId xmlns:a16="http://schemas.microsoft.com/office/drawing/2014/main" id="{95453A35-41F7-4AB7-9E07-57942DD46250}"/>
              </a:ext>
            </a:extLst>
          </p:cNvPr>
          <p:cNvSpPr>
            <a:spLocks noGrp="1"/>
          </p:cNvSpPr>
          <p:nvPr>
            <p:ph sz="quarter" idx="1"/>
          </p:nvPr>
        </p:nvSpPr>
        <p:spPr/>
        <p:txBody>
          <a:bodyPr/>
          <a:lstStyle/>
          <a:p>
            <a:r>
              <a:rPr lang="zh-CN" altLang="en-US" dirty="0"/>
              <a:t>一种最常用的数据降维方法，使得在转换后的空间中数据的方差最大</a:t>
            </a:r>
          </a:p>
        </p:txBody>
      </p:sp>
      <p:pic>
        <p:nvPicPr>
          <p:cNvPr id="4" name="图片 3">
            <a:extLst>
              <a:ext uri="{FF2B5EF4-FFF2-40B4-BE49-F238E27FC236}">
                <a16:creationId xmlns:a16="http://schemas.microsoft.com/office/drawing/2014/main" id="{3B4BF83E-1257-4B9E-AF0E-1820D0A31C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3800" y="2978162"/>
            <a:ext cx="4068738" cy="3178798"/>
          </a:xfrm>
          <a:prstGeom prst="rect">
            <a:avLst/>
          </a:prstGeom>
        </p:spPr>
      </p:pic>
    </p:spTree>
    <p:extLst>
      <p:ext uri="{BB962C8B-B14F-4D97-AF65-F5344CB8AC3E}">
        <p14:creationId xmlns:p14="http://schemas.microsoft.com/office/powerpoint/2010/main" val="1339091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89A237-2748-4178-800E-FC4CA1429969}"/>
              </a:ext>
            </a:extLst>
          </p:cNvPr>
          <p:cNvSpPr>
            <a:spLocks noGrp="1"/>
          </p:cNvSpPr>
          <p:nvPr>
            <p:ph type="title"/>
          </p:nvPr>
        </p:nvSpPr>
        <p:spPr/>
        <p:txBody>
          <a:bodyPr/>
          <a:lstStyle/>
          <a:p>
            <a:r>
              <a:rPr lang="zh-CN" altLang="en-US" dirty="0"/>
              <a:t>稀疏编码（</a:t>
            </a:r>
            <a:r>
              <a:rPr lang="en-US" altLang="zh-CN" dirty="0"/>
              <a:t>Sparse Coding</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1B73D16-4CAB-4367-ADDB-ABEE90550C67}"/>
                  </a:ext>
                </a:extLst>
              </p:cNvPr>
              <p:cNvSpPr>
                <a:spLocks noGrp="1"/>
              </p:cNvSpPr>
              <p:nvPr>
                <p:ph sz="quarter" idx="1"/>
              </p:nvPr>
            </p:nvSpPr>
            <p:spPr/>
            <p:txBody>
              <a:bodyPr/>
              <a:lstStyle/>
              <a:p>
                <a:r>
                  <a:rPr lang="zh-CN" altLang="en-US" dirty="0"/>
                  <a:t>（线性）编码</a:t>
                </a:r>
                <a:endParaRPr lang="en-US" altLang="zh-CN" dirty="0"/>
              </a:p>
              <a:p>
                <a:pPr lvl="1"/>
                <a:r>
                  <a:rPr lang="zh-CN" altLang="en-US" dirty="0"/>
                  <a:t>给定一组基向量</a:t>
                </a:r>
                <a14:m>
                  <m:oMath xmlns:m="http://schemas.openxmlformats.org/officeDocument/2006/math">
                    <m:r>
                      <a:rPr lang="en-US" altLang="zh-CN" i="1" dirty="0" smtClean="0">
                        <a:latin typeface="Cambria Math" panose="02040503050406030204" pitchFamily="18" charset="0"/>
                      </a:rPr>
                      <m:t>𝐴</m:t>
                    </m:r>
                    <m:r>
                      <a:rPr lang="en-US" altLang="zh-CN" i="1" dirty="0" smtClean="0">
                        <a:latin typeface="Cambria Math" panose="02040503050406030204" pitchFamily="18" charset="0"/>
                      </a:rPr>
                      <m:t> = [</m:t>
                    </m:r>
                    <m:r>
                      <a:rPr lang="en-US" altLang="zh-CN" b="1" i="1" dirty="0" smtClean="0">
                        <a:latin typeface="Cambria Math" panose="02040503050406030204" pitchFamily="18" charset="0"/>
                      </a:rPr>
                      <m:t>𝒂</m:t>
                    </m:r>
                    <m:r>
                      <a:rPr lang="en-US" altLang="zh-CN" b="1" i="1" baseline="-25000" dirty="0" smtClean="0">
                        <a:latin typeface="Cambria Math" panose="02040503050406030204" pitchFamily="18" charset="0"/>
                      </a:rPr>
                      <m:t>𝟏</m:t>
                    </m:r>
                    <m:r>
                      <a:rPr lang="en-US" altLang="zh-CN" b="1" i="1" dirty="0" smtClean="0">
                        <a:latin typeface="Cambria Math" panose="02040503050406030204" pitchFamily="18" charset="0"/>
                      </a:rPr>
                      <m:t> ,··· ,</m:t>
                    </m:r>
                    <m:r>
                      <a:rPr lang="en-US" altLang="zh-CN" b="1" i="1" dirty="0" smtClean="0">
                        <a:latin typeface="Cambria Math" panose="02040503050406030204" pitchFamily="18" charset="0"/>
                      </a:rPr>
                      <m:t>𝒂𝒑</m:t>
                    </m:r>
                    <m:r>
                      <a:rPr lang="en-US" altLang="zh-CN" i="1" dirty="0" smtClean="0">
                        <a:latin typeface="Cambria Math" panose="02040503050406030204" pitchFamily="18" charset="0"/>
                      </a:rPr>
                      <m:t>]</m:t>
                    </m:r>
                  </m:oMath>
                </a14:m>
                <a:r>
                  <a:rPr lang="zh-CN" altLang="en-US" dirty="0"/>
                  <a:t>，将输入样本</a:t>
                </a:r>
                <a14:m>
                  <m:oMath xmlns:m="http://schemas.openxmlformats.org/officeDocument/2006/math">
                    <m:r>
                      <a:rPr lang="en-US" altLang="zh-CN" b="1" i="1" dirty="0" smtClean="0">
                        <a:latin typeface="Cambria Math" panose="02040503050406030204" pitchFamily="18" charset="0"/>
                      </a:rPr>
                      <m:t>𝒙</m:t>
                    </m:r>
                  </m:oMath>
                </a14:m>
                <a:r>
                  <a:rPr lang="en-US" altLang="zh-CN" dirty="0"/>
                  <a:t> </a:t>
                </a:r>
                <a:r>
                  <a:rPr lang="zh-CN" altLang="en-US" dirty="0"/>
                  <a:t>表示为这些基向量的线性组合</a:t>
                </a:r>
              </a:p>
            </p:txBody>
          </p:sp>
        </mc:Choice>
        <mc:Fallback xmlns="">
          <p:sp>
            <p:nvSpPr>
              <p:cNvPr id="3" name="内容占位符 2">
                <a:extLst>
                  <a:ext uri="{FF2B5EF4-FFF2-40B4-BE49-F238E27FC236}">
                    <a16:creationId xmlns:a16="http://schemas.microsoft.com/office/drawing/2014/main" id="{B1B73D16-4CAB-4367-ADDB-ABEE90550C67}"/>
                  </a:ext>
                </a:extLst>
              </p:cNvPr>
              <p:cNvSpPr>
                <a:spLocks noGrp="1" noRot="1" noChangeAspect="1" noMove="1" noResize="1" noEditPoints="1" noAdjustHandles="1" noChangeArrowheads="1" noChangeShapeType="1" noTextEdit="1"/>
              </p:cNvSpPr>
              <p:nvPr>
                <p:ph sz="quarter" idx="1"/>
              </p:nvPr>
            </p:nvSpPr>
            <p:spPr>
              <a:blipFill>
                <a:blip r:embed="rId3"/>
                <a:stretch>
                  <a:fillRect l="-1037" t="-1728" r="-14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139F2ADE-F4A4-4141-BD53-68EFA6D52C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2743972"/>
            <a:ext cx="1905000" cy="1510862"/>
          </a:xfrm>
          <a:prstGeom prst="rect">
            <a:avLst/>
          </a:prstGeom>
        </p:spPr>
      </p:pic>
      <p:sp>
        <p:nvSpPr>
          <p:cNvPr id="6" name="矩形 5">
            <a:extLst>
              <a:ext uri="{FF2B5EF4-FFF2-40B4-BE49-F238E27FC236}">
                <a16:creationId xmlns:a16="http://schemas.microsoft.com/office/drawing/2014/main" id="{F77A18D7-D224-445A-B572-F82CDCB44733}"/>
              </a:ext>
            </a:extLst>
          </p:cNvPr>
          <p:cNvSpPr/>
          <p:nvPr/>
        </p:nvSpPr>
        <p:spPr>
          <a:xfrm>
            <a:off x="7162801" y="4572000"/>
            <a:ext cx="2044149" cy="369332"/>
          </a:xfrm>
          <a:prstGeom prst="rect">
            <a:avLst/>
          </a:prstGeom>
        </p:spPr>
        <p:txBody>
          <a:bodyPr wrap="none">
            <a:spAutoFit/>
          </a:bodyPr>
          <a:lstStyle/>
          <a:p>
            <a:r>
              <a:rPr lang="zh-CN" altLang="en-US" dirty="0"/>
              <a:t>编码（encoding）</a:t>
            </a:r>
          </a:p>
        </p:txBody>
      </p:sp>
      <p:sp>
        <p:nvSpPr>
          <p:cNvPr id="7" name="矩形 6">
            <a:extLst>
              <a:ext uri="{FF2B5EF4-FFF2-40B4-BE49-F238E27FC236}">
                <a16:creationId xmlns:a16="http://schemas.microsoft.com/office/drawing/2014/main" id="{864CD3E2-B433-468B-A44B-08A64328EFD2}"/>
              </a:ext>
            </a:extLst>
          </p:cNvPr>
          <p:cNvSpPr/>
          <p:nvPr/>
        </p:nvSpPr>
        <p:spPr>
          <a:xfrm>
            <a:off x="4000556" y="4554550"/>
            <a:ext cx="2095445" cy="369332"/>
          </a:xfrm>
          <a:prstGeom prst="rect">
            <a:avLst/>
          </a:prstGeom>
        </p:spPr>
        <p:txBody>
          <a:bodyPr wrap="none">
            <a:spAutoFit/>
          </a:bodyPr>
          <a:lstStyle/>
          <a:p>
            <a:r>
              <a:rPr lang="zh-CN" altLang="en-US" dirty="0"/>
              <a:t>字典（dictionary）</a:t>
            </a:r>
          </a:p>
        </p:txBody>
      </p:sp>
      <p:cxnSp>
        <p:nvCxnSpPr>
          <p:cNvPr id="9" name="直接连接符 8">
            <a:extLst>
              <a:ext uri="{FF2B5EF4-FFF2-40B4-BE49-F238E27FC236}">
                <a16:creationId xmlns:a16="http://schemas.microsoft.com/office/drawing/2014/main" id="{B5D116CF-FD75-4E38-B5D8-D95D0BA4125F}"/>
              </a:ext>
            </a:extLst>
          </p:cNvPr>
          <p:cNvCxnSpPr>
            <a:cxnSpLocks/>
            <a:endCxn id="7" idx="0"/>
          </p:cNvCxnSpPr>
          <p:nvPr/>
        </p:nvCxnSpPr>
        <p:spPr>
          <a:xfrm flipH="1">
            <a:off x="5048278" y="4038600"/>
            <a:ext cx="971524" cy="515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9AB44419-0819-4B1C-8DAE-059111D839F3}"/>
              </a:ext>
            </a:extLst>
          </p:cNvPr>
          <p:cNvCxnSpPr>
            <a:cxnSpLocks/>
            <a:endCxn id="6" idx="0"/>
          </p:cNvCxnSpPr>
          <p:nvPr/>
        </p:nvCxnSpPr>
        <p:spPr>
          <a:xfrm>
            <a:off x="6324601" y="4038600"/>
            <a:ext cx="1860275" cy="533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8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2A5019-25DE-43C8-91E5-6DFFB0984E9D}"/>
              </a:ext>
            </a:extLst>
          </p:cNvPr>
          <p:cNvSpPr>
            <a:spLocks noGrp="1"/>
          </p:cNvSpPr>
          <p:nvPr>
            <p:ph type="title"/>
          </p:nvPr>
        </p:nvSpPr>
        <p:spPr/>
        <p:txBody>
          <a:bodyPr/>
          <a:lstStyle/>
          <a:p>
            <a:r>
              <a:rPr lang="zh-CN" altLang="en-US" dirty="0"/>
              <a:t>完备性</a:t>
            </a:r>
          </a:p>
        </p:txBody>
      </p:sp>
      <p:sp>
        <p:nvSpPr>
          <p:cNvPr id="3" name="内容占位符 2">
            <a:extLst>
              <a:ext uri="{FF2B5EF4-FFF2-40B4-BE49-F238E27FC236}">
                <a16:creationId xmlns:a16="http://schemas.microsoft.com/office/drawing/2014/main" id="{7980EFDC-774F-4DF0-AEDB-DB98D961A663}"/>
              </a:ext>
            </a:extLst>
          </p:cNvPr>
          <p:cNvSpPr>
            <a:spLocks noGrp="1"/>
          </p:cNvSpPr>
          <p:nvPr>
            <p:ph sz="quarter" idx="1"/>
          </p:nvPr>
        </p:nvSpPr>
        <p:spPr/>
        <p:txBody>
          <a:bodyPr/>
          <a:lstStyle/>
          <a:p>
            <a:r>
              <a:rPr lang="zh-CN" altLang="en-US" dirty="0"/>
              <a:t>如果</a:t>
            </a:r>
            <a:r>
              <a:rPr lang="en-US" altLang="zh-CN" dirty="0"/>
              <a:t>p</a:t>
            </a:r>
            <a:r>
              <a:rPr lang="zh-CN" altLang="en-US" dirty="0"/>
              <a:t>个基向量刚好可以支撑</a:t>
            </a:r>
            <a:r>
              <a:rPr lang="en-US" altLang="zh-CN" dirty="0"/>
              <a:t>p</a:t>
            </a:r>
            <a:r>
              <a:rPr lang="zh-CN" altLang="en-US" dirty="0"/>
              <a:t>维的欧氏空间，则这</a:t>
            </a:r>
            <a:r>
              <a:rPr lang="en-US" altLang="zh-CN" dirty="0"/>
              <a:t>p</a:t>
            </a:r>
            <a:r>
              <a:rPr lang="zh-CN" altLang="en-US" dirty="0"/>
              <a:t>个基向量是</a:t>
            </a:r>
            <a:r>
              <a:rPr lang="zh-CN" altLang="en-US" dirty="0">
                <a:solidFill>
                  <a:srgbClr val="FF0000"/>
                </a:solidFill>
              </a:rPr>
              <a:t>完备</a:t>
            </a:r>
            <a:r>
              <a:rPr lang="zh-CN" altLang="en-US" dirty="0"/>
              <a:t>的。</a:t>
            </a:r>
            <a:endParaRPr lang="en-US" altLang="zh-CN" dirty="0"/>
          </a:p>
          <a:p>
            <a:r>
              <a:rPr lang="zh-CN" altLang="en-US" dirty="0"/>
              <a:t>如果</a:t>
            </a:r>
            <a:r>
              <a:rPr lang="en-US" altLang="zh-CN" dirty="0"/>
              <a:t>p</a:t>
            </a:r>
            <a:r>
              <a:rPr lang="zh-CN" altLang="en-US" dirty="0"/>
              <a:t>个基向量可以支撑</a:t>
            </a:r>
            <a:r>
              <a:rPr lang="en-US" altLang="zh-CN" dirty="0"/>
              <a:t>d</a:t>
            </a:r>
            <a:r>
              <a:rPr lang="zh-CN" altLang="en-US" dirty="0"/>
              <a:t>维的欧氏空间，并且</a:t>
            </a:r>
            <a:r>
              <a:rPr lang="en-US" altLang="zh-CN" dirty="0"/>
              <a:t>p &gt; d</a:t>
            </a:r>
            <a:r>
              <a:rPr lang="zh-CN" altLang="en-US" dirty="0"/>
              <a:t>，则这</a:t>
            </a:r>
            <a:r>
              <a:rPr lang="en-US" altLang="zh-CN" dirty="0"/>
              <a:t>p</a:t>
            </a:r>
            <a:r>
              <a:rPr lang="zh-CN" altLang="en-US" dirty="0"/>
              <a:t>个基向量是</a:t>
            </a:r>
            <a:r>
              <a:rPr lang="zh-CN" altLang="en-US" dirty="0">
                <a:solidFill>
                  <a:srgbClr val="FF0000"/>
                </a:solidFill>
              </a:rPr>
              <a:t>过完备</a:t>
            </a:r>
            <a:r>
              <a:rPr lang="zh-CN" altLang="en-US" dirty="0"/>
              <a:t>的，冗余的。</a:t>
            </a:r>
            <a:endParaRPr lang="en-US" altLang="zh-CN" dirty="0"/>
          </a:p>
          <a:p>
            <a:endParaRPr lang="en-US" altLang="zh-CN" dirty="0"/>
          </a:p>
          <a:p>
            <a:r>
              <a:rPr lang="zh-CN" altLang="en-US" dirty="0"/>
              <a:t>稀疏编码</a:t>
            </a:r>
            <a:endParaRPr lang="en-US" altLang="zh-CN" dirty="0"/>
          </a:p>
          <a:p>
            <a:pPr lvl="1"/>
            <a:r>
              <a:rPr lang="zh-CN" altLang="en-US" dirty="0"/>
              <a:t>找到一组“超完备”的基向量（即</a:t>
            </a:r>
            <a:r>
              <a:rPr lang="en-US" altLang="zh-CN" dirty="0"/>
              <a:t>p &gt; d</a:t>
            </a:r>
            <a:r>
              <a:rPr lang="zh-CN" altLang="en-US" dirty="0"/>
              <a:t>）来进行编码。</a:t>
            </a:r>
          </a:p>
          <a:p>
            <a:endParaRPr lang="zh-CN" altLang="en-US" dirty="0"/>
          </a:p>
        </p:txBody>
      </p:sp>
    </p:spTree>
    <p:extLst>
      <p:ext uri="{BB962C8B-B14F-4D97-AF65-F5344CB8AC3E}">
        <p14:creationId xmlns:p14="http://schemas.microsoft.com/office/powerpoint/2010/main" val="2952290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7B125-15F2-48EE-87B1-C8F1B962677F}"/>
              </a:ext>
            </a:extLst>
          </p:cNvPr>
          <p:cNvSpPr>
            <a:spLocks noGrp="1"/>
          </p:cNvSpPr>
          <p:nvPr>
            <p:ph type="title"/>
          </p:nvPr>
        </p:nvSpPr>
        <p:spPr/>
        <p:txBody>
          <a:bodyPr/>
          <a:lstStyle/>
          <a:p>
            <a:r>
              <a:rPr lang="zh-CN" altLang="en-US" dirty="0"/>
              <a:t>稀疏编码</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A00AD2-CF03-485F-A7A2-AA69AB092149}"/>
                  </a:ext>
                </a:extLst>
              </p:cNvPr>
              <p:cNvSpPr>
                <a:spLocks noGrp="1"/>
              </p:cNvSpPr>
              <p:nvPr>
                <p:ph sz="quarter" idx="1"/>
              </p:nvPr>
            </p:nvSpPr>
            <p:spPr/>
            <p:txBody>
              <a:bodyPr/>
              <a:lstStyle/>
              <a:p>
                <a:r>
                  <a:rPr lang="zh-CN" altLang="en-US" dirty="0"/>
                  <a:t>给定一组</a:t>
                </a:r>
                <a:r>
                  <a:rPr lang="en-US" altLang="zh-CN" dirty="0"/>
                  <a:t>N </a:t>
                </a:r>
                <a:r>
                  <a:rPr lang="zh-CN" altLang="en-US" dirty="0"/>
                  <a:t>个输入向量</a:t>
                </a:r>
                <a14:m>
                  <m:oMath xmlns:m="http://schemas.openxmlformats.org/officeDocument/2006/math">
                    <m:r>
                      <a:rPr lang="en-US" altLang="zh-CN" b="1" i="1" dirty="0" smtClean="0">
                        <a:latin typeface="Cambria Math" panose="02040503050406030204" pitchFamily="18" charset="0"/>
                      </a:rPr>
                      <m:t>𝒙</m:t>
                    </m:r>
                    <m:r>
                      <a:rPr lang="en-US" altLang="zh-CN" b="1" i="1" baseline="30000" dirty="0" smtClean="0">
                        <a:latin typeface="Cambria Math" panose="02040503050406030204" pitchFamily="18" charset="0"/>
                      </a:rPr>
                      <m:t>(</m:t>
                    </m:r>
                    <m:r>
                      <a:rPr lang="en-US" altLang="zh-CN" b="1" i="1" baseline="30000" dirty="0">
                        <a:latin typeface="Cambria Math" panose="02040503050406030204" pitchFamily="18" charset="0"/>
                      </a:rPr>
                      <m:t>𝟏</m:t>
                    </m:r>
                    <m:r>
                      <a:rPr lang="en-US" altLang="zh-CN" b="1" i="1" baseline="30000" dirty="0">
                        <a:latin typeface="Cambria Math" panose="02040503050406030204" pitchFamily="18" charset="0"/>
                      </a:rPr>
                      <m:t>) ,··· ,</m:t>
                    </m:r>
                    <m:r>
                      <a:rPr lang="en-US" altLang="zh-CN" b="1" i="1" dirty="0" smtClean="0">
                        <a:latin typeface="Cambria Math" panose="02040503050406030204" pitchFamily="18" charset="0"/>
                      </a:rPr>
                      <m:t>𝒙</m:t>
                    </m:r>
                    <m:r>
                      <a:rPr lang="en-US" altLang="zh-CN" b="1" i="1" baseline="30000" dirty="0" smtClean="0">
                        <a:latin typeface="Cambria Math" panose="02040503050406030204" pitchFamily="18" charset="0"/>
                      </a:rPr>
                      <m:t>(</m:t>
                    </m:r>
                    <m:r>
                      <a:rPr lang="en-US" altLang="zh-CN" b="1" i="1" baseline="30000" dirty="0">
                        <a:latin typeface="Cambria Math" panose="02040503050406030204" pitchFamily="18" charset="0"/>
                      </a:rPr>
                      <m:t>𝑵</m:t>
                    </m:r>
                    <m:r>
                      <a:rPr lang="en-US" altLang="zh-CN" b="1" i="1" baseline="30000" dirty="0">
                        <a:latin typeface="Cambria Math" panose="02040503050406030204" pitchFamily="18" charset="0"/>
                      </a:rPr>
                      <m:t>) </m:t>
                    </m:r>
                  </m:oMath>
                </a14:m>
                <a:r>
                  <a:rPr lang="zh-CN" altLang="en-US" dirty="0"/>
                  <a:t>，其稀疏编码的目标函数定义为</a:t>
                </a:r>
                <a:endParaRPr lang="en-US" altLang="zh-CN" dirty="0"/>
              </a:p>
              <a:p>
                <a:endParaRPr lang="en-US" altLang="zh-CN" dirty="0"/>
              </a:p>
              <a:p>
                <a:endParaRPr lang="en-US" altLang="zh-CN" dirty="0"/>
              </a:p>
              <a:p>
                <a:pPr lvl="1"/>
                <a14:m>
                  <m:oMath xmlns:m="http://schemas.openxmlformats.org/officeDocument/2006/math">
                    <m:r>
                      <a:rPr lang="en-US" altLang="zh-CN" i="1" dirty="0" smtClean="0">
                        <a:latin typeface="Cambria Math" panose="02040503050406030204" pitchFamily="18" charset="0"/>
                      </a:rPr>
                      <m:t>𝜌</m:t>
                    </m:r>
                    <m:r>
                      <a:rPr lang="en-US" altLang="zh-CN" i="1" dirty="0" smtClean="0">
                        <a:latin typeface="Cambria Math" panose="02040503050406030204" pitchFamily="18" charset="0"/>
                      </a:rPr>
                      <m:t>(·)</m:t>
                    </m:r>
                  </m:oMath>
                </a14:m>
                <a:r>
                  <a:rPr lang="zh-CN" altLang="en-US" dirty="0"/>
                  <a:t>是一个稀疏性衡量函数，</a:t>
                </a:r>
                <a14:m>
                  <m:oMath xmlns:m="http://schemas.openxmlformats.org/officeDocument/2006/math">
                    <m:r>
                      <a:rPr lang="en-US" altLang="zh-CN" i="1" dirty="0" smtClean="0">
                        <a:latin typeface="Cambria Math" panose="02040503050406030204" pitchFamily="18" charset="0"/>
                      </a:rPr>
                      <m:t>𝜂</m:t>
                    </m:r>
                  </m:oMath>
                </a14:m>
                <a:r>
                  <a:rPr lang="zh-CN" altLang="en-US" dirty="0"/>
                  <a:t>是一个超参数，用来控制稀疏性的强度。</a:t>
                </a:r>
              </a:p>
            </p:txBody>
          </p:sp>
        </mc:Choice>
        <mc:Fallback xmlns="">
          <p:sp>
            <p:nvSpPr>
              <p:cNvPr id="3" name="内容占位符 2">
                <a:extLst>
                  <a:ext uri="{FF2B5EF4-FFF2-40B4-BE49-F238E27FC236}">
                    <a16:creationId xmlns:a16="http://schemas.microsoft.com/office/drawing/2014/main" id="{DCA00AD2-CF03-485F-A7A2-AA69AB092149}"/>
                  </a:ext>
                </a:extLst>
              </p:cNvPr>
              <p:cNvSpPr>
                <a:spLocks noGrp="1" noRot="1" noChangeAspect="1" noMove="1" noResize="1" noEditPoints="1" noAdjustHandles="1" noChangeArrowheads="1" noChangeShapeType="1" noTextEdit="1"/>
              </p:cNvSpPr>
              <p:nvPr>
                <p:ph sz="quarter" idx="1"/>
              </p:nvPr>
            </p:nvSpPr>
            <p:spPr>
              <a:blipFill>
                <a:blip r:embed="rId2"/>
                <a:stretch>
                  <a:fillRect l="-1037" t="-1605" r="-163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802E8108-07AC-4306-8154-3D46CC6AF7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2438400"/>
            <a:ext cx="4597976" cy="914400"/>
          </a:xfrm>
          <a:prstGeom prst="rect">
            <a:avLst/>
          </a:prstGeom>
        </p:spPr>
      </p:pic>
      <p:pic>
        <p:nvPicPr>
          <p:cNvPr id="7" name="图片 6">
            <a:extLst>
              <a:ext uri="{FF2B5EF4-FFF2-40B4-BE49-F238E27FC236}">
                <a16:creationId xmlns:a16="http://schemas.microsoft.com/office/drawing/2014/main" id="{521FFCFE-72EE-41E3-8DD2-BD191995A0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5328622"/>
            <a:ext cx="1981200" cy="906550"/>
          </a:xfrm>
          <a:prstGeom prst="rect">
            <a:avLst/>
          </a:prstGeom>
        </p:spPr>
      </p:pic>
      <p:pic>
        <p:nvPicPr>
          <p:cNvPr id="9" name="图片 8">
            <a:extLst>
              <a:ext uri="{FF2B5EF4-FFF2-40B4-BE49-F238E27FC236}">
                <a16:creationId xmlns:a16="http://schemas.microsoft.com/office/drawing/2014/main" id="{25D0A418-3983-406C-842A-411F262640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601" y="4297680"/>
            <a:ext cx="2511845" cy="914400"/>
          </a:xfrm>
          <a:prstGeom prst="rect">
            <a:avLst/>
          </a:prstGeom>
        </p:spPr>
      </p:pic>
      <p:pic>
        <p:nvPicPr>
          <p:cNvPr id="11" name="图片 10">
            <a:extLst>
              <a:ext uri="{FF2B5EF4-FFF2-40B4-BE49-F238E27FC236}">
                <a16:creationId xmlns:a16="http://schemas.microsoft.com/office/drawing/2014/main" id="{0385EBD6-267F-4647-848F-BCD5B12A6A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08038" y="4951196"/>
            <a:ext cx="2196639" cy="906550"/>
          </a:xfrm>
          <a:prstGeom prst="rect">
            <a:avLst/>
          </a:prstGeom>
        </p:spPr>
      </p:pic>
      <p:pic>
        <p:nvPicPr>
          <p:cNvPr id="13" name="图片 12">
            <a:extLst>
              <a:ext uri="{FF2B5EF4-FFF2-40B4-BE49-F238E27FC236}">
                <a16:creationId xmlns:a16="http://schemas.microsoft.com/office/drawing/2014/main" id="{A88423FF-6A18-48D8-B1CF-898B9750B3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35307" y="4964515"/>
            <a:ext cx="2340160" cy="906549"/>
          </a:xfrm>
          <a:prstGeom prst="rect">
            <a:avLst/>
          </a:prstGeom>
        </p:spPr>
      </p:pic>
    </p:spTree>
    <p:extLst>
      <p:ext uri="{BB962C8B-B14F-4D97-AF65-F5344CB8AC3E}">
        <p14:creationId xmlns:p14="http://schemas.microsoft.com/office/powerpoint/2010/main" val="310409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17835</TotalTime>
  <Words>1164</Words>
  <Application>Microsoft Office PowerPoint</Application>
  <PresentationFormat>宽屏</PresentationFormat>
  <Paragraphs>115</Paragraphs>
  <Slides>27</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华文楷体</vt:lpstr>
      <vt:lpstr>华文细黑</vt:lpstr>
      <vt:lpstr>宋体</vt:lpstr>
      <vt:lpstr>微软雅黑</vt:lpstr>
      <vt:lpstr>Arial</vt:lpstr>
      <vt:lpstr>Calibri</vt:lpstr>
      <vt:lpstr>Cambria</vt:lpstr>
      <vt:lpstr>Cambria Math</vt:lpstr>
      <vt:lpstr>Helvetica</vt:lpstr>
      <vt:lpstr>Wingdings</vt:lpstr>
      <vt:lpstr>Wingdings 3</vt:lpstr>
      <vt:lpstr>Origin</vt:lpstr>
      <vt:lpstr>无监督学习</vt:lpstr>
      <vt:lpstr>无监督学习（ Unsupervised Learning ）</vt:lpstr>
      <vt:lpstr>为什么要无监督学习？</vt:lpstr>
      <vt:lpstr>典型的无监督学习问题</vt:lpstr>
      <vt:lpstr>无监督特征学习</vt:lpstr>
      <vt:lpstr>主成份分析（Principal Component Analysis，PCA）</vt:lpstr>
      <vt:lpstr>稀疏编码（Sparse Coding）</vt:lpstr>
      <vt:lpstr>完备性</vt:lpstr>
      <vt:lpstr>稀疏编码</vt:lpstr>
      <vt:lpstr>训练过程</vt:lpstr>
      <vt:lpstr>稀疏编码的优点</vt:lpstr>
      <vt:lpstr>自编码器（ Auto-Encoder ）</vt:lpstr>
      <vt:lpstr>稀疏自编码器</vt:lpstr>
      <vt:lpstr>降噪自编码器</vt:lpstr>
      <vt:lpstr>概率密度估计</vt:lpstr>
      <vt:lpstr>密度估计</vt:lpstr>
      <vt:lpstr>参数密度估计</vt:lpstr>
      <vt:lpstr>参数密度估计一般存在以下问题</vt:lpstr>
      <vt:lpstr>非参密度估计</vt:lpstr>
      <vt:lpstr>非参密度估计</vt:lpstr>
      <vt:lpstr>非参密度估计</vt:lpstr>
      <vt:lpstr>非参密度估计</vt:lpstr>
      <vt:lpstr>直方图方法（Histogram Method）</vt:lpstr>
      <vt:lpstr>核密度估计（Kernel Density Estimation）</vt:lpstr>
      <vt:lpstr>核密度估计</vt:lpstr>
      <vt:lpstr>K近邻方法</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1806</cp:revision>
  <dcterms:created xsi:type="dcterms:W3CDTF">2009-03-19T21:17:53Z</dcterms:created>
  <dcterms:modified xsi:type="dcterms:W3CDTF">2019-11-14T05:28:22Z</dcterms:modified>
</cp:coreProperties>
</file>