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sldIdLst>
    <p:sldId id="256" r:id="rId2"/>
    <p:sldId id="723" r:id="rId3"/>
    <p:sldId id="448" r:id="rId4"/>
    <p:sldId id="466" r:id="rId5"/>
    <p:sldId id="468" r:id="rId6"/>
    <p:sldId id="511" r:id="rId7"/>
    <p:sldId id="469" r:id="rId8"/>
    <p:sldId id="708" r:id="rId9"/>
    <p:sldId id="512" r:id="rId10"/>
    <p:sldId id="506" r:id="rId11"/>
    <p:sldId id="514" r:id="rId12"/>
    <p:sldId id="482" r:id="rId13"/>
    <p:sldId id="486" r:id="rId14"/>
    <p:sldId id="487" r:id="rId15"/>
    <p:sldId id="483" r:id="rId16"/>
    <p:sldId id="473" r:id="rId17"/>
    <p:sldId id="505" r:id="rId18"/>
    <p:sldId id="474" r:id="rId19"/>
    <p:sldId id="477" r:id="rId20"/>
    <p:sldId id="478" r:id="rId21"/>
    <p:sldId id="488" r:id="rId22"/>
    <p:sldId id="496" r:id="rId23"/>
    <p:sldId id="709" r:id="rId24"/>
    <p:sldId id="498" r:id="rId25"/>
    <p:sldId id="710" r:id="rId26"/>
    <p:sldId id="719" r:id="rId27"/>
    <p:sldId id="720" r:id="rId28"/>
    <p:sldId id="722" r:id="rId29"/>
    <p:sldId id="721" r:id="rId30"/>
    <p:sldId id="714" r:id="rId31"/>
    <p:sldId id="715" r:id="rId32"/>
    <p:sldId id="716" r:id="rId33"/>
    <p:sldId id="717" r:id="rId34"/>
    <p:sldId id="718" r:id="rId35"/>
    <p:sldId id="499" r:id="rId36"/>
    <p:sldId id="510" r:id="rId37"/>
    <p:sldId id="504" r:id="rId38"/>
    <p:sldId id="480" r:id="rId39"/>
    <p:sldId id="481" r:id="rId40"/>
    <p:sldId id="502" r:id="rId41"/>
    <p:sldId id="503" r:id="rId42"/>
    <p:sldId id="712" r:id="rId43"/>
    <p:sldId id="713" r:id="rId44"/>
    <p:sldId id="711" r:id="rId45"/>
    <p:sldId id="447"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723"/>
            <p14:sldId id="448"/>
            <p14:sldId id="466"/>
            <p14:sldId id="468"/>
            <p14:sldId id="511"/>
            <p14:sldId id="469"/>
            <p14:sldId id="708"/>
            <p14:sldId id="512"/>
            <p14:sldId id="506"/>
            <p14:sldId id="514"/>
            <p14:sldId id="482"/>
            <p14:sldId id="486"/>
            <p14:sldId id="487"/>
            <p14:sldId id="483"/>
            <p14:sldId id="473"/>
            <p14:sldId id="505"/>
            <p14:sldId id="474"/>
            <p14:sldId id="477"/>
            <p14:sldId id="478"/>
            <p14:sldId id="488"/>
            <p14:sldId id="496"/>
            <p14:sldId id="709"/>
            <p14:sldId id="498"/>
            <p14:sldId id="710"/>
            <p14:sldId id="719"/>
            <p14:sldId id="720"/>
            <p14:sldId id="722"/>
            <p14:sldId id="721"/>
            <p14:sldId id="714"/>
            <p14:sldId id="715"/>
            <p14:sldId id="716"/>
            <p14:sldId id="717"/>
            <p14:sldId id="718"/>
            <p14:sldId id="499"/>
            <p14:sldId id="510"/>
            <p14:sldId id="504"/>
            <p14:sldId id="480"/>
            <p14:sldId id="481"/>
            <p14:sldId id="502"/>
            <p14:sldId id="503"/>
            <p14:sldId id="712"/>
            <p14:sldId id="713"/>
            <p14:sldId id="711"/>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9" d="100"/>
          <a:sy n="99" d="100"/>
        </p:scale>
        <p:origin x="1282" y="77"/>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11/29/2019</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7</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38</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41</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62992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gif"/><Relationship Id="rId1" Type="http://schemas.openxmlformats.org/officeDocument/2006/relationships/slideLayout" Target="../slideLayouts/slideLayout4.xml"/><Relationship Id="rId4" Type="http://schemas.openxmlformats.org/officeDocument/2006/relationships/image" Target="../media/image26.tmp"/></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6.tmp"/><Relationship Id="rId3" Type="http://schemas.openxmlformats.org/officeDocument/2006/relationships/image" Target="../media/image12.tmp"/><Relationship Id="rId7" Type="http://schemas.openxmlformats.org/officeDocument/2006/relationships/image" Target="../media/image15.tmp"/><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9.tmp"/><Relationship Id="rId3" Type="http://schemas.openxmlformats.org/officeDocument/2006/relationships/diagramLayout" Target="../diagrams/layout1.xml"/><Relationship Id="rId7" Type="http://schemas.openxmlformats.org/officeDocument/2006/relationships/image" Target="../media/image38.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7.tmp"/><Relationship Id="rId1" Type="http://schemas.openxmlformats.org/officeDocument/2006/relationships/slideLayout" Target="../slideLayouts/slideLayout3.xml"/><Relationship Id="rId5" Type="http://schemas.openxmlformats.org/officeDocument/2006/relationships/image" Target="../media/image42.tmp"/><Relationship Id="rId4" Type="http://schemas.openxmlformats.org/officeDocument/2006/relationships/image" Target="../media/image41.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tm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6.tmp"/><Relationship Id="rId5" Type="http://schemas.openxmlformats.org/officeDocument/2006/relationships/image" Target="../media/image45.tmp"/><Relationship Id="rId4" Type="http://schemas.openxmlformats.org/officeDocument/2006/relationships/image" Target="../media/image44.tmp"/></Relationships>
</file>

<file path=ppt/slides/_rels/slide26.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54.png"/><Relationship Id="rId1" Type="http://schemas.openxmlformats.org/officeDocument/2006/relationships/slideLayout" Target="../slideLayouts/slideLayout4.xml"/><Relationship Id="rId4" Type="http://schemas.openxmlformats.org/officeDocument/2006/relationships/image" Target="../media/image56.tmp"/></Relationships>
</file>

<file path=ppt/slides/_rels/slide31.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tmp"/><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59.tmp"/><Relationship Id="rId1" Type="http://schemas.openxmlformats.org/officeDocument/2006/relationships/slideLayout" Target="../slideLayouts/slideLayout4.xml"/><Relationship Id="rId4" Type="http://schemas.openxmlformats.org/officeDocument/2006/relationships/image" Target="../media/image61.tmp"/></Relationships>
</file>

<file path=ppt/slides/_rels/slide34.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image" Target="../media/image64.tmp"/><Relationship Id="rId1" Type="http://schemas.openxmlformats.org/officeDocument/2006/relationships/slideLayout" Target="../slideLayouts/slideLayout3.xml"/><Relationship Id="rId5" Type="http://schemas.openxmlformats.org/officeDocument/2006/relationships/image" Target="../media/image67.tmp"/><Relationship Id="rId4" Type="http://schemas.openxmlformats.org/officeDocument/2006/relationships/image" Target="../media/image66.tmp"/></Relationships>
</file>

<file path=ppt/slides/_rels/slide38.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9.tmp"/></Relationships>
</file>

<file path=ppt/slides/_rels/slide39.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image" Target="../media/image70.tm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image" Target="../media/image72.tmp"/><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4.tm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6.tmp"/></Relationships>
</file>

<file path=ppt/slides/_rels/slide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3.xml"/><Relationship Id="rId4" Type="http://schemas.openxmlformats.org/officeDocument/2006/relationships/image" Target="../media/image1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损失函数</a:t>
            </a:r>
          </a:p>
        </p:txBody>
      </p:sp>
      <p:sp>
        <p:nvSpPr>
          <p:cNvPr id="3" name="内容占位符 2"/>
          <p:cNvSpPr>
            <a:spLocks noGrp="1"/>
          </p:cNvSpPr>
          <p:nvPr>
            <p:ph sz="quarter" idx="1"/>
          </p:nvPr>
        </p:nvSpPr>
        <p:spPr/>
        <p:txBody>
          <a:bodyPr/>
          <a:lstStyle/>
          <a:p>
            <a:r>
              <a:rPr lang="en-US" altLang="zh-CN" dirty="0"/>
              <a:t>0-1</a:t>
            </a:r>
            <a:r>
              <a:rPr lang="zh-CN" altLang="en-US" dirty="0"/>
              <a:t>损失函数</a:t>
            </a:r>
            <a:endParaRPr lang="en-US" altLang="zh-CN" dirty="0"/>
          </a:p>
          <a:p>
            <a:endParaRPr lang="en-US" altLang="zh-CN" dirty="0"/>
          </a:p>
          <a:p>
            <a:endParaRPr lang="en-US" altLang="zh-CN" dirty="0"/>
          </a:p>
          <a:p>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86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67200" y="3916680"/>
            <a:ext cx="3200400" cy="665683"/>
          </a:xfrm>
          <a:prstGeom prst="rect">
            <a:avLst/>
          </a:prstGeom>
        </p:spPr>
      </p:pic>
    </p:spTree>
    <p:extLst>
      <p:ext uri="{BB962C8B-B14F-4D97-AF65-F5344CB8AC3E}">
        <p14:creationId xmlns:p14="http://schemas.microsoft.com/office/powerpoint/2010/main" val="272963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dirty="0"/>
              <a:t>最优化问题</a:t>
            </a:r>
          </a:p>
        </p:txBody>
      </p:sp>
      <p:sp>
        <p:nvSpPr>
          <p:cNvPr id="3" name="内容占位符 2">
            <a:extLst>
              <a:ext uri="{FF2B5EF4-FFF2-40B4-BE49-F238E27FC236}">
                <a16:creationId xmlns:a16="http://schemas.microsoft.com/office/drawing/2014/main" id="{DC8119A3-864A-4564-B3F8-34845335EA8C}"/>
              </a:ext>
            </a:extLst>
          </p:cNvPr>
          <p:cNvSpPr>
            <a:spLocks noGrp="1"/>
          </p:cNvSpPr>
          <p:nvPr>
            <p:ph sz="quarter" idx="1"/>
          </p:nvPr>
        </p:nvSpPr>
        <p:spPr/>
        <p:txBody>
          <a:bodyPr/>
          <a:lstStyle/>
          <a:p>
            <a:r>
              <a:rPr lang="zh-CN" altLang="en-US" dirty="0"/>
              <a:t>机器学习问题转化成为一个</a:t>
            </a:r>
            <a:r>
              <a:rPr lang="zh-CN" altLang="en-US" dirty="0">
                <a:solidFill>
                  <a:srgbClr val="FF0000"/>
                </a:solidFill>
              </a:rPr>
              <a:t>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a:t>
            </a:r>
            <a:r>
              <a:rPr lang="en-US" altLang="zh-CN" dirty="0"/>
              <a:t> Gradient Descent </a:t>
            </a:r>
            <a:r>
              <a:rPr lang="zh-CN" altLang="en-US" dirty="0"/>
              <a:t>）</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2825" y="1543373"/>
            <a:ext cx="3129762" cy="32224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6754876" y="1371601"/>
            <a:ext cx="3048614" cy="302320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a:extLst>
              <a:ext uri="{FF2B5EF4-FFF2-40B4-BE49-F238E27FC236}">
                <a16:creationId xmlns:a16="http://schemas.microsoft.com/office/drawing/2014/main" id="{3ECF805E-BB37-4D74-8900-0139FDD4BF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81401" y="5011260"/>
            <a:ext cx="3468441" cy="1303575"/>
          </a:xfrm>
          <a:prstGeom prst="rect">
            <a:avLst/>
          </a:prstGeom>
        </p:spPr>
      </p:pic>
      <p:sp>
        <p:nvSpPr>
          <p:cNvPr id="6" name="矩形 5">
            <a:extLst>
              <a:ext uri="{FF2B5EF4-FFF2-40B4-BE49-F238E27FC236}">
                <a16:creationId xmlns:a16="http://schemas.microsoft.com/office/drawing/2014/main" id="{25B25AD8-6117-4EBF-B8BE-5F7805878416}"/>
              </a:ext>
            </a:extLst>
          </p:cNvPr>
          <p:cNvSpPr/>
          <p:nvPr/>
        </p:nvSpPr>
        <p:spPr>
          <a:xfrm>
            <a:off x="6096000" y="4826593"/>
            <a:ext cx="4800600" cy="369332"/>
          </a:xfrm>
          <a:prstGeom prst="rect">
            <a:avLst/>
          </a:prstGeom>
        </p:spPr>
        <p:txBody>
          <a:bodyPr wrap="square">
            <a:spAutoFit/>
          </a:bodyPr>
          <a:lstStyle/>
          <a:p>
            <a:r>
              <a:rPr lang="zh-CN" altLang="en-US" dirty="0"/>
              <a:t>搜索步长α中也叫作</a:t>
            </a:r>
            <a:r>
              <a:rPr lang="zh-CN" altLang="en-US" dirty="0">
                <a:solidFill>
                  <a:srgbClr val="FF0000"/>
                </a:solidFill>
              </a:rPr>
              <a:t>学习率</a:t>
            </a:r>
            <a:r>
              <a:rPr lang="zh-CN" altLang="en-US" dirty="0"/>
              <a:t>（Learning Rate）</a:t>
            </a:r>
          </a:p>
        </p:txBody>
      </p:sp>
    </p:spTree>
    <p:extLst>
      <p:ext uri="{BB962C8B-B14F-4D97-AF65-F5344CB8AC3E}">
        <p14:creationId xmlns:p14="http://schemas.microsoft.com/office/powerpoint/2010/main" val="247061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学习率是十分重要的超参数！</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876800" y="3922745"/>
            <a:ext cx="2786270" cy="2513106"/>
          </a:xfrm>
        </p:spPr>
      </p:pic>
      <p:pic>
        <p:nvPicPr>
          <p:cNvPr id="8" name="Picture 2" descr="Goldilocks of learning rates">
            <a:extLst>
              <a:ext uri="{FF2B5EF4-FFF2-40B4-BE49-F238E27FC236}">
                <a16:creationId xmlns:a16="http://schemas.microsoft.com/office/drawing/2014/main" id="{B7BE837F-7116-42B7-BCA8-A881B17871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1" y="1333237"/>
            <a:ext cx="6152827" cy="23863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a:extLst>
              <a:ext uri="{FF2B5EF4-FFF2-40B4-BE49-F238E27FC236}">
                <a16:creationId xmlns:a16="http://schemas.microsoft.com/office/drawing/2014/main" id="{3CD3507E-4DC7-41BF-A0F6-5E7CF3B1F0D6}"/>
              </a:ext>
            </a:extLst>
          </p:cNvPr>
          <p:cNvCxnSpPr/>
          <p:nvPr/>
        </p:nvCxnSpPr>
        <p:spPr>
          <a:xfrm>
            <a:off x="2307535" y="3719593"/>
            <a:ext cx="7772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23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a:p>
          <a:p>
            <a:endParaRPr lang="en-US" altLang="zh-CN" dirty="0"/>
          </a:p>
          <a:p>
            <a:r>
              <a:rPr lang="zh-CN" altLang="en-US" dirty="0"/>
              <a:t>小批量（</a:t>
            </a:r>
            <a:r>
              <a:rPr lang="en-US" altLang="zh-CN" dirty="0"/>
              <a:t>Mini-Batch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86201" y="2667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5" name="图片 4">
            <a:extLst>
              <a:ext uri="{FF2B5EF4-FFF2-40B4-BE49-F238E27FC236}">
                <a16:creationId xmlns:a16="http://schemas.microsoft.com/office/drawing/2014/main" id="{BA5ED8D7-8712-49FF-911A-87C282C6E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1" y="1752600"/>
            <a:ext cx="5221559" cy="3211322"/>
          </a:xfrm>
          <a:prstGeom prst="rect">
            <a:avLst/>
          </a:prstGeom>
        </p:spPr>
      </p:pic>
      <p:sp>
        <p:nvSpPr>
          <p:cNvPr id="6" name="矩形 5">
            <a:extLst>
              <a:ext uri="{FF2B5EF4-FFF2-40B4-BE49-F238E27FC236}">
                <a16:creationId xmlns:a16="http://schemas.microsoft.com/office/drawing/2014/main" id="{10B65755-16B3-445F-A299-45036EEB96AC}"/>
              </a:ext>
            </a:extLst>
          </p:cNvPr>
          <p:cNvSpPr/>
          <p:nvPr/>
        </p:nvSpPr>
        <p:spPr>
          <a:xfrm>
            <a:off x="5584535" y="4303069"/>
            <a:ext cx="184731" cy="461665"/>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endParaRPr lang="zh-CN" altLang="en-US" sz="2400" dirty="0"/>
          </a:p>
        </p:txBody>
      </p:sp>
      <p:sp>
        <p:nvSpPr>
          <p:cNvPr id="7" name="爆炸形: 8 pt  6">
            <a:extLst>
              <a:ext uri="{FF2B5EF4-FFF2-40B4-BE49-F238E27FC236}">
                <a16:creationId xmlns:a16="http://schemas.microsoft.com/office/drawing/2014/main" id="{2A9221C0-8547-41B7-A5CC-58ACE5324E79}"/>
              </a:ext>
            </a:extLst>
          </p:cNvPr>
          <p:cNvSpPr/>
          <p:nvPr/>
        </p:nvSpPr>
        <p:spPr>
          <a:xfrm>
            <a:off x="7483974" y="3505201"/>
            <a:ext cx="1723571" cy="1296591"/>
          </a:xfrm>
          <a:prstGeom prst="irregularSeal1">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zh-CN" sz="2400" dirty="0"/>
              <a:t>Why?</a:t>
            </a:r>
            <a:endParaRPr lang="zh-CN" altLang="en-US" sz="2400" dirty="0"/>
          </a:p>
        </p:txBody>
      </p:sp>
    </p:spTree>
    <p:extLst>
      <p:ext uri="{BB962C8B-B14F-4D97-AF65-F5344CB8AC3E}">
        <p14:creationId xmlns:p14="http://schemas.microsoft.com/office/powerpoint/2010/main" val="22974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3810000" y="1524001"/>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2362201"/>
            <a:ext cx="7957665" cy="2117339"/>
          </a:xfrm>
          <a:prstGeom prst="rect">
            <a:avLst/>
          </a:prstGeom>
        </p:spPr>
      </p:pic>
      <p:sp>
        <p:nvSpPr>
          <p:cNvPr id="5" name="矩形 4"/>
          <p:cNvSpPr/>
          <p:nvPr/>
        </p:nvSpPr>
        <p:spPr>
          <a:xfrm>
            <a:off x="3829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6705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pPr lvl="1"/>
            <a:r>
              <a:rPr lang="zh-CN" altLang="en-US" dirty="0"/>
              <a:t>过拟合问题往往是由于训练数据少和噪声等原因造成的。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90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27160" y="2115675"/>
            <a:ext cx="3696216" cy="543001"/>
          </a:xfrm>
          <a:prstGeom prst="rect">
            <a:avLst/>
          </a:prstGeom>
        </p:spPr>
      </p:pic>
      <p:sp>
        <p:nvSpPr>
          <p:cNvPr id="4" name="矩形 3"/>
          <p:cNvSpPr/>
          <p:nvPr/>
        </p:nvSpPr>
        <p:spPr>
          <a:xfrm>
            <a:off x="2951044"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7650863"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4924618"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19400" y="2768805"/>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888862" y="2992044"/>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2" name="矩形 11"/>
              <p:cNvSpPr/>
              <p:nvPr/>
            </p:nvSpPr>
            <p:spPr>
              <a:xfrm>
                <a:off x="5486401" y="3601018"/>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p:sp>
            <p:nvSpPr>
              <p:cNvPr id="12" name="矩形 11"/>
              <p:cNvSpPr>
                <a:spLocks noRot="1" noChangeAspect="1" noMove="1" noResize="1" noEditPoints="1" noAdjustHandles="1" noChangeArrowheads="1" noChangeShapeType="1" noTextEdit="1"/>
              </p:cNvSpPr>
              <p:nvPr/>
            </p:nvSpPr>
            <p:spPr>
              <a:xfrm>
                <a:off x="5486401" y="3601018"/>
                <a:ext cx="973343" cy="1015663"/>
              </a:xfrm>
              <a:prstGeom prst="rect">
                <a:avLst/>
              </a:prstGeom>
              <a:blipFill>
                <a:blip r:embed="rId6"/>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6427" y="1974108"/>
            <a:ext cx="2909826" cy="598322"/>
          </a:xfrm>
          <a:prstGeom prst="rect">
            <a:avLst/>
          </a:prstGeom>
        </p:spPr>
      </p:pic>
      <p:pic>
        <p:nvPicPr>
          <p:cNvPr id="11" name="图片 10"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8514" y="5214725"/>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2727325" y="2825751"/>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6400800"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4038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6208439" y="2138443"/>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3825729" y="2138443"/>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6DC18-8714-4A33-AE48-218B03A5A098}"/>
              </a:ext>
            </a:extLst>
          </p:cNvPr>
          <p:cNvSpPr>
            <a:spLocks noGrp="1"/>
          </p:cNvSpPr>
          <p:nvPr>
            <p:ph type="title"/>
          </p:nvPr>
        </p:nvSpPr>
        <p:spPr/>
        <p:txBody>
          <a:bodyPr/>
          <a:lstStyle/>
          <a:p>
            <a:r>
              <a:rPr lang="zh-CN" altLang="en-US" dirty="0"/>
              <a:t>教学内容</a:t>
            </a:r>
          </a:p>
        </p:txBody>
      </p:sp>
      <p:sp>
        <p:nvSpPr>
          <p:cNvPr id="3" name="内容占位符 2">
            <a:extLst>
              <a:ext uri="{FF2B5EF4-FFF2-40B4-BE49-F238E27FC236}">
                <a16:creationId xmlns:a16="http://schemas.microsoft.com/office/drawing/2014/main" id="{AD1FBE78-11B0-4016-AC29-9A4845FDE103}"/>
              </a:ext>
            </a:extLst>
          </p:cNvPr>
          <p:cNvSpPr>
            <a:spLocks noGrp="1"/>
          </p:cNvSpPr>
          <p:nvPr>
            <p:ph sz="quarter" idx="1"/>
          </p:nvPr>
        </p:nvSpPr>
        <p:spPr/>
        <p:txBody>
          <a:bodyPr/>
          <a:lstStyle/>
          <a:p>
            <a:r>
              <a:rPr lang="zh-CN" altLang="en-US" dirty="0"/>
              <a:t>机器学习</a:t>
            </a:r>
            <a:endParaRPr lang="en-US" altLang="zh-CN" dirty="0"/>
          </a:p>
          <a:p>
            <a:pPr lvl="1"/>
            <a:r>
              <a:rPr lang="zh-CN" altLang="en-US" dirty="0"/>
              <a:t>概念</a:t>
            </a:r>
            <a:endParaRPr lang="en-US" altLang="zh-CN" dirty="0"/>
          </a:p>
          <a:p>
            <a:pPr lvl="1"/>
            <a:r>
              <a:rPr lang="zh-CN" altLang="en-US" dirty="0"/>
              <a:t>原理</a:t>
            </a:r>
            <a:endParaRPr lang="en-US" altLang="zh-CN" dirty="0"/>
          </a:p>
          <a:p>
            <a:r>
              <a:rPr lang="zh-CN" altLang="en-US" dirty="0"/>
              <a:t>线性回归</a:t>
            </a:r>
            <a:endParaRPr lang="en-US" altLang="zh-CN" dirty="0"/>
          </a:p>
          <a:p>
            <a:pPr lvl="1"/>
            <a:r>
              <a:rPr lang="zh-CN" altLang="en-US" dirty="0"/>
              <a:t>定义</a:t>
            </a:r>
            <a:endParaRPr lang="en-US" altLang="zh-CN" dirty="0"/>
          </a:p>
          <a:p>
            <a:pPr lvl="1"/>
            <a:r>
              <a:rPr lang="zh-CN" altLang="en-US" dirty="0"/>
              <a:t>最小均方误差</a:t>
            </a:r>
            <a:endParaRPr lang="en-US" altLang="zh-CN" dirty="0"/>
          </a:p>
          <a:p>
            <a:pPr lvl="1"/>
            <a:r>
              <a:rPr lang="zh-CN" altLang="en-US" dirty="0"/>
              <a:t>最大似然估计</a:t>
            </a:r>
            <a:endParaRPr lang="en-US" altLang="zh-CN" dirty="0"/>
          </a:p>
          <a:p>
            <a:pPr lvl="1"/>
            <a:r>
              <a:rPr lang="zh-CN" altLang="en-US" dirty="0"/>
              <a:t>最大后验估计</a:t>
            </a:r>
            <a:endParaRPr lang="en-US" altLang="zh-CN" dirty="0"/>
          </a:p>
          <a:p>
            <a:r>
              <a:rPr lang="zh-CN" altLang="en-US" dirty="0"/>
              <a:t>机器学习的几个关键点</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70502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2667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209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144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6248400" y="2971801"/>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pic>
        <p:nvPicPr>
          <p:cNvPr id="9" name="图片 8">
            <a:extLst>
              <a:ext uri="{FF2B5EF4-FFF2-40B4-BE49-F238E27FC236}">
                <a16:creationId xmlns:a16="http://schemas.microsoft.com/office/drawing/2014/main" id="{91201476-BF74-4A7A-864E-DA3D2C0D2C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90821" y="3575783"/>
            <a:ext cx="3382775" cy="2616511"/>
          </a:xfrm>
          <a:prstGeom prst="rect">
            <a:avLst/>
          </a:prstGeom>
        </p:spPr>
      </p:pic>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2"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6" name="图片 5">
            <a:extLst>
              <a:ext uri="{FF2B5EF4-FFF2-40B4-BE49-F238E27FC236}">
                <a16:creationId xmlns:a16="http://schemas.microsoft.com/office/drawing/2014/main" id="{9B4C6C85-9731-4873-9728-3ADCB2B71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1" y="3124201"/>
            <a:ext cx="3382775" cy="2616511"/>
          </a:xfrm>
          <a:prstGeom prst="rect">
            <a:avLst/>
          </a:prstGeom>
        </p:spPr>
      </p:pic>
    </p:spTree>
    <p:extLst>
      <p:ext uri="{BB962C8B-B14F-4D97-AF65-F5344CB8AC3E}">
        <p14:creationId xmlns:p14="http://schemas.microsoft.com/office/powerpoint/2010/main" val="396356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341497"/>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728" y="5220977"/>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5715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562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sz="quarter"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优化</a:t>
            </a:r>
            <a:endParaRPr lang="en-US" altLang="zh-CN" dirty="0"/>
          </a:p>
          <a:p>
            <a:endParaRPr lang="en-US" altLang="zh-CN" dirty="0"/>
          </a:p>
          <a:p>
            <a:pPr lvl="1"/>
            <a:endParaRPr lang="zh-CN" altLang="en-US" dirty="0"/>
          </a:p>
        </p:txBody>
      </p:sp>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3"/>
          <a:stretch>
            <a:fillRect/>
          </a:stretch>
        </p:blipFill>
        <p:spPr>
          <a:xfrm>
            <a:off x="3352800" y="1447801"/>
            <a:ext cx="2895600" cy="714375"/>
          </a:xfrm>
          <a:prstGeom prst="rect">
            <a:avLst/>
          </a:prstGeom>
        </p:spPr>
      </p:pic>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2539865"/>
            <a:ext cx="3581400" cy="2296431"/>
          </a:xfrm>
          <a:prstGeom prst="rect">
            <a:avLst/>
          </a:prstGeom>
        </p:spPr>
      </p:pic>
      <p:pic>
        <p:nvPicPr>
          <p:cNvPr id="9" name="图片 8">
            <a:extLst>
              <a:ext uri="{FF2B5EF4-FFF2-40B4-BE49-F238E27FC236}">
                <a16:creationId xmlns:a16="http://schemas.microsoft.com/office/drawing/2014/main" id="{142D1BA6-1548-44F7-B667-213B17361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200" y="5284299"/>
            <a:ext cx="1981200" cy="1053998"/>
          </a:xfrm>
          <a:prstGeom prst="rect">
            <a:avLst/>
          </a:prstGeom>
        </p:spPr>
      </p:pic>
      <p:pic>
        <p:nvPicPr>
          <p:cNvPr id="11" name="图片 10">
            <a:extLst>
              <a:ext uri="{FF2B5EF4-FFF2-40B4-BE49-F238E27FC236}">
                <a16:creationId xmlns:a16="http://schemas.microsoft.com/office/drawing/2014/main" id="{D587942F-0A59-4A6F-83EA-497447F834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430" y="4953000"/>
            <a:ext cx="2451370" cy="1058450"/>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1401" y="1498986"/>
            <a:ext cx="1852995" cy="687993"/>
          </a:xfrm>
          <a:prstGeom prst="rect">
            <a:avLst/>
          </a:prstGeom>
        </p:spPr>
      </p:pic>
    </p:spTree>
    <p:extLst>
      <p:ext uri="{BB962C8B-B14F-4D97-AF65-F5344CB8AC3E}">
        <p14:creationId xmlns:p14="http://schemas.microsoft.com/office/powerpoint/2010/main" val="1483125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似然（</a:t>
            </a:r>
            <a:r>
              <a:rPr lang="en-US" altLang="zh-CN" sz="3200" dirty="0"/>
              <a:t>Likelihood</a:t>
            </a:r>
            <a:r>
              <a:rPr lang="zh-CN" altLang="en-US" sz="3200" dirty="0"/>
              <a:t>）</a:t>
            </a:r>
          </a:p>
        </p:txBody>
      </p:sp>
      <p:pic>
        <p:nvPicPr>
          <p:cNvPr id="4" name="图片 3">
            <a:extLst>
              <a:ext uri="{FF2B5EF4-FFF2-40B4-BE49-F238E27FC236}">
                <a16:creationId xmlns:a16="http://schemas.microsoft.com/office/drawing/2014/main" id="{D6358610-621A-46E6-A5D9-46ED248FB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2057364"/>
            <a:ext cx="5911097" cy="2743272"/>
          </a:xfrm>
          <a:prstGeom prst="rect">
            <a:avLst/>
          </a:prstGeom>
        </p:spPr>
      </p:pic>
    </p:spTree>
    <p:extLst>
      <p:ext uri="{BB962C8B-B14F-4D97-AF65-F5344CB8AC3E}">
        <p14:creationId xmlns:p14="http://schemas.microsoft.com/office/powerpoint/2010/main" val="273015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从概率角度来看线性回归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r>
                  <a:rPr lang="zh-CN" altLang="en-US" dirty="0"/>
                  <a:t>假设标签</a:t>
                </a:r>
                <a:r>
                  <a:rPr lang="en-US" altLang="zh-CN" dirty="0"/>
                  <a:t>y</a:t>
                </a:r>
                <a:r>
                  <a:rPr lang="zh-CN" altLang="en-US" dirty="0"/>
                  <a:t>为一个随机变量，其服从以均值为</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𝑤</m:t>
                    </m:r>
                    <m:r>
                      <a:rPr lang="en-US" altLang="zh-CN" i="1" dirty="0">
                        <a:latin typeface="Cambria Math" panose="02040503050406030204" pitchFamily="18" charset="0"/>
                      </a:rPr>
                      <m:t>) = </m:t>
                    </m:r>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𝑥</m:t>
                    </m:r>
                  </m:oMath>
                </a14:m>
                <a:r>
                  <a:rPr lang="zh-CN" altLang="en-US" dirty="0"/>
                  <a:t>，方差为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𝜎</m:t>
                        </m:r>
                      </m:e>
                      <m:sup>
                        <m:r>
                          <a:rPr lang="en-US" altLang="zh-CN" i="1" dirty="0" smtClean="0">
                            <a:latin typeface="Cambria Math" panose="02040503050406030204" pitchFamily="18" charset="0"/>
                          </a:rPr>
                          <m:t>2</m:t>
                        </m:r>
                      </m:sup>
                    </m:sSup>
                  </m:oMath>
                </a14:m>
                <a:r>
                  <a:rPr lang="en-US" altLang="zh-CN" dirty="0"/>
                  <a:t> </a:t>
                </a:r>
                <a:r>
                  <a:rPr lang="zh-CN" altLang="en-US" dirty="0"/>
                  <a:t>的高斯分布。</a:t>
                </a:r>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2E2822B5-77C7-4830-8D48-3E985B6DB9DA}"/>
                  </a:ext>
                </a:extLst>
              </p:cNvPr>
              <p:cNvSpPr>
                <a:spLocks noGrp="1" noRot="1" noChangeAspect="1" noMove="1" noResize="1" noEditPoints="1" noAdjustHandles="1" noChangeArrowheads="1" noChangeShapeType="1" noTextEdit="1"/>
              </p:cNvSpPr>
              <p:nvPr>
                <p:ph sz="quarter" idx="1"/>
              </p:nvPr>
            </p:nvSpPr>
            <p:spPr>
              <a:blipFill>
                <a:blip r:embed="rId2"/>
                <a:stretch>
                  <a:fillRect l="-741" t="-123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B8CFD09-2F83-4FE7-B283-AB9B9782B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2209801"/>
            <a:ext cx="4245560" cy="1066005"/>
          </a:xfrm>
          <a:prstGeom prst="rect">
            <a:avLst/>
          </a:prstGeom>
        </p:spPr>
      </p:pic>
      <p:pic>
        <p:nvPicPr>
          <p:cNvPr id="16" name="图片 15">
            <a:extLst>
              <a:ext uri="{FF2B5EF4-FFF2-40B4-BE49-F238E27FC236}">
                <a16:creationId xmlns:a16="http://schemas.microsoft.com/office/drawing/2014/main" id="{43846430-DE21-4AFC-963B-29E2009227EF}"/>
              </a:ext>
            </a:extLst>
          </p:cNvPr>
          <p:cNvPicPr>
            <a:picLocks noChangeAspect="1"/>
          </p:cNvPicPr>
          <p:nvPr/>
        </p:nvPicPr>
        <p:blipFill>
          <a:blip r:embed="rId4"/>
          <a:stretch>
            <a:fillRect/>
          </a:stretch>
        </p:blipFill>
        <p:spPr>
          <a:xfrm>
            <a:off x="3276600" y="3275806"/>
            <a:ext cx="4953000" cy="3063491"/>
          </a:xfrm>
          <a:prstGeom prst="rect">
            <a:avLst/>
          </a:prstGeom>
        </p:spPr>
      </p:pic>
    </p:spTree>
    <p:extLst>
      <p:ext uri="{BB962C8B-B14F-4D97-AF65-F5344CB8AC3E}">
        <p14:creationId xmlns:p14="http://schemas.microsoft.com/office/powerpoint/2010/main" val="278512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线性回归中的似然函数</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endParaRPr lang="en-US" altLang="zh-CN" dirty="0"/>
          </a:p>
          <a:p>
            <a:endParaRPr lang="en-US" altLang="zh-CN" dirty="0"/>
          </a:p>
          <a:p>
            <a:r>
              <a:rPr lang="zh-CN" altLang="en-US" dirty="0"/>
              <a:t>参数</a:t>
            </a:r>
            <a:r>
              <a:rPr lang="en-US" altLang="zh-CN" dirty="0"/>
              <a:t>w</a:t>
            </a:r>
            <a:r>
              <a:rPr lang="zh-CN" altLang="en-US" dirty="0"/>
              <a:t>在训练集</a:t>
            </a:r>
            <a:r>
              <a:rPr lang="en-US" altLang="zh-CN" dirty="0"/>
              <a:t>D</a:t>
            </a:r>
            <a:r>
              <a:rPr lang="zh-CN" altLang="en-US" dirty="0"/>
              <a:t>上的</a:t>
            </a:r>
            <a:r>
              <a:rPr lang="zh-CN" altLang="en-US" dirty="0">
                <a:solidFill>
                  <a:srgbClr val="FF0000"/>
                </a:solidFill>
              </a:rPr>
              <a:t>似然函数</a:t>
            </a:r>
            <a:r>
              <a:rPr lang="zh-CN" altLang="en-US" dirty="0"/>
              <a:t>（</a:t>
            </a:r>
            <a:r>
              <a:rPr lang="en-US" altLang="zh-CN" dirty="0"/>
              <a:t>Likelihood</a:t>
            </a:r>
            <a:r>
              <a:rPr lang="zh-CN" altLang="en-US" dirty="0"/>
              <a:t>）为</a:t>
            </a:r>
          </a:p>
        </p:txBody>
      </p:sp>
      <p:pic>
        <p:nvPicPr>
          <p:cNvPr id="12" name="图片 11">
            <a:extLst>
              <a:ext uri="{FF2B5EF4-FFF2-40B4-BE49-F238E27FC236}">
                <a16:creationId xmlns:a16="http://schemas.microsoft.com/office/drawing/2014/main" id="{D1E37732-21D4-47D2-B92A-755265106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1" y="3200400"/>
            <a:ext cx="3399121" cy="1370682"/>
          </a:xfrm>
          <a:prstGeom prst="rect">
            <a:avLst/>
          </a:prstGeom>
        </p:spPr>
      </p:pic>
    </p:spTree>
    <p:extLst>
      <p:ext uri="{BB962C8B-B14F-4D97-AF65-F5344CB8AC3E}">
        <p14:creationId xmlns:p14="http://schemas.microsoft.com/office/powerpoint/2010/main" val="101921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最大似然估计</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r>
              <a:rPr lang="zh-CN" altLang="en-US" dirty="0"/>
              <a:t>最大似然估计（</a:t>
            </a:r>
            <a:r>
              <a:rPr lang="en-US" altLang="zh-CN" dirty="0"/>
              <a:t>Maximum Likelihood Estimate</a:t>
            </a:r>
            <a:r>
              <a:rPr lang="zh-CN" altLang="en-US" dirty="0"/>
              <a:t>，</a:t>
            </a:r>
            <a:r>
              <a:rPr lang="en-US" altLang="zh-CN" dirty="0"/>
              <a:t>MLE</a:t>
            </a:r>
            <a:r>
              <a:rPr lang="zh-CN" altLang="en-US" dirty="0"/>
              <a:t>）</a:t>
            </a:r>
            <a:endParaRPr lang="en-US" altLang="zh-CN" dirty="0"/>
          </a:p>
          <a:p>
            <a:pPr lvl="1"/>
            <a:r>
              <a:rPr lang="zh-CN" altLang="en-US" dirty="0"/>
              <a:t>是指找到一组参数</a:t>
            </a:r>
            <a:r>
              <a:rPr lang="en-US" altLang="zh-CN" dirty="0"/>
              <a:t>w</a:t>
            </a:r>
            <a:r>
              <a:rPr lang="zh-CN" altLang="en-US" dirty="0"/>
              <a:t>使得似然函数</a:t>
            </a:r>
            <a:r>
              <a:rPr lang="en-US" altLang="zh-CN" dirty="0"/>
              <a:t>p(</a:t>
            </a:r>
            <a:r>
              <a:rPr lang="en-US" altLang="zh-CN" dirty="0" err="1"/>
              <a:t>y|X;w,σ</a:t>
            </a:r>
            <a:r>
              <a:rPr lang="en-US" altLang="zh-CN" dirty="0"/>
              <a:t>)</a:t>
            </a:r>
            <a:r>
              <a:rPr lang="zh-CN" altLang="en-US" dirty="0"/>
              <a:t>最大</a:t>
            </a:r>
          </a:p>
        </p:txBody>
      </p:sp>
      <p:pic>
        <p:nvPicPr>
          <p:cNvPr id="7" name="图片 6">
            <a:extLst>
              <a:ext uri="{FF2B5EF4-FFF2-40B4-BE49-F238E27FC236}">
                <a16:creationId xmlns:a16="http://schemas.microsoft.com/office/drawing/2014/main" id="{C0C337FE-C557-44CD-986B-30593E18D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52801"/>
            <a:ext cx="2841246" cy="778349"/>
          </a:xfrm>
          <a:prstGeom prst="rect">
            <a:avLst/>
          </a:prstGeom>
        </p:spPr>
      </p:pic>
      <p:pic>
        <p:nvPicPr>
          <p:cNvPr id="10" name="图片 9">
            <a:extLst>
              <a:ext uri="{FF2B5EF4-FFF2-40B4-BE49-F238E27FC236}">
                <a16:creationId xmlns:a16="http://schemas.microsoft.com/office/drawing/2014/main" id="{A4D137A2-F60A-410E-89FE-EECA53CE7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548" y="4786064"/>
            <a:ext cx="2645298" cy="669489"/>
          </a:xfrm>
          <a:prstGeom prst="rect">
            <a:avLst/>
          </a:prstGeom>
        </p:spPr>
      </p:pic>
      <p:sp>
        <p:nvSpPr>
          <p:cNvPr id="11" name="箭头: 下 10">
            <a:extLst>
              <a:ext uri="{FF2B5EF4-FFF2-40B4-BE49-F238E27FC236}">
                <a16:creationId xmlns:a16="http://schemas.microsoft.com/office/drawing/2014/main" id="{E6F21715-D51F-4CD8-AED4-C89281686FA5}"/>
              </a:ext>
            </a:extLst>
          </p:cNvPr>
          <p:cNvSpPr/>
          <p:nvPr/>
        </p:nvSpPr>
        <p:spPr>
          <a:xfrm>
            <a:off x="5569620" y="4182219"/>
            <a:ext cx="366960" cy="550962"/>
          </a:xfrm>
          <a:prstGeom prst="downArrow">
            <a:avLst/>
          </a:prstGeom>
        </p:spPr>
        <p:style>
          <a:lnRef idx="2">
            <a:schemeClr val="dk1"/>
          </a:lnRef>
          <a:fillRef idx="1">
            <a:schemeClr val="lt1"/>
          </a:fillRef>
          <a:effectRef idx="0">
            <a:schemeClr val="dk1"/>
          </a:effectRef>
          <a:fontRef idx="minor">
            <a:schemeClr val="dk1"/>
          </a:fontRef>
        </p:style>
        <p:txBody>
          <a:bodyPr wrap="none" rtlCol="0" anchor="ctr">
            <a:spAutoFit/>
          </a:bodyPr>
          <a:lstStyle/>
          <a:p>
            <a:pPr algn="ctr"/>
            <a:endParaRPr lang="zh-CN" altLang="en-US" sz="2400" dirty="0"/>
          </a:p>
        </p:txBody>
      </p:sp>
    </p:spTree>
    <p:extLst>
      <p:ext uri="{BB962C8B-B14F-4D97-AF65-F5344CB8AC3E}">
        <p14:creationId xmlns:p14="http://schemas.microsoft.com/office/powerpoint/2010/main" val="12747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extLst/>
          </p:nvPr>
        </p:nvGraphicFramePr>
        <p:xfrm>
          <a:off x="3553665" y="1823151"/>
          <a:ext cx="3822700" cy="460375"/>
        </p:xfrm>
        <a:graphic>
          <a:graphicData uri="http://schemas.openxmlformats.org/presentationml/2006/ole">
            <mc:AlternateContent xmlns:mc="http://schemas.openxmlformats.org/markup-compatibility/2006">
              <mc:Choice xmlns:v="urn:schemas-microsoft-com:vml" Requires="v">
                <p:oleObj spid="_x0000_s1426"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3553665" y="1823151"/>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3505200" y="3191521"/>
          <a:ext cx="3822700" cy="460375"/>
        </p:xfrm>
        <a:graphic>
          <a:graphicData uri="http://schemas.openxmlformats.org/presentationml/2006/ole">
            <mc:AlternateContent xmlns:mc="http://schemas.openxmlformats.org/markup-compatibility/2006">
              <mc:Choice xmlns:v="urn:schemas-microsoft-com:vml" Requires="v">
                <p:oleObj spid="_x0000_s1427"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3505200" y="3191521"/>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3505200" y="4269455"/>
          <a:ext cx="3822700" cy="460375"/>
        </p:xfrm>
        <a:graphic>
          <a:graphicData uri="http://schemas.openxmlformats.org/presentationml/2006/ole">
            <mc:AlternateContent xmlns:mc="http://schemas.openxmlformats.org/markup-compatibility/2006">
              <mc:Choice xmlns:v="urn:schemas-microsoft-com:vml" Requires="v">
                <p:oleObj spid="_x0000_s1428"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3505200" y="426945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3536030" y="5504932"/>
          <a:ext cx="3578225" cy="460375"/>
        </p:xfrm>
        <a:graphic>
          <a:graphicData uri="http://schemas.openxmlformats.org/presentationml/2006/ole">
            <mc:AlternateContent xmlns:mc="http://schemas.openxmlformats.org/markup-compatibility/2006">
              <mc:Choice xmlns:v="urn:schemas-microsoft-com:vml" Requires="v">
                <p:oleObj spid="_x0000_s1429"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3536030" y="5504932"/>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7327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7376365"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7327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7483708"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47351" y="1766681"/>
            <a:ext cx="2921108" cy="516844"/>
          </a:xfrm>
          <a:prstGeom prst="rect">
            <a:avLst/>
          </a:prstGeom>
        </p:spPr>
      </p:pic>
      <p:sp>
        <p:nvSpPr>
          <p:cNvPr id="15" name="矩形 14"/>
          <p:cNvSpPr/>
          <p:nvPr/>
        </p:nvSpPr>
        <p:spPr>
          <a:xfrm>
            <a:off x="3975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32699"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896949" y="5939136"/>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6713175"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3643" y="3046564"/>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8124848" y="4242543"/>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48382-34A0-4731-84F6-2FF294E05885}"/>
              </a:ext>
            </a:extLst>
          </p:cNvPr>
          <p:cNvSpPr>
            <a:spLocks noGrp="1"/>
          </p:cNvSpPr>
          <p:nvPr>
            <p:ph type="title"/>
          </p:nvPr>
        </p:nvSpPr>
        <p:spPr/>
        <p:txBody>
          <a:bodyPr/>
          <a:lstStyle/>
          <a:p>
            <a:r>
              <a:rPr lang="zh-CN" altLang="en-US" dirty="0"/>
              <a:t>一个例子：</a:t>
            </a:r>
            <a:r>
              <a:rPr lang="en-US" altLang="zh-CN" dirty="0"/>
              <a:t>Polynomial Curve Fitting</a:t>
            </a:r>
            <a:endParaRPr lang="zh-CN" altLang="en-US" dirty="0"/>
          </a:p>
        </p:txBody>
      </p:sp>
      <p:pic>
        <p:nvPicPr>
          <p:cNvPr id="4" name="图片 3">
            <a:extLst>
              <a:ext uri="{FF2B5EF4-FFF2-40B4-BE49-F238E27FC236}">
                <a16:creationId xmlns:a16="http://schemas.microsoft.com/office/drawing/2014/main" id="{B9842612-B6C2-4539-B85D-351DFCB7C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0545" y="1321613"/>
            <a:ext cx="4323196" cy="3067132"/>
          </a:xfrm>
          <a:prstGeom prst="rect">
            <a:avLst/>
          </a:prstGeom>
        </p:spPr>
      </p:pic>
      <p:sp>
        <p:nvSpPr>
          <p:cNvPr id="5" name="文本框 4">
            <a:extLst>
              <a:ext uri="{FF2B5EF4-FFF2-40B4-BE49-F238E27FC236}">
                <a16:creationId xmlns:a16="http://schemas.microsoft.com/office/drawing/2014/main" id="{C72C4345-0B86-4C90-B83D-827E6427FC14}"/>
              </a:ext>
            </a:extLst>
          </p:cNvPr>
          <p:cNvSpPr txBox="1"/>
          <p:nvPr/>
        </p:nvSpPr>
        <p:spPr>
          <a:xfrm>
            <a:off x="6099876" y="152400"/>
            <a:ext cx="3707105" cy="369332"/>
          </a:xfrm>
          <a:prstGeom prst="rect">
            <a:avLst/>
          </a:prstGeom>
          <a:noFill/>
        </p:spPr>
        <p:txBody>
          <a:bodyPr wrap="none" rtlCol="0">
            <a:spAutoFit/>
          </a:bodyPr>
          <a:lstStyle/>
          <a:p>
            <a:r>
              <a:rPr lang="en-US" altLang="zh-CN" dirty="0">
                <a:solidFill>
                  <a:srgbClr val="FFC000"/>
                </a:solidFill>
              </a:rPr>
              <a:t>From chapter 1 of Bishop’s PRML.</a:t>
            </a:r>
            <a:endParaRPr lang="zh-CN" altLang="en-US" dirty="0">
              <a:solidFill>
                <a:srgbClr val="FFC000"/>
              </a:solidFill>
            </a:endParaRPr>
          </a:p>
        </p:txBody>
      </p:sp>
      <p:pic>
        <p:nvPicPr>
          <p:cNvPr id="7" name="图片 6">
            <a:extLst>
              <a:ext uri="{FF2B5EF4-FFF2-40B4-BE49-F238E27FC236}">
                <a16:creationId xmlns:a16="http://schemas.microsoft.com/office/drawing/2014/main" id="{2E93E068-B5B8-4EAF-9DC4-95754EC48B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4495447"/>
            <a:ext cx="4871446" cy="789964"/>
          </a:xfrm>
          <a:prstGeom prst="rect">
            <a:avLst/>
          </a:prstGeom>
        </p:spPr>
      </p:pic>
      <p:sp>
        <p:nvSpPr>
          <p:cNvPr id="8" name="文本框 7">
            <a:extLst>
              <a:ext uri="{FF2B5EF4-FFF2-40B4-BE49-F238E27FC236}">
                <a16:creationId xmlns:a16="http://schemas.microsoft.com/office/drawing/2014/main" id="{4824B9AE-3AE4-4F05-8110-C7D1F8FD3819}"/>
              </a:ext>
            </a:extLst>
          </p:cNvPr>
          <p:cNvSpPr txBox="1"/>
          <p:nvPr/>
        </p:nvSpPr>
        <p:spPr>
          <a:xfrm>
            <a:off x="2362201" y="4777674"/>
            <a:ext cx="646331" cy="369332"/>
          </a:xfrm>
          <a:prstGeom prst="rect">
            <a:avLst/>
          </a:prstGeom>
          <a:noFill/>
        </p:spPr>
        <p:txBody>
          <a:bodyPr wrap="none" rtlCol="0">
            <a:spAutoFit/>
          </a:bodyPr>
          <a:lstStyle/>
          <a:p>
            <a:r>
              <a:rPr lang="zh-CN" altLang="en-US" dirty="0"/>
              <a:t>模型</a:t>
            </a:r>
          </a:p>
        </p:txBody>
      </p:sp>
      <p:sp>
        <p:nvSpPr>
          <p:cNvPr id="9" name="文本框 8">
            <a:extLst>
              <a:ext uri="{FF2B5EF4-FFF2-40B4-BE49-F238E27FC236}">
                <a16:creationId xmlns:a16="http://schemas.microsoft.com/office/drawing/2014/main" id="{A9EF1202-D3E2-4759-8DB3-428F7A3D2E54}"/>
              </a:ext>
            </a:extLst>
          </p:cNvPr>
          <p:cNvSpPr txBox="1"/>
          <p:nvPr/>
        </p:nvSpPr>
        <p:spPr>
          <a:xfrm>
            <a:off x="2209800" y="5638800"/>
            <a:ext cx="1107996" cy="369332"/>
          </a:xfrm>
          <a:prstGeom prst="rect">
            <a:avLst/>
          </a:prstGeom>
          <a:noFill/>
        </p:spPr>
        <p:txBody>
          <a:bodyPr wrap="none" rtlCol="0">
            <a:spAutoFit/>
          </a:bodyPr>
          <a:lstStyle/>
          <a:p>
            <a:r>
              <a:rPr lang="zh-CN" altLang="en-US" dirty="0"/>
              <a:t>损失函数</a:t>
            </a:r>
          </a:p>
        </p:txBody>
      </p:sp>
      <p:pic>
        <p:nvPicPr>
          <p:cNvPr id="11" name="图片 10">
            <a:extLst>
              <a:ext uri="{FF2B5EF4-FFF2-40B4-BE49-F238E27FC236}">
                <a16:creationId xmlns:a16="http://schemas.microsoft.com/office/drawing/2014/main" id="{45FCE238-D700-488D-9FED-3C53B8C4E3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522" y="5479216"/>
            <a:ext cx="3453606" cy="850837"/>
          </a:xfrm>
          <a:prstGeom prst="rect">
            <a:avLst/>
          </a:prstGeom>
        </p:spPr>
      </p:pic>
    </p:spTree>
    <p:extLst>
      <p:ext uri="{BB962C8B-B14F-4D97-AF65-F5344CB8AC3E}">
        <p14:creationId xmlns:p14="http://schemas.microsoft.com/office/powerpoint/2010/main" val="175707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7AAEC-2B57-4116-B2B2-DE029C812AEE}"/>
              </a:ext>
            </a:extLst>
          </p:cNvPr>
          <p:cNvSpPr>
            <a:spLocks noGrp="1"/>
          </p:cNvSpPr>
          <p:nvPr>
            <p:ph type="title"/>
          </p:nvPr>
        </p:nvSpPr>
        <p:spPr/>
        <p:txBody>
          <a:bodyPr/>
          <a:lstStyle/>
          <a:p>
            <a:r>
              <a:rPr lang="en-US" altLang="zh-CN" dirty="0"/>
              <a:t>Which Degree of Polynomial?</a:t>
            </a:r>
            <a:endParaRPr lang="zh-CN" altLang="en-US" dirty="0"/>
          </a:p>
        </p:txBody>
      </p:sp>
      <p:pic>
        <p:nvPicPr>
          <p:cNvPr id="4" name="图片 3">
            <a:extLst>
              <a:ext uri="{FF2B5EF4-FFF2-40B4-BE49-F238E27FC236}">
                <a16:creationId xmlns:a16="http://schemas.microsoft.com/office/drawing/2014/main" id="{F96B57CC-7830-4B3E-BC33-96C9DF77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676401"/>
            <a:ext cx="5562599" cy="3991865"/>
          </a:xfrm>
          <a:prstGeom prst="rect">
            <a:avLst/>
          </a:prstGeom>
        </p:spPr>
      </p:pic>
      <p:sp>
        <p:nvSpPr>
          <p:cNvPr id="6" name="矩形 5">
            <a:extLst>
              <a:ext uri="{FF2B5EF4-FFF2-40B4-BE49-F238E27FC236}">
                <a16:creationId xmlns:a16="http://schemas.microsoft.com/office/drawing/2014/main" id="{5C8719B8-0B39-4587-931C-2E4672AC3F42}"/>
              </a:ext>
            </a:extLst>
          </p:cNvPr>
          <p:cNvSpPr/>
          <p:nvPr/>
        </p:nvSpPr>
        <p:spPr>
          <a:xfrm>
            <a:off x="7791466" y="1981200"/>
            <a:ext cx="2712089" cy="369332"/>
          </a:xfrm>
          <a:prstGeom prst="rect">
            <a:avLst/>
          </a:prstGeom>
        </p:spPr>
        <p:txBody>
          <a:bodyPr wrap="none">
            <a:spAutoFit/>
          </a:bodyPr>
          <a:lstStyle/>
          <a:p>
            <a:r>
              <a:rPr lang="en-US" altLang="zh-CN" dirty="0">
                <a:solidFill>
                  <a:srgbClr val="000000"/>
                </a:solidFill>
                <a:latin typeface="CMR10"/>
              </a:rPr>
              <a:t>A </a:t>
            </a:r>
            <a:r>
              <a:rPr lang="en-US" altLang="zh-CN" dirty="0">
                <a:solidFill>
                  <a:srgbClr val="FF0000"/>
                </a:solidFill>
                <a:latin typeface="CMR10"/>
              </a:rPr>
              <a:t>model selection </a:t>
            </a:r>
            <a:r>
              <a:rPr lang="en-US" altLang="zh-CN" dirty="0">
                <a:solidFill>
                  <a:srgbClr val="000000"/>
                </a:solidFill>
                <a:latin typeface="CMR10"/>
              </a:rPr>
              <a:t>problem</a:t>
            </a:r>
            <a:endParaRPr lang="zh-CN" altLang="en-US" dirty="0"/>
          </a:p>
        </p:txBody>
      </p:sp>
      <p:sp>
        <p:nvSpPr>
          <p:cNvPr id="7" name="矩形 6">
            <a:extLst>
              <a:ext uri="{FF2B5EF4-FFF2-40B4-BE49-F238E27FC236}">
                <a16:creationId xmlns:a16="http://schemas.microsoft.com/office/drawing/2014/main" id="{538C87D5-8731-4585-BEF9-5317BCD1E3FB}"/>
              </a:ext>
            </a:extLst>
          </p:cNvPr>
          <p:cNvSpPr/>
          <p:nvPr/>
        </p:nvSpPr>
        <p:spPr>
          <a:xfrm>
            <a:off x="5715001" y="5715000"/>
            <a:ext cx="3507563" cy="369332"/>
          </a:xfrm>
          <a:prstGeom prst="rect">
            <a:avLst/>
          </a:prstGeom>
        </p:spPr>
        <p:txBody>
          <a:bodyPr wrap="none">
            <a:spAutoFit/>
          </a:bodyPr>
          <a:lstStyle/>
          <a:p>
            <a:r>
              <a:rPr lang="en-US" altLang="zh-CN" dirty="0">
                <a:solidFill>
                  <a:srgbClr val="000000"/>
                </a:solidFill>
                <a:latin typeface="CMMI10"/>
              </a:rPr>
              <a:t>M </a:t>
            </a:r>
            <a:r>
              <a:rPr lang="en-US" altLang="zh-CN" dirty="0">
                <a:solidFill>
                  <a:srgbClr val="000000"/>
                </a:solidFill>
                <a:latin typeface="CMR10"/>
              </a:rPr>
              <a:t>= 9 </a:t>
            </a:r>
            <a:r>
              <a:rPr lang="zh-CN" altLang="en-US" dirty="0">
                <a:solidFill>
                  <a:srgbClr val="000000"/>
                </a:solidFill>
                <a:latin typeface="CMSY10"/>
              </a:rPr>
              <a:t>→</a:t>
            </a:r>
            <a:r>
              <a:rPr lang="en-US" altLang="zh-CN" dirty="0">
                <a:solidFill>
                  <a:srgbClr val="000000"/>
                </a:solidFill>
                <a:latin typeface="CMSY10"/>
              </a:rPr>
              <a:t> </a:t>
            </a:r>
            <a:r>
              <a:rPr lang="en-US" altLang="zh-CN" dirty="0">
                <a:solidFill>
                  <a:srgbClr val="000000"/>
                </a:solidFill>
                <a:latin typeface="CMMI10"/>
              </a:rPr>
              <a:t>E</a:t>
            </a:r>
            <a:r>
              <a:rPr lang="en-US" altLang="zh-CN" dirty="0">
                <a:solidFill>
                  <a:srgbClr val="000000"/>
                </a:solidFill>
                <a:latin typeface="CMR10"/>
              </a:rPr>
              <a:t>(</a:t>
            </a:r>
            <a:r>
              <a:rPr lang="en-US" altLang="zh-CN" dirty="0">
                <a:solidFill>
                  <a:srgbClr val="000000"/>
                </a:solidFill>
                <a:latin typeface="CMMIB10"/>
              </a:rPr>
              <a:t>w</a:t>
            </a:r>
            <a:r>
              <a:rPr lang="en-US" altLang="zh-CN" dirty="0">
                <a:solidFill>
                  <a:srgbClr val="000000"/>
                </a:solidFill>
                <a:latin typeface="CMR10"/>
              </a:rPr>
              <a:t>) = 0: This is </a:t>
            </a:r>
            <a:r>
              <a:rPr lang="en-US" altLang="zh-CN" dirty="0">
                <a:solidFill>
                  <a:srgbClr val="FF0000"/>
                </a:solidFill>
                <a:latin typeface="CMR10"/>
              </a:rPr>
              <a:t>overfitting</a:t>
            </a:r>
            <a:endParaRPr lang="zh-CN" altLang="en-US" dirty="0">
              <a:solidFill>
                <a:srgbClr val="FF0000"/>
              </a:solidFill>
            </a:endParaRPr>
          </a:p>
        </p:txBody>
      </p:sp>
    </p:spTree>
    <p:extLst>
      <p:ext uri="{BB962C8B-B14F-4D97-AF65-F5344CB8AC3E}">
        <p14:creationId xmlns:p14="http://schemas.microsoft.com/office/powerpoint/2010/main" val="2908011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5" name="图片 4">
            <a:extLst>
              <a:ext uri="{FF2B5EF4-FFF2-40B4-BE49-F238E27FC236}">
                <a16:creationId xmlns:a16="http://schemas.microsoft.com/office/drawing/2014/main" id="{4C7B1B81-BB50-483A-9665-F15AF4CA9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43" y="1600200"/>
            <a:ext cx="7103114" cy="2579982"/>
          </a:xfrm>
          <a:prstGeom prst="rect">
            <a:avLst/>
          </a:prstGeom>
        </p:spPr>
      </p:pic>
      <p:sp>
        <p:nvSpPr>
          <p:cNvPr id="6" name="矩形 5">
            <a:extLst>
              <a:ext uri="{FF2B5EF4-FFF2-40B4-BE49-F238E27FC236}">
                <a16:creationId xmlns:a16="http://schemas.microsoft.com/office/drawing/2014/main" id="{DBBE9B64-84A4-449F-B0BB-64645307B788}"/>
              </a:ext>
            </a:extLst>
          </p:cNvPr>
          <p:cNvSpPr/>
          <p:nvPr/>
        </p:nvSpPr>
        <p:spPr>
          <a:xfrm>
            <a:off x="2895600" y="4231887"/>
            <a:ext cx="6673312" cy="369332"/>
          </a:xfrm>
          <a:prstGeom prst="rect">
            <a:avLst/>
          </a:prstGeom>
        </p:spPr>
        <p:txBody>
          <a:bodyPr wrap="square">
            <a:spAutoFit/>
          </a:bodyPr>
          <a:lstStyle/>
          <a:p>
            <a:r>
              <a:rPr lang="en-US" altLang="zh-CN" dirty="0">
                <a:solidFill>
                  <a:srgbClr val="FF0000"/>
                </a:solidFill>
                <a:latin typeface="CMR10"/>
              </a:rPr>
              <a:t>As order of polynomial </a:t>
            </a:r>
            <a:r>
              <a:rPr lang="en-US" altLang="zh-CN" dirty="0">
                <a:solidFill>
                  <a:srgbClr val="FF0000"/>
                </a:solidFill>
                <a:latin typeface="CMMI10"/>
              </a:rPr>
              <a:t>M </a:t>
            </a:r>
            <a:r>
              <a:rPr lang="en-US" altLang="zh-CN" dirty="0">
                <a:solidFill>
                  <a:srgbClr val="FF0000"/>
                </a:solidFill>
                <a:latin typeface="CMR10"/>
              </a:rPr>
              <a:t>increases, so do coefficient magnitudes!</a:t>
            </a:r>
            <a:endParaRPr lang="zh-CN" altLang="en-US" dirty="0">
              <a:solidFill>
                <a:srgbClr val="FF0000"/>
              </a:solidFill>
            </a:endParaRPr>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7267" y="5181600"/>
            <a:ext cx="3837466" cy="832812"/>
          </a:xfrm>
          <a:prstGeom prst="rect">
            <a:avLst/>
          </a:prstGeom>
        </p:spPr>
      </p:pic>
      <p:sp>
        <p:nvSpPr>
          <p:cNvPr id="9" name="文本框 8">
            <a:extLst>
              <a:ext uri="{FF2B5EF4-FFF2-40B4-BE49-F238E27FC236}">
                <a16:creationId xmlns:a16="http://schemas.microsoft.com/office/drawing/2014/main" id="{9057A9B0-F316-4B03-A8B8-1EC61BA160D0}"/>
              </a:ext>
            </a:extLst>
          </p:cNvPr>
          <p:cNvSpPr txBox="1"/>
          <p:nvPr/>
        </p:nvSpPr>
        <p:spPr>
          <a:xfrm>
            <a:off x="7086600" y="5829746"/>
            <a:ext cx="2262158" cy="369332"/>
          </a:xfrm>
          <a:prstGeom prst="rect">
            <a:avLst/>
          </a:prstGeom>
          <a:noFill/>
        </p:spPr>
        <p:txBody>
          <a:bodyPr wrap="none" rtlCol="0">
            <a:spAutoFit/>
          </a:bodyPr>
          <a:lstStyle/>
          <a:p>
            <a:r>
              <a:rPr lang="zh-CN" altLang="en-US" dirty="0">
                <a:solidFill>
                  <a:srgbClr val="FF0000"/>
                </a:solidFill>
              </a:rPr>
              <a:t>对大的系数进行惩罚</a:t>
            </a:r>
          </a:p>
        </p:txBody>
      </p:sp>
    </p:spTree>
    <p:extLst>
      <p:ext uri="{BB962C8B-B14F-4D97-AF65-F5344CB8AC3E}">
        <p14:creationId xmlns:p14="http://schemas.microsoft.com/office/powerpoint/2010/main" val="32537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7267" y="1447800"/>
            <a:ext cx="3837466" cy="832812"/>
          </a:xfrm>
          <a:prstGeom prst="rect">
            <a:avLst/>
          </a:prstGeom>
        </p:spPr>
      </p:pic>
      <p:pic>
        <p:nvPicPr>
          <p:cNvPr id="7" name="图片 6">
            <a:extLst>
              <a:ext uri="{FF2B5EF4-FFF2-40B4-BE49-F238E27FC236}">
                <a16:creationId xmlns:a16="http://schemas.microsoft.com/office/drawing/2014/main" id="{0A3877A5-0302-4B68-8442-1D6317004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667001"/>
            <a:ext cx="3352888" cy="2487451"/>
          </a:xfrm>
          <a:prstGeom prst="rect">
            <a:avLst/>
          </a:prstGeom>
        </p:spPr>
      </p:pic>
      <p:pic>
        <p:nvPicPr>
          <p:cNvPr id="11" name="图片 10">
            <a:extLst>
              <a:ext uri="{FF2B5EF4-FFF2-40B4-BE49-F238E27FC236}">
                <a16:creationId xmlns:a16="http://schemas.microsoft.com/office/drawing/2014/main" id="{312F5BC5-4437-46EE-91B7-55E1ABEE30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1" y="3124200"/>
            <a:ext cx="4897893" cy="1862238"/>
          </a:xfrm>
          <a:prstGeom prst="rect">
            <a:avLst/>
          </a:prstGeom>
        </p:spPr>
      </p:pic>
    </p:spTree>
    <p:extLst>
      <p:ext uri="{BB962C8B-B14F-4D97-AF65-F5344CB8AC3E}">
        <p14:creationId xmlns:p14="http://schemas.microsoft.com/office/powerpoint/2010/main" val="1965304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a:t>
            </a:r>
            <a:r>
              <a:rPr lang="en-US" altLang="zh-CN" dirty="0"/>
              <a:t>Dataset size</a:t>
            </a:r>
            <a:endParaRPr lang="zh-CN" altLang="en-US" sz="3200" dirty="0"/>
          </a:p>
        </p:txBody>
      </p:sp>
      <p:pic>
        <p:nvPicPr>
          <p:cNvPr id="6" name="图片 5">
            <a:extLst>
              <a:ext uri="{FF2B5EF4-FFF2-40B4-BE49-F238E27FC236}">
                <a16:creationId xmlns:a16="http://schemas.microsoft.com/office/drawing/2014/main" id="{407D6E8A-5296-4C95-8D48-2946AFEA4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142" y="2286000"/>
            <a:ext cx="7761717" cy="2808588"/>
          </a:xfrm>
          <a:prstGeom prst="rect">
            <a:avLst/>
          </a:prstGeom>
        </p:spPr>
      </p:pic>
    </p:spTree>
    <p:extLst>
      <p:ext uri="{BB962C8B-B14F-4D97-AF65-F5344CB8AC3E}">
        <p14:creationId xmlns:p14="http://schemas.microsoft.com/office/powerpoint/2010/main" val="3842225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78738"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78" y="3409677"/>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77"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4987" y="5474292"/>
            <a:ext cx="3264694" cy="643446"/>
          </a:xfrm>
          <a:prstGeom prst="rect">
            <a:avLst/>
          </a:prstGeom>
        </p:spPr>
      </p:pic>
      <p:cxnSp>
        <p:nvCxnSpPr>
          <p:cNvPr id="11" name="直接连接符 10"/>
          <p:cNvCxnSpPr>
            <a:endCxn id="7" idx="0"/>
          </p:cNvCxnSpPr>
          <p:nvPr/>
        </p:nvCxnSpPr>
        <p:spPr>
          <a:xfrm>
            <a:off x="7848600" y="4045952"/>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3332313" y="4125420"/>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6367335" y="4045952"/>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35710" y="1600200"/>
            <a:ext cx="4560290" cy="4114800"/>
          </a:xfrm>
          <a:prstGeom prst="rect">
            <a:avLst/>
          </a:prstGeom>
        </p:spPr>
      </p:pic>
      <p:sp>
        <p:nvSpPr>
          <p:cNvPr id="5" name="矩形 4"/>
          <p:cNvSpPr/>
          <p:nvPr/>
        </p:nvSpPr>
        <p:spPr>
          <a:xfrm>
            <a:off x="1688109" y="2474267"/>
            <a:ext cx="2362200" cy="461665"/>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5114" y="2332701"/>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1962150" y="1219200"/>
            <a:ext cx="8229600" cy="4937760"/>
          </a:xfrm>
        </p:spPr>
        <p:txBody>
          <a:bodyPr/>
          <a:lstStyle/>
          <a:p>
            <a:r>
              <a:rPr lang="zh-CN" altLang="en-US" dirty="0"/>
              <a:t>集成模型</a:t>
            </a:r>
            <a:endParaRPr lang="en-US" altLang="zh-CN" dirty="0"/>
          </a:p>
          <a:p>
            <a:endParaRPr lang="en-US" altLang="zh-CN" dirty="0"/>
          </a:p>
          <a:p>
            <a:endParaRPr lang="en-US" altLang="zh-CN" dirty="0"/>
          </a:p>
          <a:p>
            <a:pPr lvl="1"/>
            <a:r>
              <a:rPr lang="zh-CN" altLang="en-US" dirty="0"/>
              <a:t>通过多个高方差模型的平均来降低方差。</a:t>
            </a:r>
            <a:endParaRPr lang="en-US" altLang="zh-CN" dirty="0"/>
          </a:p>
          <a:p>
            <a:endParaRPr lang="en-US" altLang="zh-CN" dirty="0"/>
          </a:p>
          <a:p>
            <a:r>
              <a:rPr lang="zh-CN" altLang="en-US" dirty="0"/>
              <a:t>集成模型的期望错误大于等于所有模型的平均期望错误的</a:t>
            </a:r>
            <a:r>
              <a:rPr lang="en-US" altLang="zh-CN" dirty="0"/>
              <a:t>1/M</a:t>
            </a:r>
            <a:r>
              <a:rPr lang="zh-CN" altLang="en-US" dirty="0"/>
              <a:t>，小于等于所有模型的平均期望错误。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1"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为什么要“机器学习”？</a:t>
            </a:r>
            <a:endParaRPr lang="zh-CN" altLang="en-US" dirty="0"/>
          </a:p>
        </p:txBody>
      </p:sp>
      <p:sp>
        <p:nvSpPr>
          <p:cNvPr id="7" name="内容占位符 6">
            <a:extLst>
              <a:ext uri="{FF2B5EF4-FFF2-40B4-BE49-F238E27FC236}">
                <a16:creationId xmlns:a16="http://schemas.microsoft.com/office/drawing/2014/main" id="{BF8B0512-B0CF-4489-A60A-6CFA645B4EF1}"/>
              </a:ext>
            </a:extLst>
          </p:cNvPr>
          <p:cNvSpPr>
            <a:spLocks noGrp="1"/>
          </p:cNvSpPr>
          <p:nvPr>
            <p:ph sz="quarter" idx="1"/>
          </p:nvPr>
        </p:nvSpPr>
        <p:spPr/>
        <p:txBody>
          <a:bodyPr/>
          <a:lstStyle/>
          <a:p>
            <a:r>
              <a:rPr lang="zh-CN" altLang="en-US" dirty="0"/>
              <a:t>现实世界的问题都比较复杂</a:t>
            </a:r>
            <a:endParaRPr lang="en-US" altLang="zh-CN" dirty="0"/>
          </a:p>
          <a:p>
            <a:pPr lvl="1"/>
            <a:r>
              <a:rPr lang="zh-CN" altLang="en-US" dirty="0"/>
              <a:t>很难通过规则来手工实现</a:t>
            </a:r>
            <a:endParaRPr lang="en-US" altLang="zh-CN" dirty="0"/>
          </a:p>
          <a:p>
            <a:pPr lvl="1"/>
            <a:endParaRPr lang="en-US" altLang="zh-CN"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290365" y="1538271"/>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72400" y="3581400"/>
            <a:ext cx="3670974" cy="216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337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1" y="3810000"/>
            <a:ext cx="4521591" cy="883920"/>
          </a:xfrm>
          <a:prstGeom prst="rect">
            <a:avLst/>
          </a:prstGeom>
        </p:spPr>
      </p:pic>
      <p:sp>
        <p:nvSpPr>
          <p:cNvPr id="6" name="矩形 5"/>
          <p:cNvSpPr/>
          <p:nvPr/>
        </p:nvSpPr>
        <p:spPr>
          <a:xfrm>
            <a:off x="5140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4572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114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902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t>常用的定理</a:t>
            </a:r>
          </a:p>
        </p:txBody>
      </p:sp>
    </p:spTree>
    <p:extLst>
      <p:ext uri="{BB962C8B-B14F-4D97-AF65-F5344CB8AC3E}">
        <p14:creationId xmlns:p14="http://schemas.microsoft.com/office/powerpoint/2010/main" val="4214661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sz="quarter" idx="1"/>
          </p:nvPr>
        </p:nvSpPr>
        <p:spPr/>
        <p:txBody>
          <a:bodyPr/>
          <a:lstStyle/>
          <a:p>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00927"/>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019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sz="quarter"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6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什么是机器学习？</a:t>
            </a:r>
            <a:endParaRPr lang="zh-CN" altLang="en-US" dirty="0"/>
          </a:p>
        </p:txBody>
      </p:sp>
      <p:sp>
        <p:nvSpPr>
          <p:cNvPr id="6" name="文本框 5"/>
          <p:cNvSpPr txBox="1"/>
          <p:nvPr/>
        </p:nvSpPr>
        <p:spPr>
          <a:xfrm>
            <a:off x="2438400" y="5231218"/>
            <a:ext cx="1980029" cy="369332"/>
          </a:xfrm>
          <a:prstGeom prst="rect">
            <a:avLst/>
          </a:prstGeom>
          <a:noFill/>
        </p:spPr>
        <p:txBody>
          <a:bodyPr wrap="none" rtlCol="0">
            <a:spAutoFit/>
          </a:bodyPr>
          <a:lstStyle/>
          <a:p>
            <a:r>
              <a:rPr lang="zh-CN" altLang="en-US" dirty="0">
                <a:solidFill>
                  <a:srgbClr val="FF0000"/>
                </a:solidFill>
              </a:rPr>
              <a:t>独立同分布 </a:t>
            </a:r>
            <a:r>
              <a:rPr lang="en-US" altLang="zh-CN" dirty="0">
                <a:solidFill>
                  <a:srgbClr val="FF0000"/>
                </a:solidFill>
              </a:rPr>
              <a:t>p(</a:t>
            </a:r>
            <a:r>
              <a:rPr lang="en-US" altLang="zh-CN" dirty="0" err="1">
                <a:solidFill>
                  <a:srgbClr val="FF0000"/>
                </a:solidFill>
              </a:rPr>
              <a:t>x,y</a:t>
            </a:r>
            <a:r>
              <a:rPr lang="en-US" altLang="zh-CN" dirty="0">
                <a:solidFill>
                  <a:srgbClr val="FF0000"/>
                </a:solidFill>
              </a:rPr>
              <a:t>)</a:t>
            </a:r>
            <a:endParaRPr lang="zh-CN" altLang="en-US" dirty="0">
              <a:solidFill>
                <a:srgbClr val="FF0000"/>
              </a:solidFill>
            </a:endParaRPr>
          </a:p>
        </p:txBody>
      </p:sp>
      <p:sp>
        <p:nvSpPr>
          <p:cNvPr id="7" name="矩形 6"/>
          <p:cNvSpPr/>
          <p:nvPr/>
        </p:nvSpPr>
        <p:spPr>
          <a:xfrm>
            <a:off x="2286000" y="1279654"/>
            <a:ext cx="7924800" cy="1015663"/>
          </a:xfrm>
          <a:prstGeom prst="rect">
            <a:avLst/>
          </a:prstGeom>
        </p:spPr>
        <p:txBody>
          <a:bodyPr wrap="square">
            <a:spAutoFit/>
          </a:bodyPr>
          <a:lstStyle/>
          <a:p>
            <a:r>
              <a:rPr lang="zh-CN" altLang="en-US" sz="2000" dirty="0"/>
              <a:t>机器学习：从数据中获得决策（预测）函数使得机器可以根据数据进行自动学习，通过算法使得机器能从大量历史数据中学习规律从而对新的样本做决策。</a:t>
            </a:r>
            <a:endParaRPr lang="en-US" altLang="zh-CN" sz="2000" dirty="0"/>
          </a:p>
        </p:txBody>
      </p:sp>
      <p:pic>
        <p:nvPicPr>
          <p:cNvPr id="9" name="图片 8">
            <a:extLst>
              <a:ext uri="{FF2B5EF4-FFF2-40B4-BE49-F238E27FC236}">
                <a16:creationId xmlns:a16="http://schemas.microsoft.com/office/drawing/2014/main" id="{AD1E55F4-CCBD-4EB9-B7FC-D063FD23C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85" y="2743200"/>
            <a:ext cx="7750831" cy="2264288"/>
          </a:xfrm>
          <a:prstGeom prst="rect">
            <a:avLst/>
          </a:prstGeom>
        </p:spPr>
      </p:pic>
    </p:spTree>
    <p:extLst>
      <p:ext uri="{BB962C8B-B14F-4D97-AF65-F5344CB8AC3E}">
        <p14:creationId xmlns:p14="http://schemas.microsoft.com/office/powerpoint/2010/main" val="155986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133600"/>
            <a:ext cx="2966012" cy="2286000"/>
          </a:xfrm>
          <a:prstGeom prst="rect">
            <a:avLst/>
          </a:prstGeom>
        </p:spPr>
      </p:pic>
      <p:sp>
        <p:nvSpPr>
          <p:cNvPr id="5" name="文本框 4"/>
          <p:cNvSpPr txBox="1"/>
          <p:nvPr/>
        </p:nvSpPr>
        <p:spPr>
          <a:xfrm>
            <a:off x="2438399" y="4980214"/>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3"/>
          <a:stretch>
            <a:fillRect/>
          </a:stretch>
        </p:blipFill>
        <p:spPr>
          <a:xfrm>
            <a:off x="6553200" y="2895600"/>
            <a:ext cx="3324225" cy="1371600"/>
          </a:xfrm>
          <a:prstGeom prst="rect">
            <a:avLst/>
          </a:prstGeom>
        </p:spPr>
      </p:pic>
      <p:sp>
        <p:nvSpPr>
          <p:cNvPr id="9" name="文本框 8"/>
          <p:cNvSpPr txBox="1"/>
          <p:nvPr/>
        </p:nvSpPr>
        <p:spPr>
          <a:xfrm>
            <a:off x="7034211" y="4969328"/>
            <a:ext cx="2362200" cy="523220"/>
          </a:xfrm>
          <a:prstGeom prst="rect">
            <a:avLst/>
          </a:prstGeom>
          <a:noFill/>
        </p:spPr>
        <p:txBody>
          <a:bodyPr wrap="square" rtlCol="0">
            <a:spAutoFit/>
          </a:bodyPr>
          <a:lstStyle/>
          <a:p>
            <a:pPr algn="ctr"/>
            <a:r>
              <a:rPr lang="zh-CN" altLang="en-US" sz="2800" dirty="0"/>
              <a:t>聚类</a:t>
            </a:r>
          </a:p>
        </p:txBody>
      </p:sp>
    </p:spTree>
    <p:extLst>
      <p:ext uri="{BB962C8B-B14F-4D97-AF65-F5344CB8AC3E}">
        <p14:creationId xmlns:p14="http://schemas.microsoft.com/office/powerpoint/2010/main" val="319142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机器学习的三要素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p>
              <a:p>
                <a:r>
                  <a:rPr lang="zh-CN" altLang="en-US" dirty="0"/>
                  <a:t>学习准则</a:t>
                </a:r>
                <a:endParaRPr lang="en-US" altLang="zh-CN" dirty="0"/>
              </a:p>
              <a:p>
                <a:pPr lvl="1"/>
                <a:r>
                  <a:rPr lang="zh-CN" altLang="en-US" dirty="0"/>
                  <a:t>期望风险</a:t>
                </a:r>
                <a:endParaRPr lang="en-US" altLang="zh-CN" dirty="0"/>
              </a:p>
              <a:p>
                <a:endParaRPr lang="en-US" altLang="zh-CN" dirty="0"/>
              </a:p>
              <a:p>
                <a:r>
                  <a:rPr lang="zh-CN" altLang="en-US" dirty="0"/>
                  <a:t>优化</a:t>
                </a:r>
                <a:endParaRPr lang="en-US" altLang="zh-CN" dirty="0"/>
              </a:p>
              <a:p>
                <a:pPr lvl="1"/>
                <a:r>
                  <a:rPr lang="zh-CN" altLang="en-US" dirty="0"/>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19601" y="4495801"/>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1539499"/>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8600" y="211178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期望风险未知，通过</a:t>
                </a:r>
                <a:r>
                  <a:rPr lang="zh-CN" altLang="en-US" dirty="0">
                    <a:solidFill>
                      <a:srgbClr val="FF0000"/>
                    </a:solidFill>
                  </a:rPr>
                  <a:t>经验风险</a:t>
                </a:r>
                <a:r>
                  <a:rPr lang="zh-CN" altLang="en-US" dirty="0"/>
                  <a:t>近似</a:t>
                </a:r>
                <a:endParaRPr lang="en-US" altLang="zh-CN" dirty="0"/>
              </a:p>
              <a:p>
                <a:pPr lvl="1"/>
                <a:r>
                  <a:rPr lang="zh-CN" altLang="en-US" dirty="0"/>
                  <a:t>训练数据：</a:t>
                </a:r>
                <a14:m>
                  <m:oMath xmlns:m="http://schemas.openxmlformats.org/officeDocument/2006/math">
                    <m:r>
                      <a:rPr lang="zh-CN" altLang="en-US" i="1"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solidFill>
                      <a:srgbClr val="FF0000"/>
                    </a:solidFill>
                  </a:rPr>
                  <a:t>经验风险最小化</a:t>
                </a:r>
                <a:endParaRPr lang="en-US" altLang="zh-CN" dirty="0">
                  <a:solidFill>
                    <a:srgbClr val="FF0000"/>
                  </a:solidFill>
                </a:endParaRPr>
              </a:p>
              <a:p>
                <a:pPr lvl="1"/>
                <a:r>
                  <a:rPr lang="zh-CN" altLang="en-US" dirty="0"/>
                  <a:t>在选择合适的风险函数后，我们寻找一个参数</a:t>
                </a:r>
                <a:r>
                  <a:rPr lang="en-US" altLang="zh-CN" dirty="0"/>
                  <a:t>θ</a:t>
                </a:r>
                <a:r>
                  <a:rPr lang="en-US" altLang="zh-CN" baseline="30000" dirty="0"/>
                  <a:t>∗</a:t>
                </a:r>
                <a:r>
                  <a:rPr lang="en-US" altLang="zh-CN" dirty="0"/>
                  <a:t> </a:t>
                </a:r>
                <a:r>
                  <a:rPr lang="zh-CN" altLang="en-US" dirty="0"/>
                  <a:t>，使得经验风险函数最小化。</a:t>
                </a:r>
                <a:endParaRPr lang="en-US" altLang="zh-CN" dirty="0"/>
              </a:p>
              <a:p>
                <a:endParaRPr lang="en-US" altLang="zh-CN" dirty="0"/>
              </a:p>
              <a:p>
                <a:pPr marL="0" indent="0">
                  <a:buNone/>
                </a:pPr>
                <a:endParaRPr lang="en-US" altLang="zh-CN" dirty="0"/>
              </a:p>
              <a:p>
                <a:r>
                  <a:rPr lang="zh-CN" altLang="en-US" dirty="0"/>
                  <a:t>机器学习问题转化成为一个</a:t>
                </a:r>
                <a:r>
                  <a:rPr lang="zh-CN" altLang="en-US"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963" b="-728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350533"/>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572000"/>
            <a:ext cx="3227673" cy="848148"/>
          </a:xfrm>
          <a:prstGeom prst="rect">
            <a:avLst/>
          </a:prstGeom>
        </p:spPr>
      </p:pic>
    </p:spTree>
    <p:extLst>
      <p:ext uri="{BB962C8B-B14F-4D97-AF65-F5344CB8AC3E}">
        <p14:creationId xmlns:p14="http://schemas.microsoft.com/office/powerpoint/2010/main" val="231691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7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2971800"/>
            <a:ext cx="5126954" cy="3071270"/>
          </a:xfrm>
          <a:prstGeom prst="rect">
            <a:avLst/>
          </a:prstGeom>
        </p:spPr>
      </p:pic>
    </p:spTree>
    <p:extLst>
      <p:ext uri="{BB962C8B-B14F-4D97-AF65-F5344CB8AC3E}">
        <p14:creationId xmlns:p14="http://schemas.microsoft.com/office/powerpoint/2010/main" val="3755236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18497</TotalTime>
  <Words>1110</Words>
  <Application>Microsoft Office PowerPoint</Application>
  <PresentationFormat>宽屏</PresentationFormat>
  <Paragraphs>210</Paragraphs>
  <Slides>45</Slides>
  <Notes>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62" baseType="lpstr">
      <vt:lpstr>CMMI10</vt:lpstr>
      <vt:lpstr>CMMIB10</vt:lpstr>
      <vt:lpstr>CMR10</vt:lpstr>
      <vt:lpstr>CMSY10</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教学内容</vt:lpstr>
      <vt:lpstr>机器学习 ≈ 构建一个映射函数</vt:lpstr>
      <vt:lpstr>为什么要“机器学习”？</vt:lpstr>
      <vt:lpstr>什么是机器学习？</vt:lpstr>
      <vt:lpstr>常见的机器学习问题</vt:lpstr>
      <vt:lpstr>机器学习的三要素</vt:lpstr>
      <vt:lpstr>参数学习</vt:lpstr>
      <vt:lpstr>线性回归（Linear Regression）</vt:lpstr>
      <vt:lpstr>损失函数</vt:lpstr>
      <vt:lpstr>最优化问题</vt:lpstr>
      <vt:lpstr>梯度下降法（ Gradient Descent ）</vt:lpstr>
      <vt:lpstr>学习率是十分重要的超参数！</vt:lpstr>
      <vt:lpstr>随机梯度下降法</vt:lpstr>
      <vt:lpstr> 随机梯度下降法</vt:lpstr>
      <vt:lpstr>机器学习 = 优化？</vt:lpstr>
      <vt:lpstr>过拟合</vt:lpstr>
      <vt:lpstr>泛化错误</vt:lpstr>
      <vt:lpstr>如何减少泛化错误？</vt:lpstr>
      <vt:lpstr>正则化（regularization）</vt:lpstr>
      <vt:lpstr>提前停止</vt:lpstr>
      <vt:lpstr>线性回归</vt:lpstr>
      <vt:lpstr>线性回归（Linear Regression）</vt:lpstr>
      <vt:lpstr>优化方法</vt:lpstr>
      <vt:lpstr>经验风险最小化</vt:lpstr>
      <vt:lpstr>似然（Likelihood）</vt:lpstr>
      <vt:lpstr>从概率角度来看线性回归</vt:lpstr>
      <vt:lpstr>线性回归中的似然函数</vt:lpstr>
      <vt:lpstr>最大似然估计</vt:lpstr>
      <vt:lpstr>一个例子：Polynomial Curve Fitting</vt:lpstr>
      <vt:lpstr>Which Degree of Polynomial?</vt:lpstr>
      <vt:lpstr>Controlling Overfitting: Regularization</vt:lpstr>
      <vt:lpstr>Controlling Overfitting: Regularization</vt:lpstr>
      <vt:lpstr>Controlling Overfitting: Dataset size</vt:lpstr>
      <vt:lpstr>机器学习的几个关键点</vt:lpstr>
      <vt:lpstr>常见的机器学习类型</vt:lpstr>
      <vt:lpstr>如何选择一个合适的模型？</vt:lpstr>
      <vt:lpstr>模型选择：偏差与方差</vt:lpstr>
      <vt:lpstr>集成模型：有效的降低方差的方法</vt:lpstr>
      <vt:lpstr>PAC学习 Probably Approximately Correct</vt:lpstr>
      <vt:lpstr>样本复杂度</vt:lpstr>
      <vt:lpstr>常用的定理</vt:lpstr>
      <vt:lpstr>没有免费午餐定理（No Free Lunch Theorem，NFL）</vt:lpstr>
      <vt:lpstr>课后作业</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1824</cp:revision>
  <dcterms:created xsi:type="dcterms:W3CDTF">2009-03-19T21:17:53Z</dcterms:created>
  <dcterms:modified xsi:type="dcterms:W3CDTF">2019-11-29T02:27:41Z</dcterms:modified>
</cp:coreProperties>
</file>