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448" r:id="rId3"/>
    <p:sldId id="449" r:id="rId4"/>
    <p:sldId id="450" r:id="rId5"/>
    <p:sldId id="451" r:id="rId6"/>
    <p:sldId id="453" r:id="rId7"/>
    <p:sldId id="452" r:id="rId8"/>
    <p:sldId id="917" r:id="rId9"/>
    <p:sldId id="454" r:id="rId10"/>
    <p:sldId id="456" r:id="rId11"/>
    <p:sldId id="916" r:id="rId12"/>
    <p:sldId id="918" r:id="rId13"/>
    <p:sldId id="920" r:id="rId14"/>
    <p:sldId id="919" r:id="rId15"/>
    <p:sldId id="455" r:id="rId16"/>
    <p:sldId id="447"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50"/>
            <p14:sldId id="451"/>
            <p14:sldId id="453"/>
            <p14:sldId id="452"/>
            <p14:sldId id="917"/>
            <p14:sldId id="454"/>
            <p14:sldId id="456"/>
            <p14:sldId id="916"/>
            <p14:sldId id="918"/>
            <p14:sldId id="920"/>
            <p14:sldId id="919"/>
            <p14:sldId id="455"/>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99" d="100"/>
          <a:sy n="99" d="100"/>
        </p:scale>
        <p:origin x="1282"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11/14/2019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模型独立的学习方式</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4BFB-E395-4803-9416-FEDD0667D3D7}"/>
              </a:ext>
            </a:extLst>
          </p:cNvPr>
          <p:cNvSpPr>
            <a:spLocks noGrp="1"/>
          </p:cNvSpPr>
          <p:nvPr>
            <p:ph type="title"/>
          </p:nvPr>
        </p:nvSpPr>
        <p:spPr/>
        <p:txBody>
          <a:bodyPr/>
          <a:lstStyle/>
          <a:p>
            <a:r>
              <a:rPr lang="zh-CN" altLang="en-US" dirty="0"/>
              <a:t>多任务学习（</a:t>
            </a:r>
            <a:r>
              <a:rPr lang="en-US" altLang="zh-CN" dirty="0"/>
              <a:t> Multitask Learning </a:t>
            </a:r>
            <a:r>
              <a:rPr lang="zh-CN" altLang="en-US" dirty="0"/>
              <a:t>）</a:t>
            </a:r>
          </a:p>
        </p:txBody>
      </p:sp>
      <p:pic>
        <p:nvPicPr>
          <p:cNvPr id="4" name="图片 3">
            <a:extLst>
              <a:ext uri="{FF2B5EF4-FFF2-40B4-BE49-F238E27FC236}">
                <a16:creationId xmlns:a16="http://schemas.microsoft.com/office/drawing/2014/main" id="{403BBAE5-A5AA-4A62-934F-20B451D23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889" y="1371600"/>
            <a:ext cx="4610221" cy="4871485"/>
          </a:xfrm>
          <a:prstGeom prst="rect">
            <a:avLst/>
          </a:prstGeom>
        </p:spPr>
      </p:pic>
    </p:spTree>
    <p:extLst>
      <p:ext uri="{BB962C8B-B14F-4D97-AF65-F5344CB8AC3E}">
        <p14:creationId xmlns:p14="http://schemas.microsoft.com/office/powerpoint/2010/main" val="28534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4294967295"/>
          </p:nvPr>
        </p:nvSpPr>
        <p:spPr>
          <a:xfrm>
            <a:off x="2133600" y="2362201"/>
            <a:ext cx="7772400" cy="3603551"/>
          </a:xfrm>
          <a:prstGeom prst="rect">
            <a:avLst/>
          </a:prstGeom>
        </p:spPr>
        <p:txBody>
          <a:bodyPr wrap="square">
            <a:spAutoFit/>
          </a:bodyPr>
          <a:lstStyle/>
          <a:p>
            <a:pPr marL="0" indent="0">
              <a:buNone/>
            </a:pPr>
            <a:r>
              <a:rPr lang="en-US" altLang="zh-CN" sz="2800" dirty="0"/>
              <a:t>Multitask Learning is an approach to </a:t>
            </a:r>
            <a:r>
              <a:rPr lang="en-US" altLang="zh-CN" sz="2800" dirty="0">
                <a:solidFill>
                  <a:srgbClr val="FF0000"/>
                </a:solidFill>
              </a:rPr>
              <a:t>inductive transfer </a:t>
            </a:r>
            <a:r>
              <a:rPr lang="en-US" altLang="zh-CN" sz="2800" dirty="0"/>
              <a:t>that improves </a:t>
            </a:r>
            <a:r>
              <a:rPr lang="en-US" altLang="zh-CN" sz="2800" dirty="0">
                <a:solidFill>
                  <a:srgbClr val="FF0000"/>
                </a:solidFill>
              </a:rPr>
              <a:t>generalization</a:t>
            </a:r>
            <a:r>
              <a:rPr lang="en-US" altLang="zh-CN" sz="2800" dirty="0"/>
              <a:t> by using the domain information contained in the training signals of related tasks as an </a:t>
            </a:r>
            <a:r>
              <a:rPr lang="en-US" altLang="zh-CN" sz="2800" dirty="0">
                <a:solidFill>
                  <a:srgbClr val="FF0000"/>
                </a:solidFill>
              </a:rPr>
              <a:t>inductive bias</a:t>
            </a:r>
            <a:r>
              <a:rPr lang="en-US" altLang="zh-CN" sz="2800" dirty="0"/>
              <a:t>. It does this by learning tasks in parallel while using a </a:t>
            </a:r>
            <a:r>
              <a:rPr lang="en-US" altLang="zh-CN" sz="2800" dirty="0">
                <a:solidFill>
                  <a:srgbClr val="FF0000"/>
                </a:solidFill>
              </a:rPr>
              <a:t>shared representation</a:t>
            </a:r>
            <a:r>
              <a:rPr lang="en-US" altLang="zh-CN" sz="2800" dirty="0"/>
              <a:t>; what is learned for each task can help other tasks be learned better.</a:t>
            </a:r>
            <a:endParaRPr lang="zh-CN" altLang="en-US" sz="2800" dirty="0"/>
          </a:p>
          <a:p>
            <a:pPr marL="0" indent="0">
              <a:buNone/>
            </a:pPr>
            <a:endParaRPr lang="zh-CN" altLang="en-US" sz="2800"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04800"/>
            <a:ext cx="6850288" cy="1024580"/>
          </a:xfrm>
          <a:prstGeom prst="rect">
            <a:avLst/>
          </a:prstGeom>
        </p:spPr>
      </p:pic>
      <p:sp>
        <p:nvSpPr>
          <p:cNvPr id="8" name="文本框 7"/>
          <p:cNvSpPr txBox="1"/>
          <p:nvPr/>
        </p:nvSpPr>
        <p:spPr>
          <a:xfrm>
            <a:off x="7924800" y="152400"/>
            <a:ext cx="2595582" cy="369332"/>
          </a:xfrm>
          <a:prstGeom prst="rect">
            <a:avLst/>
          </a:prstGeom>
          <a:noFill/>
        </p:spPr>
        <p:txBody>
          <a:bodyPr wrap="none" rtlCol="0">
            <a:spAutoFit/>
          </a:bodyPr>
          <a:lstStyle/>
          <a:p>
            <a:r>
              <a:rPr lang="en-US" altLang="zh-CN" dirty="0"/>
              <a:t>Machine Learning 1997</a:t>
            </a:r>
            <a:endParaRPr lang="zh-CN" altLang="en-US" dirty="0"/>
          </a:p>
        </p:txBody>
      </p:sp>
    </p:spTree>
    <p:extLst>
      <p:ext uri="{BB962C8B-B14F-4D97-AF65-F5344CB8AC3E}">
        <p14:creationId xmlns:p14="http://schemas.microsoft.com/office/powerpoint/2010/main" val="17452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74734-0BEE-4276-A0FC-23909AA18C6C}"/>
              </a:ext>
            </a:extLst>
          </p:cNvPr>
          <p:cNvSpPr>
            <a:spLocks noGrp="1"/>
          </p:cNvSpPr>
          <p:nvPr>
            <p:ph type="title"/>
          </p:nvPr>
        </p:nvSpPr>
        <p:spPr/>
        <p:txBody>
          <a:bodyPr/>
          <a:lstStyle/>
          <a:p>
            <a:r>
              <a:rPr lang="zh-CN" altLang="en-US" dirty="0"/>
              <a:t>迁移学习（</a:t>
            </a:r>
            <a:r>
              <a:rPr lang="en-US" altLang="zh-CN" dirty="0"/>
              <a:t>Transfer Learning</a:t>
            </a:r>
            <a:r>
              <a:rPr lang="zh-CN" altLang="en-US" dirty="0"/>
              <a:t>）</a:t>
            </a:r>
          </a:p>
        </p:txBody>
      </p:sp>
      <p:pic>
        <p:nvPicPr>
          <p:cNvPr id="6" name="图片 5">
            <a:extLst>
              <a:ext uri="{FF2B5EF4-FFF2-40B4-BE49-F238E27FC236}">
                <a16:creationId xmlns:a16="http://schemas.microsoft.com/office/drawing/2014/main" id="{FF14062B-B013-410C-8DEA-3CE80D1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926" y="2057401"/>
            <a:ext cx="8033875" cy="3359867"/>
          </a:xfrm>
          <a:prstGeom prst="rect">
            <a:avLst/>
          </a:prstGeom>
        </p:spPr>
      </p:pic>
    </p:spTree>
    <p:extLst>
      <p:ext uri="{BB962C8B-B14F-4D97-AF65-F5344CB8AC3E}">
        <p14:creationId xmlns:p14="http://schemas.microsoft.com/office/powerpoint/2010/main" val="84380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4" name="图片 3">
            <a:extLst>
              <a:ext uri="{FF2B5EF4-FFF2-40B4-BE49-F238E27FC236}">
                <a16:creationId xmlns:a16="http://schemas.microsoft.com/office/drawing/2014/main" id="{4385EB86-D55E-4D9E-BB05-13DDBE3C6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351" y="2590800"/>
            <a:ext cx="6605298" cy="2133600"/>
          </a:xfrm>
          <a:prstGeom prst="rect">
            <a:avLst/>
          </a:prstGeom>
        </p:spPr>
      </p:pic>
    </p:spTree>
    <p:extLst>
      <p:ext uri="{BB962C8B-B14F-4D97-AF65-F5344CB8AC3E}">
        <p14:creationId xmlns:p14="http://schemas.microsoft.com/office/powerpoint/2010/main" val="328302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7170" name="Picture 2" descr="https://www.researchgate.net/profile/Joaquin_Vanschoren/publication/228376299/figure/fig1/AS:302007698116611@1449015654650/Base-learning-versus-meta-learning_W640.jpg">
            <a:extLst>
              <a:ext uri="{FF2B5EF4-FFF2-40B4-BE49-F238E27FC236}">
                <a16:creationId xmlns:a16="http://schemas.microsoft.com/office/drawing/2014/main" id="{3EEA57FF-1D22-47B3-BB20-EF8FA567A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2" y="1905000"/>
            <a:ext cx="4967288" cy="410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9724-890E-4A05-8209-7CBB02112B0D}"/>
              </a:ext>
            </a:extLst>
          </p:cNvPr>
          <p:cNvSpPr>
            <a:spLocks noGrp="1"/>
          </p:cNvSpPr>
          <p:nvPr>
            <p:ph type="title"/>
          </p:nvPr>
        </p:nvSpPr>
        <p:spPr/>
        <p:txBody>
          <a:bodyPr/>
          <a:lstStyle/>
          <a:p>
            <a:r>
              <a:rPr lang="zh-CN" altLang="en-US" dirty="0"/>
              <a:t>终身学习</a:t>
            </a:r>
          </a:p>
        </p:txBody>
      </p:sp>
      <p:pic>
        <p:nvPicPr>
          <p:cNvPr id="8196" name="Picture 4" descr="https://www.grasp.upenn.edu/sites/default/files/styles/full/public/images/3_0.jpg?itok=FUgaQdvu">
            <a:extLst>
              <a:ext uri="{FF2B5EF4-FFF2-40B4-BE49-F238E27FC236}">
                <a16:creationId xmlns:a16="http://schemas.microsoft.com/office/drawing/2014/main" id="{B36CD747-767A-4150-B3F2-2A85F602B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82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7381A-E3A6-485C-8139-0C105994B9E4}"/>
              </a:ext>
            </a:extLst>
          </p:cNvPr>
          <p:cNvSpPr>
            <a:spLocks noGrp="1"/>
          </p:cNvSpPr>
          <p:nvPr>
            <p:ph type="title"/>
          </p:nvPr>
        </p:nvSpPr>
        <p:spPr/>
        <p:txBody>
          <a:bodyPr/>
          <a:lstStyle/>
          <a:p>
            <a:r>
              <a:rPr lang="zh-CN" altLang="en-US" dirty="0"/>
              <a:t>模型独立的学习方式</a:t>
            </a:r>
          </a:p>
        </p:txBody>
      </p:sp>
      <p:sp>
        <p:nvSpPr>
          <p:cNvPr id="3" name="内容占位符 2">
            <a:extLst>
              <a:ext uri="{FF2B5EF4-FFF2-40B4-BE49-F238E27FC236}">
                <a16:creationId xmlns:a16="http://schemas.microsoft.com/office/drawing/2014/main" id="{74A282E0-7192-489A-AC9A-097D45F7A2CF}"/>
              </a:ext>
            </a:extLst>
          </p:cNvPr>
          <p:cNvSpPr>
            <a:spLocks noGrp="1"/>
          </p:cNvSpPr>
          <p:nvPr>
            <p:ph sz="quarter" idx="1"/>
          </p:nvPr>
        </p:nvSpPr>
        <p:spPr/>
        <p:txBody>
          <a:bodyPr/>
          <a:lstStyle/>
          <a:p>
            <a:r>
              <a:rPr lang="zh-CN" altLang="en-US" dirty="0"/>
              <a:t>这些学习方式不限于具体的模型</a:t>
            </a:r>
            <a:endParaRPr lang="en-US" altLang="zh-CN" dirty="0"/>
          </a:p>
          <a:p>
            <a:pPr lvl="1"/>
            <a:r>
              <a:rPr lang="zh-CN" altLang="en-US" dirty="0"/>
              <a:t>前馈神经网络、循环神经网络还是其他模型</a:t>
            </a:r>
            <a:endParaRPr lang="en-US" altLang="zh-CN" dirty="0"/>
          </a:p>
          <a:p>
            <a:endParaRPr lang="en-US" altLang="zh-CN" dirty="0"/>
          </a:p>
          <a:p>
            <a:r>
              <a:rPr lang="zh-CN" altLang="en-US" dirty="0"/>
              <a:t>然而一种学习方式往往会对符合某种特性的模型更加青睐</a:t>
            </a:r>
            <a:endParaRPr lang="en-US" altLang="zh-CN" dirty="0"/>
          </a:p>
          <a:p>
            <a:pPr lvl="1"/>
            <a:r>
              <a:rPr lang="zh-CN" altLang="en-US" dirty="0"/>
              <a:t>集成学习往往和方差大的模型组合时效果显著。</a:t>
            </a:r>
          </a:p>
        </p:txBody>
      </p:sp>
    </p:spTree>
    <p:extLst>
      <p:ext uri="{BB962C8B-B14F-4D97-AF65-F5344CB8AC3E}">
        <p14:creationId xmlns:p14="http://schemas.microsoft.com/office/powerpoint/2010/main" val="171306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D9059-9B67-4692-B1A5-AAAC7ED01C9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A216EE3-68D2-4698-A7BB-CACC3775473D}"/>
              </a:ext>
            </a:extLst>
          </p:cNvPr>
          <p:cNvSpPr>
            <a:spLocks noGrp="1"/>
          </p:cNvSpPr>
          <p:nvPr>
            <p:ph sz="quarter" idx="1"/>
          </p:nvPr>
        </p:nvSpPr>
        <p:spPr/>
        <p:txBody>
          <a:bodyPr/>
          <a:lstStyle/>
          <a:p>
            <a:r>
              <a:rPr lang="zh-CN" altLang="en-US" dirty="0"/>
              <a:t>集成学习</a:t>
            </a:r>
            <a:endParaRPr lang="en-US" altLang="zh-CN" dirty="0"/>
          </a:p>
          <a:p>
            <a:r>
              <a:rPr lang="zh-CN" altLang="en-US" dirty="0"/>
              <a:t>协同学习</a:t>
            </a:r>
            <a:endParaRPr lang="en-US" altLang="zh-CN" dirty="0"/>
          </a:p>
          <a:p>
            <a:r>
              <a:rPr lang="zh-CN" altLang="en-US" dirty="0"/>
              <a:t>多任务学习</a:t>
            </a:r>
            <a:endParaRPr lang="en-US" altLang="zh-CN" dirty="0"/>
          </a:p>
          <a:p>
            <a:r>
              <a:rPr lang="zh-CN" altLang="en-US" dirty="0"/>
              <a:t>迁移学习</a:t>
            </a:r>
            <a:endParaRPr lang="en-US" altLang="zh-CN" dirty="0"/>
          </a:p>
          <a:p>
            <a:r>
              <a:rPr lang="zh-CN" altLang="en-US" dirty="0"/>
              <a:t>终身学习</a:t>
            </a:r>
            <a:endParaRPr lang="en-US" altLang="zh-CN" dirty="0"/>
          </a:p>
          <a:p>
            <a:r>
              <a:rPr lang="zh-CN" altLang="en-US" dirty="0"/>
              <a:t>元学习</a:t>
            </a:r>
          </a:p>
        </p:txBody>
      </p:sp>
    </p:spTree>
    <p:extLst>
      <p:ext uri="{BB962C8B-B14F-4D97-AF65-F5344CB8AC3E}">
        <p14:creationId xmlns:p14="http://schemas.microsoft.com/office/powerpoint/2010/main" val="12923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567C-EF3E-4CF0-9CE5-BA6A4312E5EC}"/>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4DE5E46A-1933-4DEB-86C4-15A71C90B765}"/>
              </a:ext>
            </a:extLst>
          </p:cNvPr>
          <p:cNvSpPr>
            <a:spLocks noGrp="1"/>
          </p:cNvSpPr>
          <p:nvPr>
            <p:ph sz="quarter" idx="1"/>
          </p:nvPr>
        </p:nvSpPr>
        <p:spPr/>
        <p:txBody>
          <a:bodyPr/>
          <a:lstStyle/>
          <a:p>
            <a:r>
              <a:rPr lang="zh-CN" altLang="en-US" dirty="0"/>
              <a:t>三个臭皮匠赛过诸葛亮</a:t>
            </a:r>
          </a:p>
        </p:txBody>
      </p:sp>
      <p:pic>
        <p:nvPicPr>
          <p:cNvPr id="5" name="图片 4">
            <a:extLst>
              <a:ext uri="{FF2B5EF4-FFF2-40B4-BE49-F238E27FC236}">
                <a16:creationId xmlns:a16="http://schemas.microsoft.com/office/drawing/2014/main" id="{02ED4C3E-D5A6-47E2-B89E-3D7F8A4C9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2057401"/>
            <a:ext cx="5824009" cy="1507711"/>
          </a:xfrm>
          <a:prstGeom prst="rect">
            <a:avLst/>
          </a:prstGeom>
        </p:spPr>
      </p:pic>
    </p:spTree>
    <p:extLst>
      <p:ext uri="{BB962C8B-B14F-4D97-AF65-F5344CB8AC3E}">
        <p14:creationId xmlns:p14="http://schemas.microsoft.com/office/powerpoint/2010/main" val="40663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Bagging</a:t>
            </a:r>
            <a:r>
              <a:rPr lang="zh-CN" altLang="en-US" dirty="0"/>
              <a:t>类</a:t>
            </a:r>
            <a:endParaRPr lang="en-US" altLang="zh-CN" dirty="0"/>
          </a:p>
          <a:p>
            <a:pPr lvl="1"/>
            <a:r>
              <a:rPr lang="en-US" altLang="zh-CN" dirty="0"/>
              <a:t>Bagging</a:t>
            </a:r>
            <a:r>
              <a:rPr lang="zh-CN" altLang="en-US" dirty="0"/>
              <a:t>（</a:t>
            </a:r>
            <a:r>
              <a:rPr lang="en-US" altLang="zh-CN" dirty="0"/>
              <a:t>Bootstrap Aggregating</a:t>
            </a:r>
            <a:r>
              <a:rPr lang="zh-CN" altLang="en-US" dirty="0"/>
              <a:t>）是一个通过不同模型的训练数据集的独立性来提高不同模型之间的独立性。我们在原始训练集上进行有放回的随机采样，得到</a:t>
            </a:r>
            <a:r>
              <a:rPr lang="en-US" altLang="zh-CN" dirty="0"/>
              <a:t>M </a:t>
            </a:r>
            <a:r>
              <a:rPr lang="zh-CN" altLang="en-US" dirty="0"/>
              <a:t>比较小的训练集并训练</a:t>
            </a:r>
            <a:r>
              <a:rPr lang="en-US" altLang="zh-CN" dirty="0"/>
              <a:t>M </a:t>
            </a:r>
            <a:r>
              <a:rPr lang="zh-CN" altLang="en-US" dirty="0"/>
              <a:t>个模型，然后通过投票的方法进行模型集成。</a:t>
            </a:r>
            <a:endParaRPr lang="en-US" altLang="zh-CN" dirty="0"/>
          </a:p>
          <a:p>
            <a:pPr lvl="1"/>
            <a:endParaRPr lang="en-US" altLang="zh-CN" dirty="0"/>
          </a:p>
          <a:p>
            <a:pPr lvl="1"/>
            <a:r>
              <a:rPr lang="zh-CN" altLang="en-US" dirty="0"/>
              <a:t>随机森林（</a:t>
            </a:r>
            <a:r>
              <a:rPr lang="en-US" altLang="zh-CN" dirty="0"/>
              <a:t>Random Forest</a:t>
            </a:r>
            <a:r>
              <a:rPr lang="zh-CN" altLang="en-US" dirty="0"/>
              <a:t>）是在</a:t>
            </a:r>
            <a:r>
              <a:rPr lang="en-US" altLang="zh-CN" dirty="0"/>
              <a:t>Bagging</a:t>
            </a:r>
            <a:r>
              <a:rPr lang="zh-CN" altLang="en-US" dirty="0"/>
              <a:t>的基础上再引入了随机特征，进一步提高每个基模型之间的独立性。在随机森林中，每个基模型都是一棵决策树。</a:t>
            </a:r>
          </a:p>
        </p:txBody>
      </p:sp>
    </p:spTree>
    <p:extLst>
      <p:ext uri="{BB962C8B-B14F-4D97-AF65-F5344CB8AC3E}">
        <p14:creationId xmlns:p14="http://schemas.microsoft.com/office/powerpoint/2010/main" val="5181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D3E38-34B4-474F-8C53-E879B5548D6F}"/>
              </a:ext>
            </a:extLst>
          </p:cNvPr>
          <p:cNvSpPr>
            <a:spLocks noGrp="1"/>
          </p:cNvSpPr>
          <p:nvPr>
            <p:ph type="title"/>
          </p:nvPr>
        </p:nvSpPr>
        <p:spPr/>
        <p:txBody>
          <a:bodyPr/>
          <a:lstStyle/>
          <a:p>
            <a:r>
              <a:rPr lang="zh-CN" altLang="en-US" dirty="0"/>
              <a:t>随机森林</a:t>
            </a:r>
          </a:p>
        </p:txBody>
      </p:sp>
      <p:pic>
        <p:nvPicPr>
          <p:cNvPr id="1026" name="Picture 2" descr="âRandom Forestâçå¾çæç´¢ç»æ">
            <a:extLst>
              <a:ext uri="{FF2B5EF4-FFF2-40B4-BE49-F238E27FC236}">
                <a16:creationId xmlns:a16="http://schemas.microsoft.com/office/drawing/2014/main" id="{50D7E82D-2C39-473D-BB48-6F29110E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288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Boosting</a:t>
            </a:r>
            <a:r>
              <a:rPr lang="zh-CN" altLang="en-US" dirty="0"/>
              <a:t>类</a:t>
            </a:r>
            <a:endParaRPr lang="en-US" altLang="zh-CN" dirty="0"/>
          </a:p>
          <a:p>
            <a:pPr lvl="1"/>
            <a:r>
              <a:rPr lang="zh-CN" altLang="en-US" dirty="0"/>
              <a:t>按照一定的顺序来先后训练不同的基模型，每个模型都针对前序模型的错误进行专门训练。根据前序模型的结果，来调整训练训练样本的权重，从而增加不同基模型之间的差异性。</a:t>
            </a:r>
            <a:endParaRPr lang="en-US" altLang="zh-CN" dirty="0"/>
          </a:p>
          <a:p>
            <a:pPr lvl="1"/>
            <a:r>
              <a:rPr lang="en-US" altLang="zh-CN" dirty="0"/>
              <a:t>AdaBoost</a:t>
            </a:r>
            <a:r>
              <a:rPr lang="zh-CN" altLang="en-US" dirty="0"/>
              <a:t>（</a:t>
            </a:r>
            <a:r>
              <a:rPr lang="en-US" altLang="zh-CN" dirty="0"/>
              <a:t>Adaptive Boosting</a:t>
            </a:r>
            <a:r>
              <a:rPr lang="zh-CN" altLang="en-US" dirty="0"/>
              <a:t>）算法</a:t>
            </a:r>
          </a:p>
        </p:txBody>
      </p:sp>
      <p:pic>
        <p:nvPicPr>
          <p:cNvPr id="3074" name="Picture 2" descr="âadaboostâçå¾çæç´¢ç»æ">
            <a:extLst>
              <a:ext uri="{FF2B5EF4-FFF2-40B4-BE49-F238E27FC236}">
                <a16:creationId xmlns:a16="http://schemas.microsoft.com/office/drawing/2014/main" id="{6495CCC3-39EF-4E28-A5B9-9667B798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4038601"/>
            <a:ext cx="6410325" cy="19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7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F2C37-BCB2-462D-BB1E-D58F83D75DA0}"/>
              </a:ext>
            </a:extLst>
          </p:cNvPr>
          <p:cNvSpPr>
            <a:spLocks noGrp="1"/>
          </p:cNvSpPr>
          <p:nvPr>
            <p:ph type="title"/>
          </p:nvPr>
        </p:nvSpPr>
        <p:spPr/>
        <p:txBody>
          <a:bodyPr/>
          <a:lstStyle/>
          <a:p>
            <a:r>
              <a:rPr lang="en-US" altLang="zh-CN" dirty="0"/>
              <a:t>AdaBoost</a:t>
            </a:r>
            <a:endParaRPr lang="zh-CN" altLang="en-US" dirty="0"/>
          </a:p>
        </p:txBody>
      </p:sp>
      <p:pic>
        <p:nvPicPr>
          <p:cNvPr id="4098" name="Picture 2" descr="âadaboostâçå¾çæç´¢ç»æ">
            <a:extLst>
              <a:ext uri="{FF2B5EF4-FFF2-40B4-BE49-F238E27FC236}">
                <a16:creationId xmlns:a16="http://schemas.microsoft.com/office/drawing/2014/main" id="{E0EB3FEC-CCB3-4AC0-AA20-D320741FA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295401"/>
            <a:ext cx="63150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539EF-C6B1-428F-9482-2E19D9A09372}"/>
              </a:ext>
            </a:extLst>
          </p:cNvPr>
          <p:cNvSpPr>
            <a:spLocks noGrp="1"/>
          </p:cNvSpPr>
          <p:nvPr>
            <p:ph type="title"/>
          </p:nvPr>
        </p:nvSpPr>
        <p:spPr/>
        <p:txBody>
          <a:bodyPr/>
          <a:lstStyle/>
          <a:p>
            <a:r>
              <a:rPr lang="zh-CN" altLang="en-US" dirty="0"/>
              <a:t>协同训练（</a:t>
            </a:r>
            <a:r>
              <a:rPr lang="en-US" altLang="zh-CN" dirty="0"/>
              <a:t> Co-Training </a:t>
            </a:r>
            <a:r>
              <a:rPr lang="zh-CN" altLang="en-US" dirty="0"/>
              <a:t>）</a:t>
            </a:r>
          </a:p>
        </p:txBody>
      </p:sp>
      <p:sp>
        <p:nvSpPr>
          <p:cNvPr id="3" name="内容占位符 2">
            <a:extLst>
              <a:ext uri="{FF2B5EF4-FFF2-40B4-BE49-F238E27FC236}">
                <a16:creationId xmlns:a16="http://schemas.microsoft.com/office/drawing/2014/main" id="{2B5A16F7-B67F-40FF-9B6A-4BDD97DF8D24}"/>
              </a:ext>
            </a:extLst>
          </p:cNvPr>
          <p:cNvSpPr>
            <a:spLocks noGrp="1"/>
          </p:cNvSpPr>
          <p:nvPr>
            <p:ph sz="quarter" idx="1"/>
          </p:nvPr>
        </p:nvSpPr>
        <p:spPr/>
        <p:txBody>
          <a:bodyPr/>
          <a:lstStyle/>
          <a:p>
            <a:r>
              <a:rPr lang="en-US" altLang="zh-CN" dirty="0"/>
              <a:t>Multi-View Learning</a:t>
            </a:r>
            <a:endParaRPr lang="zh-CN" altLang="en-US" dirty="0"/>
          </a:p>
        </p:txBody>
      </p:sp>
      <p:pic>
        <p:nvPicPr>
          <p:cNvPr id="2050" name="Picture 2" descr="âco-trainingâçå¾çæç´¢ç»æ">
            <a:extLst>
              <a:ext uri="{FF2B5EF4-FFF2-40B4-BE49-F238E27FC236}">
                <a16:creationId xmlns:a16="http://schemas.microsoft.com/office/drawing/2014/main" id="{C7AE46B1-353F-43AB-9BD5-54067D9EE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356486"/>
            <a:ext cx="506201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8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17690</TotalTime>
  <Words>340</Words>
  <Application>Microsoft Office PowerPoint</Application>
  <PresentationFormat>宽屏</PresentationFormat>
  <Paragraphs>40</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华文楷体</vt:lpstr>
      <vt:lpstr>华文细黑</vt:lpstr>
      <vt:lpstr>宋体</vt:lpstr>
      <vt:lpstr>微软雅黑</vt:lpstr>
      <vt:lpstr>Arial</vt:lpstr>
      <vt:lpstr>Calibri</vt:lpstr>
      <vt:lpstr>Cambria</vt:lpstr>
      <vt:lpstr>Helvetica</vt:lpstr>
      <vt:lpstr>Wingdings</vt:lpstr>
      <vt:lpstr>Wingdings 3</vt:lpstr>
      <vt:lpstr>Origin</vt:lpstr>
      <vt:lpstr>模型独立的学习方式</vt:lpstr>
      <vt:lpstr>模型独立的学习方式</vt:lpstr>
      <vt:lpstr>内容</vt:lpstr>
      <vt:lpstr>集成学习</vt:lpstr>
      <vt:lpstr>集成方式</vt:lpstr>
      <vt:lpstr>随机森林</vt:lpstr>
      <vt:lpstr>集成方式</vt:lpstr>
      <vt:lpstr>AdaBoost</vt:lpstr>
      <vt:lpstr>协同训练（ Co-Training ）</vt:lpstr>
      <vt:lpstr>多任务学习（ Multitask Learning ）</vt:lpstr>
      <vt:lpstr>PowerPoint 演示文稿</vt:lpstr>
      <vt:lpstr>迁移学习（Transfer Learning）</vt:lpstr>
      <vt:lpstr>元学习（Meta Learning）</vt:lpstr>
      <vt:lpstr>元学习（Meta Learning）</vt:lpstr>
      <vt:lpstr>终身学习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1761</cp:revision>
  <dcterms:created xsi:type="dcterms:W3CDTF">2009-03-19T21:17:53Z</dcterms:created>
  <dcterms:modified xsi:type="dcterms:W3CDTF">2019-11-14T05:22:47Z</dcterms:modified>
</cp:coreProperties>
</file>