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C72-FE88-EA66-EB99-F4CE5CA0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5661-A49B-10C1-E8C5-28F29FB5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94FD-72D3-FFB7-FC07-F8F2D622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4E6A-DCF2-D5F1-2425-A11E6A99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5F23-E512-CB42-D0B6-CD7D355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DC7D-25B8-4AA6-39E2-1748294F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D137E-6E21-2686-0FDC-273AF91E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3E6F-6DB9-A4E3-A48A-4D309D97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E347-5A98-1DA7-A013-90EE9C94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0FC5-8A8F-737E-6330-B7717C45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85B51-209F-DD27-B7BC-024583DC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54DE-B4ED-1111-F966-61AE45C1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6576-D798-BB74-3238-E2AD3E5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F7F5-127D-4994-280F-C433E4B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920-E623-85DD-366A-33E7982A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165-0505-65A7-752B-7A1CD76A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6899-0D2B-598C-E888-3A0AA8C9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2FA0-04D9-975E-7010-B24BF243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0436-D91C-C7DB-B289-B4CDFD3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220A-0A2C-E4DF-56D8-187151D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C8CE-8082-89DF-9EDD-3DAA1409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2FC4-A5A9-B849-97F8-FDC1320E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3C2D-8D06-42BB-2F4A-4F159811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BB3A-A381-C94E-A2D1-3DC0C46E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1B45-0C53-670E-4E4E-FFACDC2E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32CD-95B7-1D02-CDC4-44A34881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443F-3DF8-EB62-D4DA-589C97A1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9730-9104-6B6F-1109-2E9DCE979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AA3C-3243-8DD8-FD8B-FFBF7F4A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4B78-EC9A-297F-BDF4-112231C5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9A5B9-D621-E90F-2B96-B2B4803D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1A08-2A95-F1EC-E507-CEB3E8FA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8C46-7344-39C5-7996-926DBC1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5C92C-8519-0ADD-3360-B0FCFD44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F14F-181A-45ED-2CCA-0BD368BE8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8C50-9FE0-C91C-CDD8-E029792B7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43BF7-98D4-FCFB-2239-8F844E4A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60F8-40D2-3E0E-BDF8-D5C8A5F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017B0-6EB4-B46D-C642-2B17212D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03F-DB8D-65AE-25A7-BE955746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258E9-F5F4-0C01-9253-16A65E49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57898-0A16-635A-41CB-FED9E7DB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9EAF-7423-C5D4-BDE6-97CAC775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C7B05-2606-2CC1-5FC9-930A0CCC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543F-1FCC-B11E-2F70-D5C6EC63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CC22-7CDC-DD6D-776A-E229E50E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5467-8C18-C956-C2A0-AF807DD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B711-3433-07B8-B7D6-E24A9361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1880E-2E6B-19C3-2C93-588791968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A8A6-EBB0-FB4B-B0FD-17117B8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8E41-2CF5-A7C4-DAD6-2C7061F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9786-D5CD-369C-9165-2F9BECFA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EF53-115B-F199-08C2-A675B16F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2F343-21EA-AC21-A190-CA5F0E4C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2DE3E-D304-278C-160B-FD184378A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376B-1618-FAE0-D7AA-AC01D6F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35DF-8C31-D744-60BE-7C48D494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F87F-07ED-28F0-9D47-EAFA9315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5FC40-35DA-679D-0C91-6CC50249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853B-A0F0-3D1D-46C4-8958EEB2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FA57-A373-8EE7-0087-58C32869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38E1-6128-4590-A685-3387C07C617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DC00-8E0E-EE85-B2BA-5B499F720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83F8-CDD3-F32E-8C07-7E7ACD38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FE12-3547-4F6C-AFF9-72434F3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6485-8128-8CF1-0193-73B2A6398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EA451-C8D5-5904-D41C-A4185184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John Swannack</a:t>
            </a:r>
          </a:p>
        </p:txBody>
      </p:sp>
    </p:spTree>
    <p:extLst>
      <p:ext uri="{BB962C8B-B14F-4D97-AF65-F5344CB8AC3E}">
        <p14:creationId xmlns:p14="http://schemas.microsoft.com/office/powerpoint/2010/main" val="77737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232D-5A15-5A5A-A9D5-FB37641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our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1C4B-12D6-F345-8F9C-87D97571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calculate total error</a:t>
            </a:r>
          </a:p>
          <a:p>
            <a:r>
              <a:rPr lang="en-US" dirty="0"/>
              <a:t>However, error tends to go down as we have more clusters</a:t>
            </a:r>
          </a:p>
          <a:p>
            <a:r>
              <a:rPr lang="en-US" dirty="0"/>
              <a:t>Think about it: with n points and n clusters, error goes to zero.</a:t>
            </a:r>
          </a:p>
          <a:p>
            <a:r>
              <a:rPr lang="en-US" dirty="0"/>
              <a:t>So what value of K should we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3B9F-5B9B-6D44-28A7-58A47367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 algorithm…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854F-A090-4A28-1987-37195DFF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problem with K-means is that a poor (</a:t>
            </a:r>
            <a:r>
              <a:rPr lang="en-US" dirty="0" err="1"/>
              <a:t>ie</a:t>
            </a:r>
            <a:r>
              <a:rPr lang="en-US" dirty="0"/>
              <a:t>, unlucky) choice of initial points will fail to get the right clusters</a:t>
            </a:r>
          </a:p>
          <a:p>
            <a:r>
              <a:rPr lang="en-US" dirty="0"/>
              <a:t>We deal with this in a few ways:</a:t>
            </a:r>
          </a:p>
          <a:p>
            <a:pPr lvl="1"/>
            <a:r>
              <a:rPr lang="en-US" dirty="0"/>
              <a:t>Run it repeatedly, tracking which clustering is best based on </a:t>
            </a:r>
            <a:r>
              <a:rPr lang="en-US"/>
              <a:t>calculated error</a:t>
            </a:r>
            <a:endParaRPr lang="en-US" dirty="0"/>
          </a:p>
          <a:p>
            <a:pPr lvl="1"/>
            <a:r>
              <a:rPr lang="en-US" dirty="0"/>
              <a:t>Choose points distant from each other (leads to outliers getting their own cluster)</a:t>
            </a:r>
          </a:p>
          <a:p>
            <a:pPr lvl="1"/>
            <a:r>
              <a:rPr lang="en-US" dirty="0"/>
              <a:t>=&gt; Choose points that are fairly distant, based on a probability (this is K-means+)</a:t>
            </a:r>
          </a:p>
        </p:txBody>
      </p:sp>
    </p:spTree>
    <p:extLst>
      <p:ext uri="{BB962C8B-B14F-4D97-AF65-F5344CB8AC3E}">
        <p14:creationId xmlns:p14="http://schemas.microsoft.com/office/powerpoint/2010/main" val="22589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830C-1305-57F7-6D0F-66FC532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E569-9642-8568-E100-4386784B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work for a magical company that makes the world’s best burritos and also pays us a well, with great benefits and a superb work-life balance.</a:t>
            </a:r>
          </a:p>
          <a:p>
            <a:r>
              <a:rPr lang="en-US" dirty="0"/>
              <a:t>The boss comes in and says that he has a lot of data on burrito customers:</a:t>
            </a:r>
          </a:p>
          <a:p>
            <a:pPr lvl="1"/>
            <a:r>
              <a:rPr lang="en-US" dirty="0"/>
              <a:t>how much each burrito customer spends</a:t>
            </a:r>
          </a:p>
          <a:p>
            <a:pPr lvl="1"/>
            <a:r>
              <a:rPr lang="en-US" dirty="0"/>
              <a:t>How many burritos they get</a:t>
            </a:r>
          </a:p>
          <a:p>
            <a:pPr lvl="1"/>
            <a:r>
              <a:rPr lang="en-US" dirty="0"/>
              <a:t>how many calories are each burrito they order</a:t>
            </a:r>
          </a:p>
          <a:p>
            <a:pPr lvl="1"/>
            <a:r>
              <a:rPr lang="en-US" dirty="0"/>
              <a:t>how many coupons they use</a:t>
            </a:r>
          </a:p>
          <a:p>
            <a:pPr lvl="1"/>
            <a:r>
              <a:rPr lang="en-US" dirty="0"/>
              <a:t>And other data points (we’ll just pretend they are all numbers for now)</a:t>
            </a:r>
          </a:p>
          <a:p>
            <a:r>
              <a:rPr lang="en-US" dirty="0"/>
              <a:t>He wants to know, in general, what groups of customers we have that we can market to.</a:t>
            </a:r>
          </a:p>
        </p:txBody>
      </p:sp>
    </p:spTree>
    <p:extLst>
      <p:ext uri="{BB962C8B-B14F-4D97-AF65-F5344CB8AC3E}">
        <p14:creationId xmlns:p14="http://schemas.microsoft.com/office/powerpoint/2010/main" val="268067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00F1-BEAC-6D8A-8018-24A90FC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ask, “But what do you mean by ‘groups’, exactly?”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D2DD-3D8C-2462-83CC-F288068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boss’s response: “I don’t know. You’re the guy who knows about math and stuff. You figure it out.”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DDE5595-684A-21C4-FB8E-9AB93A95D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5" y="132579"/>
            <a:ext cx="11269945" cy="60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A22-9D8B-F750-B07E-AA99CC5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here is </a:t>
            </a:r>
            <a:r>
              <a:rPr lang="en-US" b="1" dirty="0">
                <a:solidFill>
                  <a:srgbClr val="00B0F0"/>
                </a:solidFill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16AD-4B39-221B-042F-CBF56660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This is a type of </a:t>
            </a:r>
            <a:r>
              <a:rPr lang="en-US" sz="3400" b="1" dirty="0">
                <a:solidFill>
                  <a:srgbClr val="00B0F0"/>
                </a:solidFill>
              </a:rPr>
              <a:t>unsupervised learning</a:t>
            </a:r>
          </a:p>
          <a:p>
            <a:r>
              <a:rPr lang="en-US" sz="3400" dirty="0"/>
              <a:t>Unsupervised learning is a sub-area of </a:t>
            </a:r>
            <a:r>
              <a:rPr lang="en-US" sz="3400" b="1" dirty="0">
                <a:solidFill>
                  <a:srgbClr val="00B0F0"/>
                </a:solidFill>
              </a:rPr>
              <a:t>machine learning</a:t>
            </a:r>
          </a:p>
          <a:p>
            <a:r>
              <a:rPr lang="en-US" sz="3400" b="1" dirty="0">
                <a:solidFill>
                  <a:srgbClr val="00B0F0"/>
                </a:solidFill>
              </a:rPr>
              <a:t>K-means</a:t>
            </a:r>
            <a:r>
              <a:rPr lang="en-US" sz="3400" dirty="0"/>
              <a:t> is one common approach here</a:t>
            </a:r>
          </a:p>
        </p:txBody>
      </p:sp>
    </p:spTree>
    <p:extLst>
      <p:ext uri="{BB962C8B-B14F-4D97-AF65-F5344CB8AC3E}">
        <p14:creationId xmlns:p14="http://schemas.microsoft.com/office/powerpoint/2010/main" val="21081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C29-19C3-8C49-BD91-27EDD792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info on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CEC2-B77C-0922-5330-3DAA56BA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</a:t>
            </a:r>
            <a:r>
              <a:rPr lang="en-US" b="1" dirty="0">
                <a:solidFill>
                  <a:srgbClr val="00B0F0"/>
                </a:solidFill>
              </a:rPr>
              <a:t>hard class membership </a:t>
            </a:r>
            <a:r>
              <a:rPr lang="en-US" dirty="0"/>
              <a:t>(everything is in either group one or group two, not in group 1 with 80% probability)</a:t>
            </a:r>
          </a:p>
          <a:p>
            <a:r>
              <a:rPr lang="en-US" dirty="0"/>
              <a:t>Always terminates</a:t>
            </a:r>
          </a:p>
          <a:p>
            <a:r>
              <a:rPr lang="en-US" dirty="0"/>
              <a:t>Easy to code, easy to understand—no higher-level math needed</a:t>
            </a:r>
          </a:p>
          <a:p>
            <a:r>
              <a:rPr lang="en-US" dirty="0"/>
              <a:t>Fast enough for lower k</a:t>
            </a:r>
          </a:p>
          <a:p>
            <a:r>
              <a:rPr lang="en-US" dirty="0"/>
              <a:t>Does not get absolute best clusters—that is </a:t>
            </a:r>
            <a:r>
              <a:rPr lang="en-US" b="1" dirty="0">
                <a:solidFill>
                  <a:srgbClr val="00B0F0"/>
                </a:solidFill>
              </a:rPr>
              <a:t>NP hard</a:t>
            </a:r>
          </a:p>
          <a:p>
            <a:r>
              <a:rPr lang="en-US" dirty="0"/>
              <a:t>Outcome differs based on which points chosen at start—IE, can have some randomness in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6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9C3-C1AE-B508-DBBA-DEBFFD50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algorithm,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F06E-B55D-5736-2DC0-99AB315B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K initial </a:t>
            </a:r>
            <a:r>
              <a:rPr lang="en-US" b="1" dirty="0">
                <a:solidFill>
                  <a:srgbClr val="00B0F0"/>
                </a:solidFill>
              </a:rPr>
              <a:t>centroids</a:t>
            </a:r>
            <a:r>
              <a:rPr lang="en-US" dirty="0"/>
              <a:t> (IE, centers of each cluster)—random is simplest and what we’ll use </a:t>
            </a:r>
            <a:r>
              <a:rPr lang="en-US" u="sng" dirty="0"/>
              <a:t>for now</a:t>
            </a:r>
          </a:p>
          <a:p>
            <a:r>
              <a:rPr lang="en-US" dirty="0"/>
              <a:t>For each point in the set, calculate its distance to each centroid.</a:t>
            </a:r>
          </a:p>
          <a:p>
            <a:r>
              <a:rPr lang="en-US" dirty="0"/>
              <a:t>Assign it to the cluster its closest to</a:t>
            </a:r>
          </a:p>
          <a:p>
            <a:r>
              <a:rPr lang="en-US" dirty="0"/>
              <a:t>Recalculate the centroids and repeat this</a:t>
            </a:r>
          </a:p>
          <a:p>
            <a:r>
              <a:rPr lang="en-US" dirty="0"/>
              <a:t>We’re done when either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Total error drops below some value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Centroids stop changing/points do not move to new clusters (these are the same)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86DC-E458-7FCA-2333-70D67456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algorithm,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47AD-47F7-D4CA-4E69-52DAAB6A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while(not done):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//assign points to clusters/centroids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each point: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minCentroidNumber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getMinCentroid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assignments[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minCentroidNumber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].append(point)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//recalculate centroids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k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clusterAssignments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	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centroids[k] =assignments[k].sum()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/assignments[k].size()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assignments[k] = new empty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D411-87CE-BA90-AC30-C0989DFD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add to the preceding?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1CFD-CFAA-CC46-0FE3-C065F57E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Function/method to get minimum centroid</a:t>
            </a:r>
          </a:p>
          <a:p>
            <a:r>
              <a:rPr lang="en-US" sz="3200" dirty="0"/>
              <a:t>That will require a distance function</a:t>
            </a:r>
          </a:p>
          <a:p>
            <a:r>
              <a:rPr lang="en-US" sz="3200" dirty="0"/>
              <a:t>Depending on language, summing and averaging points may require a trivial call or a little more work</a:t>
            </a:r>
          </a:p>
          <a:p>
            <a:r>
              <a:rPr lang="en-US" sz="3200" u="sng" dirty="0"/>
              <a:t>Need to know when to stop</a:t>
            </a:r>
          </a:p>
        </p:txBody>
      </p:sp>
    </p:spTree>
    <p:extLst>
      <p:ext uri="{BB962C8B-B14F-4D97-AF65-F5344CB8AC3E}">
        <p14:creationId xmlns:p14="http://schemas.microsoft.com/office/powerpoint/2010/main" val="26315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BCD-5A73-5599-48FC-627F575C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stop?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1E65-757B-5E6A-926D-6F1A1F64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total error, measured as the distance of each point to the centroid it’s assigned to</a:t>
            </a:r>
          </a:p>
          <a:p>
            <a:r>
              <a:rPr lang="en-US" dirty="0"/>
              <a:t>Then stop when it reaches some acceptably low level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r>
              <a:rPr lang="en-US" dirty="0"/>
              <a:t>Eventually, the centroids will stop changing in each iteration of the while loop</a:t>
            </a:r>
          </a:p>
          <a:p>
            <a:r>
              <a:rPr lang="en-US" dirty="0"/>
              <a:t>So can check them against previous values and set “Done” to false if they don’t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670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K-means clustering</vt:lpstr>
      <vt:lpstr>We have a problem…</vt:lpstr>
      <vt:lpstr>You ask, “But what do you mean by ‘groups’, exactly?”</vt:lpstr>
      <vt:lpstr>What we need here is clustering</vt:lpstr>
      <vt:lpstr>Some more info on K-means</vt:lpstr>
      <vt:lpstr>The basic algorithm, in English</vt:lpstr>
      <vt:lpstr>The basic algorithm, pseudocode</vt:lpstr>
      <vt:lpstr>What should we add to the preceding?</vt:lpstr>
      <vt:lpstr>When can we stop?</vt:lpstr>
      <vt:lpstr>How good are our clusters?</vt:lpstr>
      <vt:lpstr>Beyond the basic algorithm…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Swannack, John P</dc:creator>
  <cp:lastModifiedBy>Swannack, John P</cp:lastModifiedBy>
  <cp:revision>2</cp:revision>
  <dcterms:created xsi:type="dcterms:W3CDTF">2023-04-04T16:01:41Z</dcterms:created>
  <dcterms:modified xsi:type="dcterms:W3CDTF">2023-04-13T18:00:11Z</dcterms:modified>
</cp:coreProperties>
</file>