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5" r:id="rId7"/>
    <p:sldId id="266" r:id="rId8"/>
    <p:sldId id="262" r:id="rId9"/>
    <p:sldId id="264" r:id="rId10"/>
    <p:sldId id="267" r:id="rId11"/>
    <p:sldId id="268" r:id="rId12"/>
    <p:sldId id="25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08" autoAdjust="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Pet Clinic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/>
          <a:p>
            <a:r>
              <a:rPr lang="en-US" dirty="0" smtClean="0"/>
              <a:t>Using Spring Hibernate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30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Classes, Tables, Controllers, 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7275654"/>
              </p:ext>
            </p:extLst>
          </p:nvPr>
        </p:nvGraphicFramePr>
        <p:xfrm>
          <a:off x="285720" y="714356"/>
          <a:ext cx="8715436" cy="5021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3714776"/>
                <a:gridCol w="3643338"/>
              </a:tblGrid>
              <a:tr h="34291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PetOwner</a:t>
                      </a:r>
                      <a:r>
                        <a:rPr lang="en-US" dirty="0" smtClean="0"/>
                        <a:t>-Properties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DTO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PetDao</a:t>
                      </a:r>
                      <a:r>
                        <a:rPr lang="en-US" baseline="0" dirty="0" smtClean="0"/>
                        <a:t>   Methods</a:t>
                      </a:r>
                      <a:endParaRPr lang="en-US" dirty="0"/>
                    </a:p>
                  </a:txBody>
                  <a:tcPr/>
                </a:tc>
              </a:tr>
              <a:tr h="3429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oid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setOid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getOid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Collection&lt;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PetOwner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getPetOwnerDetails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oname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){</a:t>
                      </a:r>
                    </a:p>
                    <a:p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29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</a:t>
                      </a:r>
                      <a:r>
                        <a:rPr lang="en-US" sz="1400" dirty="0" err="1" smtClean="0"/>
                        <a:t>ownerName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setOwnerName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ownerName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getOwnerName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PetOwner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getPetOwner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(Integer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4190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telephone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setTelephone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telephone)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getTelephone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public Integer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addPetOwner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PetOwner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petOwner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</a:tr>
              <a:tr h="4190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setAddress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address)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getAddress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</a:t>
                      </a:r>
                      <a:r>
                        <a:rPr lang="en-US" sz="1400" dirty="0" err="1" smtClean="0"/>
                        <a:t>PetOwner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updatePetOwnerWithPet</a:t>
                      </a:r>
                      <a:r>
                        <a:rPr lang="en-US" sz="1400" dirty="0" smtClean="0"/>
                        <a:t>(Integer id, </a:t>
                      </a:r>
                      <a:r>
                        <a:rPr lang="en-US" sz="1400" dirty="0" err="1" smtClean="0"/>
                        <a:t>PetOwner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petOwner</a:t>
                      </a:r>
                      <a:r>
                        <a:rPr lang="en-US" sz="1400" dirty="0" smtClean="0"/>
                        <a:t>, List&lt;Pet&gt; </a:t>
                      </a:r>
                      <a:r>
                        <a:rPr lang="en-US" sz="1400" dirty="0" err="1" smtClean="0"/>
                        <a:t>hs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/>
                </a:tc>
              </a:tr>
              <a:tr h="4190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setCity</a:t>
                      </a:r>
                      <a:r>
                        <a:rPr lang="en-US" sz="1400" dirty="0" smtClean="0"/>
                        <a:t>(String city)</a:t>
                      </a:r>
                    </a:p>
                    <a:p>
                      <a:r>
                        <a:rPr lang="en-US" sz="1400" dirty="0" smtClean="0"/>
                        <a:t>public String </a:t>
                      </a:r>
                      <a:r>
                        <a:rPr lang="en-US" sz="1400" dirty="0" err="1" smtClean="0"/>
                        <a:t>getCity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</a:t>
                      </a:r>
                      <a:r>
                        <a:rPr lang="en-US" sz="1400" dirty="0" err="1" smtClean="0"/>
                        <a:t>PetOwner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updatePetOwner</a:t>
                      </a:r>
                      <a:r>
                        <a:rPr lang="en-US" sz="1400" dirty="0" smtClean="0"/>
                        <a:t>(Integer </a:t>
                      </a:r>
                      <a:r>
                        <a:rPr lang="en-US" sz="1400" dirty="0" err="1" smtClean="0"/>
                        <a:t>oid</a:t>
                      </a:r>
                      <a:r>
                        <a:rPr lang="en-US" sz="1400" dirty="0" smtClean="0"/>
                        <a:t>, String name, String address, String city, String telephone)</a:t>
                      </a:r>
                    </a:p>
                  </a:txBody>
                  <a:tcPr/>
                </a:tc>
              </a:tr>
              <a:tr h="4190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Collection&lt;Pet&gt; 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setPet</a:t>
                      </a:r>
                      <a:r>
                        <a:rPr lang="en-US" sz="1400" dirty="0" smtClean="0"/>
                        <a:t>(Collection&lt;Pet&gt; pet)</a:t>
                      </a:r>
                    </a:p>
                    <a:p>
                      <a:r>
                        <a:rPr lang="en-US" sz="1400" dirty="0" smtClean="0"/>
                        <a:t>public Collection&lt;Pet&gt; </a:t>
                      </a:r>
                      <a:r>
                        <a:rPr lang="en-US" sz="1400" dirty="0" err="1" smtClean="0"/>
                        <a:t>getPet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deletePetOwner</a:t>
                      </a:r>
                      <a:r>
                        <a:rPr lang="en-US" sz="1400" dirty="0" smtClean="0"/>
                        <a:t>(Integer </a:t>
                      </a:r>
                      <a:r>
                        <a:rPr lang="en-US" sz="1400" dirty="0" err="1" smtClean="0"/>
                        <a:t>oid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/>
                </a:tc>
              </a:tr>
              <a:tr h="419063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186766" cy="3682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Classes, Tables, Controllers, Dao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7275654"/>
              </p:ext>
            </p:extLst>
          </p:nvPr>
        </p:nvGraphicFramePr>
        <p:xfrm>
          <a:off x="285720" y="1214422"/>
          <a:ext cx="871543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/>
                <a:gridCol w="3714776"/>
                <a:gridCol w="3643338"/>
              </a:tblGrid>
              <a:tr h="342912">
                <a:tc>
                  <a:txBody>
                    <a:bodyPr/>
                    <a:lstStyle/>
                    <a:p>
                      <a:r>
                        <a:rPr lang="en-US" dirty="0" smtClean="0"/>
                        <a:t>Visit-Properties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DTO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PetDao</a:t>
                      </a:r>
                      <a:r>
                        <a:rPr lang="en-US" baseline="0" dirty="0" smtClean="0"/>
                        <a:t>  Methods</a:t>
                      </a:r>
                      <a:endParaRPr lang="en-US" dirty="0"/>
                    </a:p>
                  </a:txBody>
                  <a:tcPr/>
                </a:tc>
              </a:tr>
              <a:tr h="3429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visitId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setVisitId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visitId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getVisitId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  <a:p>
                      <a:endParaRPr 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updatePetWithVisits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(Integer id, List&lt;Visit&gt;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4291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</a:t>
                      </a:r>
                      <a:r>
                        <a:rPr lang="en-US" sz="1400" dirty="0" err="1" smtClean="0"/>
                        <a:t>visitDate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setVisitDate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visitDate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getVisitDate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  <a:p>
                      <a:endParaRPr 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deleteVisitHistory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(Integer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0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setDescription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description)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getDescription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  <a:p>
                      <a:endParaRPr 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0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Pet </a:t>
                      </a:r>
                      <a:r>
                        <a:rPr lang="en-US" sz="1400" dirty="0" err="1" smtClean="0"/>
                        <a:t>pet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setPet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(Pet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Pet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getPet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138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36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Internet based project</a:t>
            </a:r>
          </a:p>
          <a:p>
            <a:r>
              <a:rPr lang="en-US" sz="3000" dirty="0" smtClean="0"/>
              <a:t>Facilitates management of Pets’ visit to the clinic</a:t>
            </a:r>
          </a:p>
          <a:p>
            <a:r>
              <a:rPr lang="en-US" sz="3000" dirty="0" smtClean="0"/>
              <a:t>Allows employees to login and the authenticated employee can do following activities like:</a:t>
            </a:r>
          </a:p>
          <a:p>
            <a:pPr lvl="2"/>
            <a:r>
              <a:rPr lang="en-US" dirty="0" smtClean="0"/>
              <a:t>Search on Vets and their </a:t>
            </a:r>
            <a:r>
              <a:rPr lang="en-US" dirty="0" err="1" smtClean="0"/>
              <a:t>Specialities</a:t>
            </a:r>
            <a:endParaRPr lang="en-US" dirty="0" smtClean="0"/>
          </a:p>
          <a:p>
            <a:pPr lvl="2"/>
            <a:r>
              <a:rPr lang="en-US" dirty="0" smtClean="0"/>
              <a:t>View Pets’ info, view its visit history, Add a new visit entry, Update Pet, Add Pets to their respective owners or Delete Pet along with its visit details</a:t>
            </a:r>
          </a:p>
          <a:p>
            <a:pPr lvl="2"/>
            <a:r>
              <a:rPr lang="en-US" dirty="0" smtClean="0"/>
              <a:t>View, Update, Add or Delete </a:t>
            </a:r>
            <a:r>
              <a:rPr lang="en-US" dirty="0" err="1" smtClean="0"/>
              <a:t>PetOwners</a:t>
            </a:r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526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32" y="1600200"/>
            <a:ext cx="6686568" cy="45259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Login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Search for veterinarians and their specialities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Search for a Pet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Get info on a Pet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View visitation history of a Pet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Update Pet’s info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Add Pet’s visit info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Add a new Pet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Delete Pet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View a Pet Owner’s info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Update Pet Owner’s info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Add new Pet Owner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Delete </a:t>
            </a:r>
            <a:r>
              <a:rPr lang="en-IN" dirty="0" err="1" smtClean="0"/>
              <a:t>PetOwner</a:t>
            </a:r>
            <a:endParaRPr lang="en-IN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974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18" y="-71462"/>
            <a:ext cx="8086724" cy="50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Requirement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572272"/>
          </a:xfrm>
        </p:spPr>
        <p:txBody>
          <a:bodyPr/>
          <a:lstStyle/>
          <a:p>
            <a:r>
              <a:rPr lang="en-US" sz="2000" b="1" dirty="0" smtClean="0"/>
              <a:t>Hardware Requirements</a:t>
            </a:r>
          </a:p>
          <a:p>
            <a:endParaRPr lang="en-US" dirty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Software Requirements</a:t>
            </a:r>
            <a:endParaRPr lang="en-US" sz="20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0103"/>
              </p:ext>
            </p:extLst>
          </p:nvPr>
        </p:nvGraphicFramePr>
        <p:xfrm>
          <a:off x="1071538" y="712464"/>
          <a:ext cx="778674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37"/>
                <a:gridCol w="5245805"/>
              </a:tblGrid>
              <a:tr h="266007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Server Requirements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26600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Intel(R) Core(TM) i3</a:t>
                      </a:r>
                      <a:endParaRPr lang="en-US" sz="1600" dirty="0"/>
                    </a:p>
                  </a:txBody>
                  <a:tcPr/>
                </a:tc>
              </a:tr>
              <a:tr h="46551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RAM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128MB for java 8</a:t>
                      </a:r>
                    </a:p>
                    <a:p>
                      <a:r>
                        <a:rPr lang="en-US" sz="1600" dirty="0" smtClean="0"/>
                        <a:t>Tomcat7:2GB (for windows platforms)</a:t>
                      </a:r>
                      <a:endParaRPr lang="en-US" sz="1600" dirty="0"/>
                    </a:p>
                  </a:txBody>
                  <a:tcPr/>
                </a:tc>
              </a:tr>
              <a:tr h="46551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Hard Disk capacity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124 MB for </a:t>
                      </a:r>
                      <a:r>
                        <a:rPr lang="en-US" sz="1600" dirty="0" err="1" smtClean="0"/>
                        <a:t>jre</a:t>
                      </a:r>
                      <a:r>
                        <a:rPr lang="en-US" sz="1600" dirty="0" smtClean="0"/>
                        <a:t>; 2MB for Java Update;</a:t>
                      </a:r>
                    </a:p>
                    <a:p>
                      <a:r>
                        <a:rPr lang="en-US" sz="1600" dirty="0" smtClean="0"/>
                        <a:t>Tomcat7:250MB (Recommended is 500MB)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9579517"/>
              </p:ext>
            </p:extLst>
          </p:nvPr>
        </p:nvGraphicFramePr>
        <p:xfrm>
          <a:off x="1000100" y="3039840"/>
          <a:ext cx="7715304" cy="2460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626"/>
                <a:gridCol w="5197678"/>
              </a:tblGrid>
              <a:tr h="341336">
                <a:tc>
                  <a:txBody>
                    <a:bodyPr/>
                    <a:lstStyle/>
                    <a:p>
                      <a:r>
                        <a:rPr lang="en-IN" dirty="0" smtClean="0"/>
                        <a:t>Server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702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Operating</a:t>
                      </a:r>
                      <a:r>
                        <a:rPr lang="en-IN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Windows Vista, Windows7, Windows 8.x, Windows 10</a:t>
                      </a:r>
                      <a:endParaRPr lang="en-US" sz="1600" dirty="0"/>
                    </a:p>
                  </a:txBody>
                  <a:tcPr/>
                </a:tc>
              </a:tr>
              <a:tr h="26233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Database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mysql-connector-java-8.0.13</a:t>
                      </a:r>
                      <a:endParaRPr lang="en-US" sz="1600" dirty="0"/>
                    </a:p>
                  </a:txBody>
                  <a:tcPr/>
                </a:tc>
              </a:tr>
              <a:tr h="26233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Web Server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Apache-tomcat7</a:t>
                      </a:r>
                      <a:endParaRPr lang="en-US" sz="1600" dirty="0"/>
                    </a:p>
                  </a:txBody>
                  <a:tcPr/>
                </a:tc>
              </a:tr>
              <a:tr h="262333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JDK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Jdk1.8</a:t>
                      </a:r>
                      <a:endParaRPr lang="en-US" sz="1600" dirty="0"/>
                    </a:p>
                  </a:txBody>
                  <a:tcPr/>
                </a:tc>
              </a:tr>
              <a:tr h="2623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Hibernate4</a:t>
                      </a:r>
                      <a:endParaRPr lang="en-US" sz="1600" dirty="0"/>
                    </a:p>
                  </a:txBody>
                  <a:tcPr/>
                </a:tc>
              </a:tr>
              <a:tr h="2623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Framework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Spring4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99579517"/>
              </p:ext>
            </p:extLst>
          </p:nvPr>
        </p:nvGraphicFramePr>
        <p:xfrm>
          <a:off x="1000100" y="5643579"/>
          <a:ext cx="7786742" cy="1043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8971"/>
                <a:gridCol w="5327771"/>
              </a:tblGrid>
              <a:tr h="308496">
                <a:tc>
                  <a:txBody>
                    <a:bodyPr/>
                    <a:lstStyle/>
                    <a:p>
                      <a:r>
                        <a:rPr lang="en-IN" dirty="0" smtClean="0"/>
                        <a:t>Client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237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Operating</a:t>
                      </a:r>
                      <a:r>
                        <a:rPr lang="en-IN" sz="1600" baseline="0" dirty="0" smtClean="0"/>
                        <a:t> System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Windows Vista, Windows7, Windows 8.x, Windows 10</a:t>
                      </a:r>
                    </a:p>
                  </a:txBody>
                  <a:tcPr/>
                </a:tc>
              </a:tr>
              <a:tr h="277819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Browsers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Internet Explorer 9 and above, Firefox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568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                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229600" cy="5440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86200" y="1524000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etsearch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_ </a:t>
            </a: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speciality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029200" y="533400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petsrch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10400" y="76200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sp>
        <p:nvSpPr>
          <p:cNvPr id="10" name="Oval 9"/>
          <p:cNvSpPr/>
          <p:nvPr/>
        </p:nvSpPr>
        <p:spPr>
          <a:xfrm>
            <a:off x="6858000" y="6253186"/>
            <a:ext cx="15240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searchOwner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643306" y="4429132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AddPets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5610244"/>
            <a:ext cx="16002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AddPetOwner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772036" y="5643578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owners</a:t>
            </a:r>
          </a:p>
        </p:txBody>
      </p:sp>
      <p:sp>
        <p:nvSpPr>
          <p:cNvPr id="14" name="Oval 13"/>
          <p:cNvSpPr/>
          <p:nvPr/>
        </p:nvSpPr>
        <p:spPr>
          <a:xfrm>
            <a:off x="7000892" y="681022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petview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308716" y="3157121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login</a:t>
            </a:r>
          </a:p>
        </p:txBody>
      </p:sp>
      <p:sp>
        <p:nvSpPr>
          <p:cNvPr id="16" name="Oval 15"/>
          <p:cNvSpPr/>
          <p:nvPr/>
        </p:nvSpPr>
        <p:spPr>
          <a:xfrm>
            <a:off x="6715140" y="3714752"/>
            <a:ext cx="1928826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viewOwnerDetails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00892" y="1285860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Visitation</a:t>
            </a:r>
          </a:p>
        </p:txBody>
      </p:sp>
      <p:sp>
        <p:nvSpPr>
          <p:cNvPr id="18" name="Oval 17"/>
          <p:cNvSpPr/>
          <p:nvPr/>
        </p:nvSpPr>
        <p:spPr>
          <a:xfrm>
            <a:off x="6929454" y="1895468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Visit</a:t>
            </a:r>
          </a:p>
        </p:txBody>
      </p:sp>
      <p:sp>
        <p:nvSpPr>
          <p:cNvPr id="19" name="Oval 18"/>
          <p:cNvSpPr/>
          <p:nvPr/>
        </p:nvSpPr>
        <p:spPr>
          <a:xfrm>
            <a:off x="6934200" y="4286256"/>
            <a:ext cx="15240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ownerUpdateForm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29454" y="2500306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petUpdate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915176" y="3109914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petDelete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86217" y="3126049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sz="11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etsearch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29545" y="4967302"/>
            <a:ext cx="1742983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petOwnerDeleteForm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8600" y="2968101"/>
            <a:ext cx="5334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Employee login</a:t>
            </a:r>
          </a:p>
        </p:txBody>
      </p:sp>
      <p:cxnSp>
        <p:nvCxnSpPr>
          <p:cNvPr id="26" name="Straight Arrow Connector 25"/>
          <p:cNvCxnSpPr>
            <a:stCxn id="24" idx="3"/>
            <a:endCxn id="15" idx="2"/>
          </p:cNvCxnSpPr>
          <p:nvPr/>
        </p:nvCxnSpPr>
        <p:spPr>
          <a:xfrm>
            <a:off x="762000" y="3349101"/>
            <a:ext cx="546716" cy="74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6"/>
            <a:endCxn id="22" idx="2"/>
          </p:cNvCxnSpPr>
          <p:nvPr/>
        </p:nvCxnSpPr>
        <p:spPr>
          <a:xfrm flipV="1">
            <a:off x="2680316" y="3392749"/>
            <a:ext cx="605901" cy="31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6"/>
            <a:endCxn id="6" idx="4"/>
          </p:cNvCxnSpPr>
          <p:nvPr/>
        </p:nvCxnSpPr>
        <p:spPr>
          <a:xfrm flipH="1" flipV="1">
            <a:off x="4572000" y="2057400"/>
            <a:ext cx="85817" cy="133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6"/>
            <a:endCxn id="8" idx="4"/>
          </p:cNvCxnSpPr>
          <p:nvPr/>
        </p:nvCxnSpPr>
        <p:spPr>
          <a:xfrm flipV="1">
            <a:off x="4657817" y="1066800"/>
            <a:ext cx="1057183" cy="23259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9" idx="2"/>
          </p:cNvCxnSpPr>
          <p:nvPr/>
        </p:nvCxnSpPr>
        <p:spPr>
          <a:xfrm flipV="1">
            <a:off x="4691108" y="342900"/>
            <a:ext cx="2319292" cy="3049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6"/>
            <a:endCxn id="10" idx="2"/>
          </p:cNvCxnSpPr>
          <p:nvPr/>
        </p:nvCxnSpPr>
        <p:spPr>
          <a:xfrm>
            <a:off x="4657817" y="3392749"/>
            <a:ext cx="2200183" cy="3127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6"/>
            <a:endCxn id="11" idx="0"/>
          </p:cNvCxnSpPr>
          <p:nvPr/>
        </p:nvCxnSpPr>
        <p:spPr>
          <a:xfrm flipH="1">
            <a:off x="4329106" y="3392749"/>
            <a:ext cx="328711" cy="1036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2" idx="6"/>
            <a:endCxn id="12" idx="2"/>
          </p:cNvCxnSpPr>
          <p:nvPr/>
        </p:nvCxnSpPr>
        <p:spPr>
          <a:xfrm>
            <a:off x="4657817" y="3392749"/>
            <a:ext cx="2200183" cy="248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2" idx="6"/>
            <a:endCxn id="13" idx="0"/>
          </p:cNvCxnSpPr>
          <p:nvPr/>
        </p:nvCxnSpPr>
        <p:spPr>
          <a:xfrm>
            <a:off x="4657817" y="3392749"/>
            <a:ext cx="800019" cy="22508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2" idx="6"/>
            <a:endCxn id="14" idx="2"/>
          </p:cNvCxnSpPr>
          <p:nvPr/>
        </p:nvCxnSpPr>
        <p:spPr>
          <a:xfrm flipV="1">
            <a:off x="4657817" y="947722"/>
            <a:ext cx="2343075" cy="2445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6"/>
            <a:endCxn id="16" idx="2"/>
          </p:cNvCxnSpPr>
          <p:nvPr/>
        </p:nvCxnSpPr>
        <p:spPr>
          <a:xfrm>
            <a:off x="4657817" y="3392749"/>
            <a:ext cx="2057323" cy="5887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6"/>
            <a:endCxn id="17" idx="2"/>
          </p:cNvCxnSpPr>
          <p:nvPr/>
        </p:nvCxnSpPr>
        <p:spPr>
          <a:xfrm flipV="1">
            <a:off x="4657817" y="1552560"/>
            <a:ext cx="2343075" cy="1840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2" idx="6"/>
            <a:endCxn id="18" idx="2"/>
          </p:cNvCxnSpPr>
          <p:nvPr/>
        </p:nvCxnSpPr>
        <p:spPr>
          <a:xfrm flipV="1">
            <a:off x="4657817" y="2162168"/>
            <a:ext cx="2271637" cy="12305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2" idx="6"/>
            <a:endCxn id="19" idx="2"/>
          </p:cNvCxnSpPr>
          <p:nvPr/>
        </p:nvCxnSpPr>
        <p:spPr>
          <a:xfrm>
            <a:off x="4657817" y="3392749"/>
            <a:ext cx="2276383" cy="1160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2" idx="6"/>
            <a:endCxn id="20" idx="2"/>
          </p:cNvCxnSpPr>
          <p:nvPr/>
        </p:nvCxnSpPr>
        <p:spPr>
          <a:xfrm flipV="1">
            <a:off x="4657817" y="2767006"/>
            <a:ext cx="2271637" cy="625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2" idx="6"/>
            <a:endCxn id="21" idx="0"/>
          </p:cNvCxnSpPr>
          <p:nvPr/>
        </p:nvCxnSpPr>
        <p:spPr>
          <a:xfrm flipV="1">
            <a:off x="4657817" y="3109914"/>
            <a:ext cx="2943159" cy="28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2" idx="6"/>
            <a:endCxn id="23" idx="2"/>
          </p:cNvCxnSpPr>
          <p:nvPr/>
        </p:nvCxnSpPr>
        <p:spPr>
          <a:xfrm>
            <a:off x="4657817" y="3392749"/>
            <a:ext cx="2171728" cy="184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85852" y="1785926"/>
            <a:ext cx="1371600" cy="533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logout</a:t>
            </a:r>
            <a:endParaRPr lang="en-US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Arrow Connector 40"/>
          <p:cNvCxnSpPr>
            <a:stCxn id="15" idx="1"/>
            <a:endCxn id="39" idx="3"/>
          </p:cNvCxnSpPr>
          <p:nvPr/>
        </p:nvCxnSpPr>
        <p:spPr>
          <a:xfrm rot="16200000" flipV="1">
            <a:off x="1001138" y="2726792"/>
            <a:ext cx="994025" cy="2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  <a:endCxn id="15" idx="7"/>
          </p:cNvCxnSpPr>
          <p:nvPr/>
        </p:nvCxnSpPr>
        <p:spPr>
          <a:xfrm rot="16200000" flipH="1">
            <a:off x="1971006" y="2726791"/>
            <a:ext cx="994025" cy="228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6188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Controllers, 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525963"/>
          </a:xfrm>
        </p:spPr>
        <p:txBody>
          <a:bodyPr>
            <a:normAutofit/>
          </a:bodyPr>
          <a:lstStyle/>
          <a:p>
            <a:r>
              <a:rPr lang="en-US" sz="2500" dirty="0" smtClean="0"/>
              <a:t>Three Controllers:</a:t>
            </a:r>
          </a:p>
          <a:p>
            <a:pPr lvl="3"/>
            <a:r>
              <a:rPr lang="en-US" dirty="0" err="1"/>
              <a:t>LoginController</a:t>
            </a:r>
            <a:endParaRPr lang="en-US" dirty="0"/>
          </a:p>
          <a:p>
            <a:pPr lvl="3"/>
            <a:r>
              <a:rPr lang="en-US" dirty="0" err="1"/>
              <a:t>VetController</a:t>
            </a:r>
            <a:endParaRPr lang="en-US" dirty="0"/>
          </a:p>
          <a:p>
            <a:pPr lvl="3"/>
            <a:r>
              <a:rPr lang="en-US" dirty="0" err="1" smtClean="0"/>
              <a:t>PetController</a:t>
            </a:r>
            <a:endParaRPr lang="en-US" dirty="0"/>
          </a:p>
          <a:p>
            <a:r>
              <a:rPr lang="en-US" sz="2500" dirty="0" smtClean="0"/>
              <a:t>Dao: </a:t>
            </a:r>
            <a:r>
              <a:rPr lang="en-US" sz="2000" dirty="0" err="1" smtClean="0"/>
              <a:t>VetDao</a:t>
            </a:r>
            <a:r>
              <a:rPr lang="en-US" sz="2000" dirty="0" smtClean="0"/>
              <a:t> &amp; </a:t>
            </a:r>
            <a:r>
              <a:rPr lang="en-US" sz="2000" dirty="0" err="1" smtClean="0"/>
              <a:t>PetDao</a:t>
            </a:r>
            <a:endParaRPr lang="en-US" sz="2000" dirty="0" smtClean="0"/>
          </a:p>
          <a:p>
            <a:r>
              <a:rPr lang="en-US" sz="2500" dirty="0" smtClean="0"/>
              <a:t> DTO : </a:t>
            </a:r>
            <a:r>
              <a:rPr lang="en-US" sz="2000" dirty="0" smtClean="0"/>
              <a:t>Vet, </a:t>
            </a:r>
            <a:r>
              <a:rPr lang="en-US" sz="2000" dirty="0" err="1" smtClean="0"/>
              <a:t>Speciality</a:t>
            </a:r>
            <a:r>
              <a:rPr lang="en-US" sz="2000" dirty="0" smtClean="0"/>
              <a:t>, </a:t>
            </a:r>
            <a:r>
              <a:rPr lang="en-US" sz="2000" dirty="0" err="1" smtClean="0"/>
              <a:t>PetOwner</a:t>
            </a:r>
            <a:r>
              <a:rPr lang="en-US" sz="2000" dirty="0" smtClean="0"/>
              <a:t>, Pet, Visit, </a:t>
            </a:r>
            <a:r>
              <a:rPr lang="en-US" sz="2000" dirty="0" err="1" smtClean="0"/>
              <a:t>VetDto</a:t>
            </a:r>
            <a:endParaRPr lang="en-US" sz="2000" dirty="0" smtClean="0"/>
          </a:p>
          <a:p>
            <a:r>
              <a:rPr lang="en-US" sz="2500" dirty="0" smtClean="0"/>
              <a:t>Tables : Vet, </a:t>
            </a:r>
            <a:r>
              <a:rPr lang="en-US" sz="2500" dirty="0" err="1" smtClean="0"/>
              <a:t>Speciality</a:t>
            </a:r>
            <a:r>
              <a:rPr lang="en-US" sz="2500" dirty="0" smtClean="0"/>
              <a:t>, Pet, </a:t>
            </a:r>
            <a:r>
              <a:rPr lang="en-US" sz="2500" dirty="0" err="1" smtClean="0"/>
              <a:t>PetOwner</a:t>
            </a:r>
            <a:r>
              <a:rPr lang="en-US" sz="2500" dirty="0" smtClean="0"/>
              <a:t>, Visit</a:t>
            </a:r>
            <a:r>
              <a:rPr lang="en-US" dirty="0"/>
              <a:t>	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76400" y="4691082"/>
            <a:ext cx="49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469108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Speciality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8787" y="4548206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08787" y="4919682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to one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2172177" y="4875748"/>
            <a:ext cx="1866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238702" y="4995882"/>
            <a:ext cx="1723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219200" y="5617150"/>
            <a:ext cx="112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PetOwner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91000" y="5617150"/>
            <a:ext cx="489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561187" y="5476418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61187" y="584575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to one</a:t>
            </a:r>
            <a:endParaRPr lang="en-US" dirty="0"/>
          </a:p>
        </p:txBody>
      </p:sp>
      <p:cxnSp>
        <p:nvCxnSpPr>
          <p:cNvPr id="41" name="Straight Arrow Connector 40"/>
          <p:cNvCxnSpPr>
            <a:endCxn id="38" idx="1"/>
          </p:cNvCxnSpPr>
          <p:nvPr/>
        </p:nvCxnSpPr>
        <p:spPr>
          <a:xfrm>
            <a:off x="2324577" y="5801816"/>
            <a:ext cx="1866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2391102" y="5921950"/>
            <a:ext cx="1723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90823" y="561715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Visit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61010" y="5476418"/>
            <a:ext cx="13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to many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61010" y="5845750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to one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38" idx="3"/>
            <a:endCxn id="44" idx="1"/>
          </p:cNvCxnSpPr>
          <p:nvPr/>
        </p:nvCxnSpPr>
        <p:spPr>
          <a:xfrm>
            <a:off x="4680814" y="5801816"/>
            <a:ext cx="191000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790925" y="5921950"/>
            <a:ext cx="172369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176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21508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vet</a:t>
            </a:r>
          </a:p>
          <a:p>
            <a:endParaRPr lang="en-IN" sz="2400" dirty="0" smtClean="0"/>
          </a:p>
          <a:p>
            <a:r>
              <a:rPr lang="en-IN" sz="2400" dirty="0" smtClean="0"/>
              <a:t>speciality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err="1" smtClean="0"/>
              <a:t>petowner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pet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visit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71604" y="545770"/>
          <a:ext cx="73342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70"/>
                <a:gridCol w="1833570"/>
                <a:gridCol w="1833570"/>
                <a:gridCol w="1833570"/>
              </a:tblGrid>
              <a:tr h="2248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Name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vet_name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248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 (AI PK)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8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28728" y="1928802"/>
          <a:ext cx="733428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570"/>
                <a:gridCol w="1833570"/>
                <a:gridCol w="1833570"/>
                <a:gridCol w="1833570"/>
              </a:tblGrid>
              <a:tr h="2248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Name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speciality_name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v_id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48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 (AI PK)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</a:t>
                      </a:r>
                      <a:endParaRPr lang="en-US" sz="1400" dirty="0"/>
                    </a:p>
                  </a:txBody>
                  <a:tcPr/>
                </a:tc>
              </a:tr>
              <a:tr h="2248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3286124"/>
          <a:ext cx="7143799" cy="116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1071570"/>
                <a:gridCol w="1518419"/>
                <a:gridCol w="1291958"/>
                <a:gridCol w="607980"/>
                <a:gridCol w="1367988"/>
              </a:tblGrid>
              <a:tr h="285752">
                <a:tc>
                  <a:txBody>
                    <a:bodyPr/>
                    <a:lstStyle/>
                    <a:p>
                      <a:r>
                        <a:rPr lang="en-IN" sz="1650" dirty="0" smtClean="0"/>
                        <a:t>Field Name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50" smtClean="0"/>
                        <a:t>oid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50" dirty="0" err="1" smtClean="0"/>
                        <a:t>ownerName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50" dirty="0" smtClean="0"/>
                        <a:t>address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50" smtClean="0"/>
                        <a:t>city</a:t>
                      </a:r>
                      <a:endParaRPr lang="en-US" sz="16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50" dirty="0" smtClean="0"/>
                        <a:t>telephone</a:t>
                      </a:r>
                      <a:endParaRPr lang="en-US" sz="165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 (AI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PK)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</a:tr>
              <a:tr h="2857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57290" y="4500570"/>
          <a:ext cx="7715305" cy="101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  <a:gridCol w="928694"/>
                <a:gridCol w="1071570"/>
                <a:gridCol w="928695"/>
                <a:gridCol w="1071570"/>
                <a:gridCol w="642942"/>
                <a:gridCol w="1785950"/>
              </a:tblGrid>
              <a:tr h="2857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Name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pid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petName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birthdate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poid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petOwner_id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INT(AI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PK)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</a:t>
                      </a:r>
                      <a:endParaRPr lang="en-US" sz="1400" dirty="0"/>
                    </a:p>
                  </a:txBody>
                  <a:tcPr/>
                </a:tc>
              </a:tr>
              <a:tr h="20002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Length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81128" y="5715016"/>
          <a:ext cx="7334280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6"/>
                <a:gridCol w="1466856"/>
                <a:gridCol w="1466856"/>
                <a:gridCol w="1466856"/>
                <a:gridCol w="1466856"/>
              </a:tblGrid>
              <a:tr h="22489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Name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visit_id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5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vsid</a:t>
                      </a:r>
                      <a:endParaRPr lang="en-US" sz="165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4892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Data Type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INT(AI PK)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VARCHAR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INT</a:t>
                      </a:r>
                      <a:endParaRPr lang="en-US" sz="1400" dirty="0"/>
                    </a:p>
                  </a:txBody>
                  <a:tcPr/>
                </a:tc>
              </a:tr>
              <a:tr h="224892">
                <a:tc>
                  <a:txBody>
                    <a:bodyPr/>
                    <a:lstStyle/>
                    <a:p>
                      <a:r>
                        <a:rPr lang="en-IN" sz="1400" b="1" dirty="0" smtClean="0"/>
                        <a:t>Length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Classes, Tables, Controllers, Dao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Vet, </a:t>
            </a:r>
            <a:r>
              <a:rPr lang="en-US" sz="2400" dirty="0" err="1" smtClean="0"/>
              <a:t>Speciality</a:t>
            </a:r>
            <a:r>
              <a:rPr lang="en-US" sz="2400" dirty="0" smtClean="0"/>
              <a:t>, Pet, </a:t>
            </a:r>
            <a:r>
              <a:rPr lang="en-US" sz="2400" dirty="0" err="1" smtClean="0"/>
              <a:t>PetOwner</a:t>
            </a:r>
            <a:r>
              <a:rPr lang="en-US" sz="2400" dirty="0" smtClean="0"/>
              <a:t>, Visit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2461383"/>
              </p:ext>
            </p:extLst>
          </p:nvPr>
        </p:nvGraphicFramePr>
        <p:xfrm>
          <a:off x="304800" y="1071546"/>
          <a:ext cx="8696356" cy="2134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250"/>
                <a:gridCol w="3823794"/>
                <a:gridCol w="2391312"/>
              </a:tblGrid>
              <a:tr h="452199">
                <a:tc>
                  <a:txBody>
                    <a:bodyPr/>
                    <a:lstStyle/>
                    <a:p>
                      <a:r>
                        <a:rPr lang="en-US" dirty="0" smtClean="0"/>
                        <a:t>Vet-Properties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DTO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VetDao</a:t>
                      </a:r>
                      <a:r>
                        <a:rPr lang="en-US" dirty="0" smtClean="0"/>
                        <a:t> Methods</a:t>
                      </a:r>
                      <a:endParaRPr lang="en-US" dirty="0"/>
                    </a:p>
                  </a:txBody>
                  <a:tcPr/>
                </a:tc>
              </a:tr>
              <a:tr h="4521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setVid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vid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public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getVid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Collection&lt;Vet&gt; </a:t>
                      </a:r>
                      <a:r>
                        <a:rPr lang="en-US" sz="1400" dirty="0" err="1" smtClean="0"/>
                        <a:t>getVet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vetName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2584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</a:t>
                      </a:r>
                      <a:r>
                        <a:rPr lang="en-US" sz="1400" dirty="0" err="1" smtClean="0"/>
                        <a:t>vetName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setVetName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vetName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public String </a:t>
                      </a:r>
                      <a:r>
                        <a:rPr lang="en-US" sz="1400" dirty="0" err="1" smtClean="0"/>
                        <a:t>getVetName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Integer </a:t>
                      </a:r>
                      <a:r>
                        <a:rPr lang="en-US" sz="1400" dirty="0" err="1" smtClean="0"/>
                        <a:t>addVet</a:t>
                      </a:r>
                      <a:r>
                        <a:rPr lang="en-US" sz="1400" dirty="0" smtClean="0"/>
                        <a:t>(Vet </a:t>
                      </a:r>
                      <a:r>
                        <a:rPr lang="en-US" sz="1400" dirty="0" err="1" smtClean="0"/>
                        <a:t>vet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6459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Collection&lt;</a:t>
                      </a:r>
                      <a:r>
                        <a:rPr lang="en-US" sz="1400" dirty="0" err="1" smtClean="0"/>
                        <a:t>Speciality</a:t>
                      </a:r>
                      <a:r>
                        <a:rPr lang="en-US" sz="1400" dirty="0" smtClean="0"/>
                        <a:t>&gt; </a:t>
                      </a:r>
                      <a:r>
                        <a:rPr lang="en-US" sz="1400" dirty="0" err="1" smtClean="0"/>
                        <a:t>specialities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setSpecialities</a:t>
                      </a:r>
                      <a:r>
                        <a:rPr lang="en-US" sz="1400" dirty="0" smtClean="0"/>
                        <a:t>(Collection&lt;</a:t>
                      </a:r>
                      <a:r>
                        <a:rPr lang="en-US" sz="1400" dirty="0" err="1" smtClean="0"/>
                        <a:t>Speciality</a:t>
                      </a:r>
                      <a:r>
                        <a:rPr lang="en-US" sz="1400" dirty="0" smtClean="0"/>
                        <a:t>&gt; </a:t>
                      </a:r>
                      <a:r>
                        <a:rPr lang="en-US" sz="1400" dirty="0" err="1" smtClean="0"/>
                        <a:t>specialities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public Collection&lt;</a:t>
                      </a:r>
                      <a:r>
                        <a:rPr lang="en-US" sz="1400" dirty="0" err="1" smtClean="0"/>
                        <a:t>Speciality</a:t>
                      </a:r>
                      <a:r>
                        <a:rPr lang="en-US" sz="1400" dirty="0" smtClean="0"/>
                        <a:t>&gt; </a:t>
                      </a:r>
                      <a:r>
                        <a:rPr lang="en-US" sz="1400" dirty="0" err="1" smtClean="0"/>
                        <a:t>getSpecialities</a:t>
                      </a:r>
                      <a:r>
                        <a:rPr lang="en-US" sz="1400" dirty="0" smtClean="0"/>
                        <a:t>()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3001012"/>
              </p:ext>
            </p:extLst>
          </p:nvPr>
        </p:nvGraphicFramePr>
        <p:xfrm>
          <a:off x="142844" y="3735155"/>
          <a:ext cx="8929718" cy="2744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333"/>
                <a:gridCol w="4248817"/>
                <a:gridCol w="2952568"/>
              </a:tblGrid>
              <a:tr h="52638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Speciality</a:t>
                      </a:r>
                      <a:r>
                        <a:rPr lang="en-US" dirty="0" smtClean="0"/>
                        <a:t>-Property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DTO 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VetDao</a:t>
                      </a:r>
                      <a:r>
                        <a:rPr lang="en-US" dirty="0" smtClean="0"/>
                        <a:t> Methods</a:t>
                      </a:r>
                      <a:endParaRPr lang="en-US" dirty="0"/>
                    </a:p>
                  </a:txBody>
                  <a:tcPr/>
                </a:tc>
              </a:tr>
              <a:tr h="6458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setSid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sid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public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getSid</a:t>
                      </a:r>
                      <a:r>
                        <a:rPr lang="en-US" sz="1400" dirty="0" smtClean="0"/>
                        <a:t>()</a:t>
                      </a:r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Collection&lt;</a:t>
                      </a:r>
                      <a:r>
                        <a:rPr lang="en-US" sz="1400" dirty="0" err="1" smtClean="0"/>
                        <a:t>Speciality</a:t>
                      </a:r>
                      <a:r>
                        <a:rPr lang="en-US" sz="1400" dirty="0" smtClean="0"/>
                        <a:t>&gt; </a:t>
                      </a:r>
                      <a:r>
                        <a:rPr lang="en-US" sz="1400" dirty="0" err="1" smtClean="0"/>
                        <a:t>getSpeciality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specialityName</a:t>
                      </a:r>
                      <a:r>
                        <a:rPr lang="en-US" sz="1400" smtClean="0"/>
                        <a:t>)</a:t>
                      </a:r>
                      <a:endParaRPr lang="en-US" sz="1400" dirty="0" smtClean="0"/>
                    </a:p>
                  </a:txBody>
                  <a:tcPr/>
                </a:tc>
              </a:tr>
              <a:tr h="55818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</a:t>
                      </a:r>
                      <a:r>
                        <a:rPr lang="en-US" sz="1400" dirty="0" err="1" smtClean="0"/>
                        <a:t>specialityName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setSpecialityName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specialityName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public String </a:t>
                      </a:r>
                      <a:r>
                        <a:rPr lang="en-US" sz="1400" dirty="0" err="1" smtClean="0"/>
                        <a:t>getSpecialityName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60158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Vet </a:t>
                      </a:r>
                      <a:r>
                        <a:rPr lang="en-US" sz="1400" dirty="0" err="1" smtClean="0"/>
                        <a:t>vet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setVet</a:t>
                      </a:r>
                      <a:r>
                        <a:rPr lang="en-US" sz="1400" dirty="0" smtClean="0"/>
                        <a:t>(Vet </a:t>
                      </a:r>
                      <a:r>
                        <a:rPr lang="en-US" sz="1400" dirty="0" err="1" smtClean="0"/>
                        <a:t>vet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public Vet </a:t>
                      </a:r>
                      <a:r>
                        <a:rPr lang="en-US" sz="1400" dirty="0" err="1" smtClean="0"/>
                        <a:t>getVet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0071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Classes, Tables, Controllers, 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98554706"/>
              </p:ext>
            </p:extLst>
          </p:nvPr>
        </p:nvGraphicFramePr>
        <p:xfrm>
          <a:off x="1071538" y="785794"/>
          <a:ext cx="750099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2702732"/>
                <a:gridCol w="3083746"/>
              </a:tblGrid>
              <a:tr h="291144">
                <a:tc>
                  <a:txBody>
                    <a:bodyPr/>
                    <a:lstStyle/>
                    <a:p>
                      <a:r>
                        <a:rPr lang="en-US" dirty="0" smtClean="0"/>
                        <a:t>Pet-Properties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DTO</a:t>
                      </a:r>
                      <a:r>
                        <a:rPr lang="en-US" baseline="0" dirty="0" smtClean="0"/>
                        <a:t> M</a:t>
                      </a:r>
                      <a:r>
                        <a:rPr lang="en-US" dirty="0" smtClean="0"/>
                        <a:t>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PetDao</a:t>
                      </a:r>
                      <a:r>
                        <a:rPr lang="en-US" baseline="0" dirty="0" smtClean="0"/>
                        <a:t> Methods</a:t>
                      </a:r>
                      <a:endParaRPr lang="en-US" dirty="0"/>
                    </a:p>
                  </a:txBody>
                  <a:tcPr/>
                </a:tc>
              </a:tr>
              <a:tr h="5822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pid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setPid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getPid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Collection&lt;Pet&gt;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getPetDetails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pname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822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</a:t>
                      </a:r>
                      <a:r>
                        <a:rPr lang="en-US" sz="1400" dirty="0" err="1" smtClean="0"/>
                        <a:t>petName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setPetName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petName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getPetName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Pet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getPet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(Integer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pid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822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type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setType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(String type)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String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getType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public void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updatePetWithVisits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(Integer id, List&lt;Visit&gt; </a:t>
                      </a:r>
                      <a:r>
                        <a:rPr lang="en-US" sz="14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hs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822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String </a:t>
                      </a:r>
                      <a:r>
                        <a:rPr lang="en-US" sz="1400" dirty="0" err="1" smtClean="0"/>
                        <a:t>birthdate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setBirthdate</a:t>
                      </a:r>
                      <a:r>
                        <a:rPr lang="en-US" sz="1400" dirty="0" smtClean="0"/>
                        <a:t>(String </a:t>
                      </a:r>
                      <a:r>
                        <a:rPr lang="en-US" sz="1400" dirty="0" err="1" smtClean="0"/>
                        <a:t>birthdate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public String </a:t>
                      </a:r>
                      <a:r>
                        <a:rPr lang="en-US" sz="1400" dirty="0" err="1" smtClean="0"/>
                        <a:t>getBirthdate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Pet </a:t>
                      </a:r>
                      <a:r>
                        <a:rPr lang="en-US" sz="1400" dirty="0" err="1" smtClean="0"/>
                        <a:t>updatePet</a:t>
                      </a:r>
                      <a:r>
                        <a:rPr lang="en-US" sz="1400" dirty="0" smtClean="0"/>
                        <a:t>(Integer </a:t>
                      </a:r>
                      <a:r>
                        <a:rPr lang="en-US" sz="1400" dirty="0" err="1" smtClean="0"/>
                        <a:t>pid</a:t>
                      </a:r>
                      <a:r>
                        <a:rPr lang="en-US" sz="1400" dirty="0" smtClean="0"/>
                        <a:t>, String name, String type, String </a:t>
                      </a:r>
                      <a:r>
                        <a:rPr lang="en-US" sz="1400" dirty="0" err="1" smtClean="0"/>
                        <a:t>birthdate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endParaRPr lang="en-US" sz="1400" dirty="0" smtClean="0"/>
                    </a:p>
                  </a:txBody>
                  <a:tcPr/>
                </a:tc>
              </a:tr>
              <a:tr h="4124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poid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setPoid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poid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public </a:t>
                      </a:r>
                      <a:r>
                        <a:rPr lang="en-US" sz="1400" dirty="0" err="1" smtClean="0"/>
                        <a:t>int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getPoid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deletePetFromOwner</a:t>
                      </a:r>
                      <a:r>
                        <a:rPr lang="en-US" sz="1400" dirty="0" smtClean="0"/>
                        <a:t>(Integer </a:t>
                      </a:r>
                      <a:r>
                        <a:rPr lang="en-US" sz="1400" dirty="0" err="1" smtClean="0"/>
                        <a:t>oid</a:t>
                      </a:r>
                      <a:r>
                        <a:rPr lang="en-US" sz="1400" dirty="0" smtClean="0"/>
                        <a:t>, Pet </a:t>
                      </a:r>
                      <a:r>
                        <a:rPr lang="en-US" sz="1400" dirty="0" err="1" smtClean="0"/>
                        <a:t>ptdao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/>
                </a:tc>
              </a:tr>
              <a:tr h="4124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</a:t>
                      </a:r>
                      <a:r>
                        <a:rPr lang="en-US" sz="1400" dirty="0" err="1" smtClean="0"/>
                        <a:t>PetOwner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petOwner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setPetOwner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PetOwner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petOwner</a:t>
                      </a:r>
                      <a:r>
                        <a:rPr lang="en-US" sz="1400" dirty="0" smtClean="0"/>
                        <a:t>)</a:t>
                      </a:r>
                    </a:p>
                    <a:p>
                      <a:r>
                        <a:rPr lang="en-US" sz="1400" dirty="0" smtClean="0"/>
                        <a:t>public </a:t>
                      </a:r>
                      <a:r>
                        <a:rPr lang="en-US" sz="1400" dirty="0" err="1" smtClean="0"/>
                        <a:t>PetOwner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getPetOwner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  <a:tr h="41245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private Collection&lt;Visit&gt;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public void </a:t>
                      </a:r>
                      <a:r>
                        <a:rPr lang="en-US" sz="1400" dirty="0" err="1" smtClean="0"/>
                        <a:t>setVisits</a:t>
                      </a:r>
                      <a:r>
                        <a:rPr lang="en-US" sz="1400" dirty="0" smtClean="0"/>
                        <a:t>(Collection&lt;Visit&gt; visits)</a:t>
                      </a:r>
                    </a:p>
                    <a:p>
                      <a:r>
                        <a:rPr lang="en-US" sz="1400" dirty="0" smtClean="0"/>
                        <a:t>public Collection&lt;Visit&gt; </a:t>
                      </a:r>
                      <a:r>
                        <a:rPr lang="en-US" sz="1400" dirty="0" err="1" smtClean="0"/>
                        <a:t>getVisits</a:t>
                      </a:r>
                      <a:r>
                        <a:rPr lang="en-US" sz="1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519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891</Words>
  <Application>Microsoft Office PowerPoint</Application>
  <PresentationFormat>On-screen Show (4:3)</PresentationFormat>
  <Paragraphs>299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Pet Clinic Application</vt:lpstr>
      <vt:lpstr>Scope of project</vt:lpstr>
      <vt:lpstr>User Activities</vt:lpstr>
      <vt:lpstr>System Requirement</vt:lpstr>
      <vt:lpstr>                  Use Cases</vt:lpstr>
      <vt:lpstr>Controllers, Dao</vt:lpstr>
      <vt:lpstr>Tables</vt:lpstr>
      <vt:lpstr>Classes, Tables, Controllers, Dao</vt:lpstr>
      <vt:lpstr>Classes, Tables, Controllers, Dao</vt:lpstr>
      <vt:lpstr>Classes, Tables, Controllers, Dao</vt:lpstr>
      <vt:lpstr>Slide 11</vt:lpstr>
      <vt:lpstr>Learnings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Clinic Application</dc:title>
  <dc:creator>Admin</dc:creator>
  <cp:lastModifiedBy>Windows User</cp:lastModifiedBy>
  <cp:revision>79</cp:revision>
  <dcterms:created xsi:type="dcterms:W3CDTF">2006-08-16T00:00:00Z</dcterms:created>
  <dcterms:modified xsi:type="dcterms:W3CDTF">2020-05-25T09:56:50Z</dcterms:modified>
</cp:coreProperties>
</file>