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305" r:id="rId4"/>
    <p:sldId id="313" r:id="rId5"/>
    <p:sldId id="311" r:id="rId6"/>
    <p:sldId id="314" r:id="rId7"/>
    <p:sldId id="282" r:id="rId8"/>
    <p:sldId id="287" r:id="rId9"/>
    <p:sldId id="291" r:id="rId10"/>
    <p:sldId id="301" r:id="rId11"/>
    <p:sldId id="315" r:id="rId12"/>
    <p:sldId id="290" r:id="rId13"/>
    <p:sldId id="294" r:id="rId14"/>
    <p:sldId id="295" r:id="rId15"/>
    <p:sldId id="296" r:id="rId16"/>
    <p:sldId id="302" r:id="rId17"/>
    <p:sldId id="316" r:id="rId18"/>
    <p:sldId id="297" r:id="rId19"/>
    <p:sldId id="298" r:id="rId20"/>
    <p:sldId id="303" r:id="rId21"/>
    <p:sldId id="317" r:id="rId22"/>
    <p:sldId id="304" r:id="rId23"/>
    <p:sldId id="300" r:id="rId24"/>
    <p:sldId id="262" r:id="rId25"/>
  </p:sldIdLst>
  <p:sldSz cx="9144000" cy="5143500" type="screen16x9"/>
  <p:notesSz cx="6858000" cy="9144000"/>
  <p:defaultTextStyle>
    <a:defPPr>
      <a:defRPr lang="zh-CN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6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1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1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2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CC"/>
    <a:srgbClr val="CCECFF"/>
    <a:srgbClr val="0000FF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2697" autoAdjust="0"/>
  </p:normalViewPr>
  <p:slideViewPr>
    <p:cSldViewPr>
      <p:cViewPr>
        <p:scale>
          <a:sx n="90" d="100"/>
          <a:sy n="90" d="100"/>
        </p:scale>
        <p:origin x="-996" y="-4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B930B-BDE9-4506-A2A5-8EE617BA4195}" type="doc">
      <dgm:prSet loTypeId="urn:microsoft.com/office/officeart/2005/8/layout/cycle2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C4227AD-136C-4FDD-BE66-0402C1458B80}">
      <dgm:prSet phldrT="[文本]" custT="1"/>
      <dgm:spPr/>
      <dgm:t>
        <a:bodyPr/>
        <a:lstStyle/>
        <a:p>
          <a:r>
            <a:rPr lang="en-US" altLang="zh-CN" sz="2400" b="1" dirty="0" smtClean="0"/>
            <a:t>P1</a:t>
          </a:r>
          <a:endParaRPr lang="zh-CN" altLang="en-US" sz="2400" b="1" dirty="0"/>
        </a:p>
      </dgm:t>
    </dgm:pt>
    <dgm:pt modelId="{615A3D2F-AE00-49D9-8783-1AC1C334CA46}" type="parTrans" cxnId="{D2DBF41B-7749-44A6-A1E2-040F9CB2F02C}">
      <dgm:prSet/>
      <dgm:spPr/>
      <dgm:t>
        <a:bodyPr/>
        <a:lstStyle/>
        <a:p>
          <a:endParaRPr lang="zh-CN" altLang="en-US"/>
        </a:p>
      </dgm:t>
    </dgm:pt>
    <dgm:pt modelId="{B387A9BC-DD15-4C76-AF74-3769802C6F0B}" type="sibTrans" cxnId="{D2DBF41B-7749-44A6-A1E2-040F9CB2F02C}">
      <dgm:prSet/>
      <dgm:spPr/>
      <dgm:t>
        <a:bodyPr/>
        <a:lstStyle/>
        <a:p>
          <a:endParaRPr lang="zh-CN" altLang="en-US"/>
        </a:p>
      </dgm:t>
    </dgm:pt>
    <dgm:pt modelId="{04B1277A-3C7E-416D-AC94-3D8EA0F5A78D}">
      <dgm:prSet phldrT="[文本]" custT="1"/>
      <dgm:spPr/>
      <dgm:t>
        <a:bodyPr/>
        <a:lstStyle/>
        <a:p>
          <a:r>
            <a:rPr lang="en-US" altLang="zh-CN" sz="2400" b="1" dirty="0" smtClean="0"/>
            <a:t>P2</a:t>
          </a:r>
          <a:endParaRPr lang="zh-CN" altLang="en-US" sz="2400" b="1" dirty="0"/>
        </a:p>
      </dgm:t>
    </dgm:pt>
    <dgm:pt modelId="{F85F994A-788B-4A3D-AEAE-855A22AF8823}" type="parTrans" cxnId="{793AFA59-E326-4D80-BCC1-34E01766CB0A}">
      <dgm:prSet/>
      <dgm:spPr/>
      <dgm:t>
        <a:bodyPr/>
        <a:lstStyle/>
        <a:p>
          <a:endParaRPr lang="zh-CN" altLang="en-US"/>
        </a:p>
      </dgm:t>
    </dgm:pt>
    <dgm:pt modelId="{3D25B073-8DE7-478D-A5A1-2F48600AE09E}" type="sibTrans" cxnId="{793AFA59-E326-4D80-BCC1-34E01766CB0A}">
      <dgm:prSet/>
      <dgm:spPr/>
      <dgm:t>
        <a:bodyPr/>
        <a:lstStyle/>
        <a:p>
          <a:endParaRPr lang="zh-CN" altLang="en-US"/>
        </a:p>
      </dgm:t>
    </dgm:pt>
    <dgm:pt modelId="{B5DD09FD-ECAF-4CCF-B3D3-64B0F1ADA04E}">
      <dgm:prSet phldrT="[文本]" custT="1"/>
      <dgm:spPr/>
      <dgm:t>
        <a:bodyPr/>
        <a:lstStyle/>
        <a:p>
          <a:r>
            <a:rPr lang="en-US" altLang="zh-CN" sz="2400" b="1" dirty="0" smtClean="0"/>
            <a:t>P3</a:t>
          </a:r>
          <a:endParaRPr lang="zh-CN" altLang="en-US" sz="2400" dirty="0"/>
        </a:p>
      </dgm:t>
    </dgm:pt>
    <dgm:pt modelId="{F34DFD58-98C6-421B-8134-2237FAEC6F0A}" type="parTrans" cxnId="{7928EA83-3C04-4467-A21C-16109E74497A}">
      <dgm:prSet/>
      <dgm:spPr/>
      <dgm:t>
        <a:bodyPr/>
        <a:lstStyle/>
        <a:p>
          <a:endParaRPr lang="zh-CN" altLang="en-US"/>
        </a:p>
      </dgm:t>
    </dgm:pt>
    <dgm:pt modelId="{EB351608-3992-4861-B59B-57E52843990A}" type="sibTrans" cxnId="{7928EA83-3C04-4467-A21C-16109E74497A}">
      <dgm:prSet/>
      <dgm:spPr/>
      <dgm:t>
        <a:bodyPr/>
        <a:lstStyle/>
        <a:p>
          <a:endParaRPr lang="zh-CN" altLang="en-US"/>
        </a:p>
      </dgm:t>
    </dgm:pt>
    <dgm:pt modelId="{070BD957-BDEA-463D-A748-E7CD8F8A664C}" type="pres">
      <dgm:prSet presAssocID="{7FEB930B-BDE9-4506-A2A5-8EE617BA41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767B88C-33F4-4554-BB31-9AABD82DBD74}" type="pres">
      <dgm:prSet presAssocID="{7C4227AD-136C-4FDD-BE66-0402C1458B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795CDC-8513-4C10-A6FE-378A8A9712C2}" type="pres">
      <dgm:prSet presAssocID="{B387A9BC-DD15-4C76-AF74-3769802C6F0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356EA5D-E6B8-4B20-AACC-2BD5D08CEC1C}" type="pres">
      <dgm:prSet presAssocID="{B387A9BC-DD15-4C76-AF74-3769802C6F0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2B9736B2-6248-4E08-A38C-48DD503240B6}" type="pres">
      <dgm:prSet presAssocID="{04B1277A-3C7E-416D-AC94-3D8EA0F5A78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07548-8D15-4A47-AB84-D4FDAD373E22}" type="pres">
      <dgm:prSet presAssocID="{3D25B073-8DE7-478D-A5A1-2F48600AE09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E4A589C-115B-4A3D-A776-2016A5C19548}" type="pres">
      <dgm:prSet presAssocID="{3D25B073-8DE7-478D-A5A1-2F48600AE09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98829798-D881-4B28-B426-0812B93499E0}" type="pres">
      <dgm:prSet presAssocID="{B5DD09FD-ECAF-4CCF-B3D3-64B0F1ADA0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C7140-272F-4A47-B564-53E008786175}" type="pres">
      <dgm:prSet presAssocID="{EB351608-3992-4861-B59B-57E52843990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BF00E8A-82DD-49E2-BB05-BC2125A1C57A}" type="pres">
      <dgm:prSet presAssocID="{EB351608-3992-4861-B59B-57E52843990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1F8EECF-7FB0-4D2C-B256-0DB44E581E12}" type="presOf" srcId="{7C4227AD-136C-4FDD-BE66-0402C1458B80}" destId="{D767B88C-33F4-4554-BB31-9AABD82DBD74}" srcOrd="0" destOrd="0" presId="urn:microsoft.com/office/officeart/2005/8/layout/cycle2"/>
    <dgm:cxn modelId="{6051C24F-9DDC-43A3-A9A8-A4EC25BA43AD}" type="presOf" srcId="{EB351608-3992-4861-B59B-57E52843990A}" destId="{EBF00E8A-82DD-49E2-BB05-BC2125A1C57A}" srcOrd="1" destOrd="0" presId="urn:microsoft.com/office/officeart/2005/8/layout/cycle2"/>
    <dgm:cxn modelId="{793AFA59-E326-4D80-BCC1-34E01766CB0A}" srcId="{7FEB930B-BDE9-4506-A2A5-8EE617BA4195}" destId="{04B1277A-3C7E-416D-AC94-3D8EA0F5A78D}" srcOrd="1" destOrd="0" parTransId="{F85F994A-788B-4A3D-AEAE-855A22AF8823}" sibTransId="{3D25B073-8DE7-478D-A5A1-2F48600AE09E}"/>
    <dgm:cxn modelId="{D2DBF41B-7749-44A6-A1E2-040F9CB2F02C}" srcId="{7FEB930B-BDE9-4506-A2A5-8EE617BA4195}" destId="{7C4227AD-136C-4FDD-BE66-0402C1458B80}" srcOrd="0" destOrd="0" parTransId="{615A3D2F-AE00-49D9-8783-1AC1C334CA46}" sibTransId="{B387A9BC-DD15-4C76-AF74-3769802C6F0B}"/>
    <dgm:cxn modelId="{75B83CA4-FD3E-4D62-A972-75D2C07B7B2A}" type="presOf" srcId="{B387A9BC-DD15-4C76-AF74-3769802C6F0B}" destId="{DA795CDC-8513-4C10-A6FE-378A8A9712C2}" srcOrd="0" destOrd="0" presId="urn:microsoft.com/office/officeart/2005/8/layout/cycle2"/>
    <dgm:cxn modelId="{DA733F1C-18FA-4A22-B3CC-14D41E93C6CC}" type="presOf" srcId="{EB351608-3992-4861-B59B-57E52843990A}" destId="{44CC7140-272F-4A47-B564-53E008786175}" srcOrd="0" destOrd="0" presId="urn:microsoft.com/office/officeart/2005/8/layout/cycle2"/>
    <dgm:cxn modelId="{4B46C014-12DC-4214-A934-C48059848AC0}" type="presOf" srcId="{B387A9BC-DD15-4C76-AF74-3769802C6F0B}" destId="{9356EA5D-E6B8-4B20-AACC-2BD5D08CEC1C}" srcOrd="1" destOrd="0" presId="urn:microsoft.com/office/officeart/2005/8/layout/cycle2"/>
    <dgm:cxn modelId="{14F20AFB-4933-4530-8880-0092D7DFD6A8}" type="presOf" srcId="{3D25B073-8DE7-478D-A5A1-2F48600AE09E}" destId="{DE4A589C-115B-4A3D-A776-2016A5C19548}" srcOrd="1" destOrd="0" presId="urn:microsoft.com/office/officeart/2005/8/layout/cycle2"/>
    <dgm:cxn modelId="{3ECF99B1-6575-4D9A-B6EA-133B36543DC8}" type="presOf" srcId="{3D25B073-8DE7-478D-A5A1-2F48600AE09E}" destId="{E5A07548-8D15-4A47-AB84-D4FDAD373E22}" srcOrd="0" destOrd="0" presId="urn:microsoft.com/office/officeart/2005/8/layout/cycle2"/>
    <dgm:cxn modelId="{D4C968D9-9671-4823-B180-079A1BFBAB37}" type="presOf" srcId="{B5DD09FD-ECAF-4CCF-B3D3-64B0F1ADA04E}" destId="{98829798-D881-4B28-B426-0812B93499E0}" srcOrd="0" destOrd="0" presId="urn:microsoft.com/office/officeart/2005/8/layout/cycle2"/>
    <dgm:cxn modelId="{450924D6-7FDD-4510-95E8-A91FDFE1C555}" type="presOf" srcId="{7FEB930B-BDE9-4506-A2A5-8EE617BA4195}" destId="{070BD957-BDEA-463D-A748-E7CD8F8A664C}" srcOrd="0" destOrd="0" presId="urn:microsoft.com/office/officeart/2005/8/layout/cycle2"/>
    <dgm:cxn modelId="{D117E621-7810-4BD5-8302-AF7B9C67194C}" type="presOf" srcId="{04B1277A-3C7E-416D-AC94-3D8EA0F5A78D}" destId="{2B9736B2-6248-4E08-A38C-48DD503240B6}" srcOrd="0" destOrd="0" presId="urn:microsoft.com/office/officeart/2005/8/layout/cycle2"/>
    <dgm:cxn modelId="{7928EA83-3C04-4467-A21C-16109E74497A}" srcId="{7FEB930B-BDE9-4506-A2A5-8EE617BA4195}" destId="{B5DD09FD-ECAF-4CCF-B3D3-64B0F1ADA04E}" srcOrd="2" destOrd="0" parTransId="{F34DFD58-98C6-421B-8134-2237FAEC6F0A}" sibTransId="{EB351608-3992-4861-B59B-57E52843990A}"/>
    <dgm:cxn modelId="{0505EEAF-8D41-487B-BB2A-07B312D84EB9}" type="presParOf" srcId="{070BD957-BDEA-463D-A748-E7CD8F8A664C}" destId="{D767B88C-33F4-4554-BB31-9AABD82DBD74}" srcOrd="0" destOrd="0" presId="urn:microsoft.com/office/officeart/2005/8/layout/cycle2"/>
    <dgm:cxn modelId="{0EE395AF-224F-4E3C-BFBA-DA0B0E24D2F0}" type="presParOf" srcId="{070BD957-BDEA-463D-A748-E7CD8F8A664C}" destId="{DA795CDC-8513-4C10-A6FE-378A8A9712C2}" srcOrd="1" destOrd="0" presId="urn:microsoft.com/office/officeart/2005/8/layout/cycle2"/>
    <dgm:cxn modelId="{296BF63B-E23C-4967-8A09-BE896708410C}" type="presParOf" srcId="{DA795CDC-8513-4C10-A6FE-378A8A9712C2}" destId="{9356EA5D-E6B8-4B20-AACC-2BD5D08CEC1C}" srcOrd="0" destOrd="0" presId="urn:microsoft.com/office/officeart/2005/8/layout/cycle2"/>
    <dgm:cxn modelId="{74798EA0-08F8-41AF-ACBB-BF0B122CD2A2}" type="presParOf" srcId="{070BD957-BDEA-463D-A748-E7CD8F8A664C}" destId="{2B9736B2-6248-4E08-A38C-48DD503240B6}" srcOrd="2" destOrd="0" presId="urn:microsoft.com/office/officeart/2005/8/layout/cycle2"/>
    <dgm:cxn modelId="{3D113CFF-B008-4F89-A84E-AB45AB4CAD32}" type="presParOf" srcId="{070BD957-BDEA-463D-A748-E7CD8F8A664C}" destId="{E5A07548-8D15-4A47-AB84-D4FDAD373E22}" srcOrd="3" destOrd="0" presId="urn:microsoft.com/office/officeart/2005/8/layout/cycle2"/>
    <dgm:cxn modelId="{4F6B80AE-2B86-4D92-9349-C0BB61BFE2CD}" type="presParOf" srcId="{E5A07548-8D15-4A47-AB84-D4FDAD373E22}" destId="{DE4A589C-115B-4A3D-A776-2016A5C19548}" srcOrd="0" destOrd="0" presId="urn:microsoft.com/office/officeart/2005/8/layout/cycle2"/>
    <dgm:cxn modelId="{AB17ED27-E2BB-4B7C-B54C-45A17760D39D}" type="presParOf" srcId="{070BD957-BDEA-463D-A748-E7CD8F8A664C}" destId="{98829798-D881-4B28-B426-0812B93499E0}" srcOrd="4" destOrd="0" presId="urn:microsoft.com/office/officeart/2005/8/layout/cycle2"/>
    <dgm:cxn modelId="{B26EC14E-5A3E-42C4-9B68-1EC33E66BBEE}" type="presParOf" srcId="{070BD957-BDEA-463D-A748-E7CD8F8A664C}" destId="{44CC7140-272F-4A47-B564-53E008786175}" srcOrd="5" destOrd="0" presId="urn:microsoft.com/office/officeart/2005/8/layout/cycle2"/>
    <dgm:cxn modelId="{54E04541-2B6E-4E71-8E8A-E66B79725AF2}" type="presParOf" srcId="{44CC7140-272F-4A47-B564-53E008786175}" destId="{EBF00E8A-82DD-49E2-BB05-BC2125A1C57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67B88C-33F4-4554-BB31-9AABD82DBD74}">
      <dsp:nvSpPr>
        <dsp:cNvPr id="0" name=""/>
        <dsp:cNvSpPr/>
      </dsp:nvSpPr>
      <dsp:spPr>
        <a:xfrm>
          <a:off x="749033" y="372"/>
          <a:ext cx="757845" cy="75784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P1</a:t>
          </a:r>
          <a:endParaRPr lang="zh-CN" altLang="en-US" sz="2400" b="1" kern="1200" dirty="0"/>
        </a:p>
      </dsp:txBody>
      <dsp:txXfrm>
        <a:off x="749033" y="372"/>
        <a:ext cx="757845" cy="757845"/>
      </dsp:txXfrm>
    </dsp:sp>
    <dsp:sp modelId="{DA795CDC-8513-4C10-A6FE-378A8A9712C2}">
      <dsp:nvSpPr>
        <dsp:cNvPr id="0" name=""/>
        <dsp:cNvSpPr/>
      </dsp:nvSpPr>
      <dsp:spPr>
        <a:xfrm rot="3600000">
          <a:off x="1308868" y="739161"/>
          <a:ext cx="201384" cy="2557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3600000">
        <a:off x="1308868" y="739161"/>
        <a:ext cx="201384" cy="255772"/>
      </dsp:txXfrm>
    </dsp:sp>
    <dsp:sp modelId="{2B9736B2-6248-4E08-A38C-48DD503240B6}">
      <dsp:nvSpPr>
        <dsp:cNvPr id="0" name=""/>
        <dsp:cNvSpPr/>
      </dsp:nvSpPr>
      <dsp:spPr>
        <a:xfrm>
          <a:off x="1317941" y="985749"/>
          <a:ext cx="757845" cy="757845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P2</a:t>
          </a:r>
          <a:endParaRPr lang="zh-CN" altLang="en-US" sz="2400" b="1" kern="1200" dirty="0"/>
        </a:p>
      </dsp:txBody>
      <dsp:txXfrm>
        <a:off x="1317941" y="985749"/>
        <a:ext cx="757845" cy="757845"/>
      </dsp:txXfrm>
    </dsp:sp>
    <dsp:sp modelId="{E5A07548-8D15-4A47-AB84-D4FDAD373E22}">
      <dsp:nvSpPr>
        <dsp:cNvPr id="0" name=""/>
        <dsp:cNvSpPr/>
      </dsp:nvSpPr>
      <dsp:spPr>
        <a:xfrm rot="10800000">
          <a:off x="1032963" y="1236786"/>
          <a:ext cx="201384" cy="2557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1032963" y="1236786"/>
        <a:ext cx="201384" cy="255772"/>
      </dsp:txXfrm>
    </dsp:sp>
    <dsp:sp modelId="{98829798-D881-4B28-B426-0812B93499E0}">
      <dsp:nvSpPr>
        <dsp:cNvPr id="0" name=""/>
        <dsp:cNvSpPr/>
      </dsp:nvSpPr>
      <dsp:spPr>
        <a:xfrm>
          <a:off x="180125" y="985749"/>
          <a:ext cx="757845" cy="757845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P3</a:t>
          </a:r>
          <a:endParaRPr lang="zh-CN" altLang="en-US" sz="2400" kern="1200" dirty="0"/>
        </a:p>
      </dsp:txBody>
      <dsp:txXfrm>
        <a:off x="180125" y="985749"/>
        <a:ext cx="757845" cy="757845"/>
      </dsp:txXfrm>
    </dsp:sp>
    <dsp:sp modelId="{44CC7140-272F-4A47-B564-53E008786175}">
      <dsp:nvSpPr>
        <dsp:cNvPr id="0" name=""/>
        <dsp:cNvSpPr/>
      </dsp:nvSpPr>
      <dsp:spPr>
        <a:xfrm rot="18000000">
          <a:off x="739960" y="749033"/>
          <a:ext cx="201384" cy="2557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8000000">
        <a:off x="739960" y="749033"/>
        <a:ext cx="201384" cy="25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11E90-4A8A-437A-BDE2-4BD210B88BE3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84154-1015-42DC-86F7-DD3863068F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博士申请答辩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154-1015-42DC-86F7-DD3863068FB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154-1015-42DC-86F7-DD3863068FB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154-1015-42DC-86F7-DD3863068FB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每部分分别有什么问题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154-1015-42DC-86F7-DD3863068FB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154-1015-42DC-86F7-DD3863068FB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154-1015-42DC-86F7-DD3863068FB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154-1015-42DC-86F7-DD3863068FB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154-1015-42DC-86F7-DD3863068FB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3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57B-363B-4959-8820-2FB24E10B5CB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2475-A938-4DC7-9AE4-BB7AD50901B6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CCEB-5640-46F7-B2D4-4B2FC4F3016A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47FA-E716-4A51-BF52-328E0436C114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6C97-5FDA-4077-9634-76903ACC68ED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10AB-F9DE-466A-B942-62DAE1CCC870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047D-47E2-4657-BE2A-AF72FF013829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6" indent="0">
              <a:buNone/>
              <a:defRPr sz="1600" b="1"/>
            </a:lvl4pPr>
            <a:lvl5pPr marL="1828661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1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6" indent="0">
              <a:buNone/>
              <a:defRPr sz="1600" b="1"/>
            </a:lvl4pPr>
            <a:lvl5pPr marL="1828661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1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66EF-20A3-4B83-9ED5-9E5BD5BF6111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EE33-3EFE-408B-BE4C-6E9E7C7CD26B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9D4C-EE80-4867-88B1-60F162B02CEB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6" indent="0">
              <a:buNone/>
              <a:defRPr sz="900"/>
            </a:lvl4pPr>
            <a:lvl5pPr marL="1828661" indent="0">
              <a:buNone/>
              <a:defRPr sz="900"/>
            </a:lvl5pPr>
            <a:lvl6pPr marL="2285826" indent="0">
              <a:buNone/>
              <a:defRPr sz="900"/>
            </a:lvl6pPr>
            <a:lvl7pPr marL="2742991" indent="0">
              <a:buNone/>
              <a:defRPr sz="900"/>
            </a:lvl7pPr>
            <a:lvl8pPr marL="3200156" indent="0">
              <a:buNone/>
              <a:defRPr sz="900"/>
            </a:lvl8pPr>
            <a:lvl9pPr marL="365732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7952-388C-4D5D-B330-A466180C2BF5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2FEC-5353-4AE6-9DD1-BF49CA7D8F3F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6" indent="0">
              <a:buNone/>
              <a:defRPr sz="2000"/>
            </a:lvl4pPr>
            <a:lvl5pPr marL="1828661" indent="0">
              <a:buNone/>
              <a:defRPr sz="2000"/>
            </a:lvl5pPr>
            <a:lvl6pPr marL="2285826" indent="0">
              <a:buNone/>
              <a:defRPr sz="2000"/>
            </a:lvl6pPr>
            <a:lvl7pPr marL="2742991" indent="0">
              <a:buNone/>
              <a:defRPr sz="2000"/>
            </a:lvl7pPr>
            <a:lvl8pPr marL="3200156" indent="0">
              <a:buNone/>
              <a:defRPr sz="2000"/>
            </a:lvl8pPr>
            <a:lvl9pPr marL="365732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6" indent="0">
              <a:buNone/>
              <a:defRPr sz="900"/>
            </a:lvl4pPr>
            <a:lvl5pPr marL="1828661" indent="0">
              <a:buNone/>
              <a:defRPr sz="900"/>
            </a:lvl5pPr>
            <a:lvl6pPr marL="2285826" indent="0">
              <a:buNone/>
              <a:defRPr sz="900"/>
            </a:lvl6pPr>
            <a:lvl7pPr marL="2742991" indent="0">
              <a:buNone/>
              <a:defRPr sz="900"/>
            </a:lvl7pPr>
            <a:lvl8pPr marL="3200156" indent="0">
              <a:buNone/>
              <a:defRPr sz="900"/>
            </a:lvl8pPr>
            <a:lvl9pPr marL="365732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C3C-7052-457F-9ACE-A89CFA045114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6748-955E-4EFA-BCC4-5AE4595F246C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B6E2-4DDC-4AB3-BB56-5E45BED4FEAF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EEAA-AE26-4CAC-AF65-36F609E4FF83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A2DD-CB84-4BDB-B853-49AA15696E01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6" indent="0">
              <a:buNone/>
              <a:defRPr sz="1600" b="1"/>
            </a:lvl4pPr>
            <a:lvl5pPr marL="1828661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1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6" indent="0">
              <a:buNone/>
              <a:defRPr sz="1600" b="1"/>
            </a:lvl4pPr>
            <a:lvl5pPr marL="1828661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1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EBF-8A9F-49FA-948B-7DF8AE2BB8D9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F425-EC86-471F-B095-A7F59D76B6DA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FB84-DDDF-43BE-9782-1A5F3F0B6A06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6" indent="0">
              <a:buNone/>
              <a:defRPr sz="900"/>
            </a:lvl4pPr>
            <a:lvl5pPr marL="1828661" indent="0">
              <a:buNone/>
              <a:defRPr sz="900"/>
            </a:lvl5pPr>
            <a:lvl6pPr marL="2285826" indent="0">
              <a:buNone/>
              <a:defRPr sz="900"/>
            </a:lvl6pPr>
            <a:lvl7pPr marL="2742991" indent="0">
              <a:buNone/>
              <a:defRPr sz="900"/>
            </a:lvl7pPr>
            <a:lvl8pPr marL="3200156" indent="0">
              <a:buNone/>
              <a:defRPr sz="900"/>
            </a:lvl8pPr>
            <a:lvl9pPr marL="365732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A803-764F-4DFD-BF26-9E3FA1DF1021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6" indent="0">
              <a:buNone/>
              <a:defRPr sz="2000"/>
            </a:lvl4pPr>
            <a:lvl5pPr marL="1828661" indent="0">
              <a:buNone/>
              <a:defRPr sz="2000"/>
            </a:lvl5pPr>
            <a:lvl6pPr marL="2285826" indent="0">
              <a:buNone/>
              <a:defRPr sz="2000"/>
            </a:lvl6pPr>
            <a:lvl7pPr marL="2742991" indent="0">
              <a:buNone/>
              <a:defRPr sz="2000"/>
            </a:lvl7pPr>
            <a:lvl8pPr marL="3200156" indent="0">
              <a:buNone/>
              <a:defRPr sz="2000"/>
            </a:lvl8pPr>
            <a:lvl9pPr marL="365732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6" indent="0">
              <a:buNone/>
              <a:defRPr sz="900"/>
            </a:lvl4pPr>
            <a:lvl5pPr marL="1828661" indent="0">
              <a:buNone/>
              <a:defRPr sz="900"/>
            </a:lvl5pPr>
            <a:lvl6pPr marL="2285826" indent="0">
              <a:buNone/>
              <a:defRPr sz="900"/>
            </a:lvl6pPr>
            <a:lvl7pPr marL="2742991" indent="0">
              <a:buNone/>
              <a:defRPr sz="900"/>
            </a:lvl7pPr>
            <a:lvl8pPr marL="3200156" indent="0">
              <a:buNone/>
              <a:defRPr sz="900"/>
            </a:lvl8pPr>
            <a:lvl9pPr marL="365732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A4C5-763F-41E6-B297-C3FCB0495DDD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229600" cy="85725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200154"/>
            <a:ext cx="8229600" cy="3394472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B116-1ECE-4DA3-93A3-AB6564E41E79}" type="datetime2">
              <a:rPr lang="en-US" altLang="zh-CN" smtClean="0"/>
              <a:pPr/>
              <a:t>Friday, October 15,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3" y="4767267"/>
            <a:ext cx="213360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3" indent="-285728" algn="l" defTabSz="9143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3" algn="l" defTabSz="9143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3" algn="l" defTabSz="9143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9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4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4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6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1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1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2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8"/>
            <a:ext cx="8229600" cy="85725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E3F6-EB00-426D-9C9C-195E8571F806}" type="datetime2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Friday, October 15, 2021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3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3" indent="-285728" algn="l" defTabSz="9143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3" algn="l" defTabSz="9143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3" algn="l" defTabSz="9143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9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4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4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6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1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1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2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diagramDrawing" Target="../diagrams/drawing1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2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4.png"/><Relationship Id="rId9" Type="http://schemas.openxmlformats.org/officeDocument/2006/relationships/diagramData" Target="../diagrams/data1.xml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27537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中期答辩</a:t>
            </a:r>
            <a:endParaRPr lang="zh-CN" altLang="en-US" sz="5400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2463738"/>
            <a:ext cx="6400800" cy="2679762"/>
          </a:xfrm>
        </p:spPr>
        <p:txBody>
          <a:bodyPr>
            <a:normAutofit fontScale="77500" lnSpcReduction="20000"/>
          </a:bodyPr>
          <a:lstStyle/>
          <a:p>
            <a:endParaRPr lang="en-US" altLang="zh-CN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b="1" dirty="0" smtClean="0">
                <a:solidFill>
                  <a:srgbClr val="0000CC"/>
                </a:solidFill>
                <a:latin typeface="Aharoni" pitchFamily="2" charset="-79"/>
                <a:ea typeface="仿宋" pitchFamily="49" charset="-122"/>
                <a:cs typeface="Aharoni" pitchFamily="2" charset="-79"/>
              </a:rPr>
              <a:t>孟祥云</a:t>
            </a:r>
            <a:endParaRPr lang="en-US" altLang="zh-CN" b="1" dirty="0" smtClean="0">
              <a:solidFill>
                <a:srgbClr val="0000CC"/>
              </a:solidFill>
              <a:latin typeface="Aharoni" pitchFamily="2" charset="-79"/>
              <a:ea typeface="仿宋" pitchFamily="49" charset="-122"/>
              <a:cs typeface="Aharoni" pitchFamily="2" charset="-79"/>
            </a:endParaRPr>
          </a:p>
          <a:p>
            <a:endParaRPr lang="en-US" altLang="zh-CN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400" b="1" dirty="0" smtClean="0">
                <a:solidFill>
                  <a:srgbClr val="14038F"/>
                </a:solidFill>
                <a:latin typeface="仿宋" pitchFamily="49" charset="-122"/>
                <a:ea typeface="仿宋" pitchFamily="49" charset="-122"/>
              </a:rPr>
              <a:t>电气工程学院自动化系</a:t>
            </a:r>
            <a:endParaRPr lang="zh-CN" altLang="en-US" sz="2400" b="1" dirty="0">
              <a:solidFill>
                <a:srgbClr val="14038F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9552" y="1653648"/>
            <a:ext cx="8064896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:\学习使用\寒假用\其他\PNG格式\2x\资源 37@2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680843"/>
            <a:ext cx="3096344" cy="763115"/>
          </a:xfrm>
          <a:prstGeom prst="rect">
            <a:avLst/>
          </a:prstGeom>
          <a:noFill/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323528" y="267494"/>
            <a:ext cx="3312368" cy="273844"/>
          </a:xfrm>
        </p:spPr>
        <p:txBody>
          <a:bodyPr/>
          <a:lstStyle/>
          <a:p>
            <a:fld id="{D823657B-363B-4959-8820-2FB24E10B5CB}" type="datetime2"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pPr/>
              <a:t>Friday, October 15, 2021</a:t>
            </a:fld>
            <a:endParaRPr lang="zh-CN" alt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051720" y="1995686"/>
            <a:ext cx="5112568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海洋观测网络无线通信资源优化分配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94"/>
            <a:ext cx="2555776" cy="52956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4" y="897566"/>
            <a:ext cx="8784976" cy="3428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55576" y="3003798"/>
            <a:ext cx="7268308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高能效的无人机辅助海洋监测网络：资源分配和轨迹优化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95536" y="3039802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95536" y="2355726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55575" y="2319722"/>
            <a:ext cx="7439327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基于数据价值的潜航器辅助混合数据收集策略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755575" y="3723878"/>
            <a:ext cx="5387099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能量收集辅助的水声网络中吞吐量最大化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5536" y="3723878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755575" y="4335946"/>
            <a:ext cx="1881209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总结和展望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55575" y="1599642"/>
            <a:ext cx="2650795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研究背景和动机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95536" y="1599642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95536" y="4371950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高能效的无人机辅助海洋监测网络：资源分配和轨迹优化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512" y="4702373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Zhixin Liu,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Xiangyun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Yi Yang, Kai Ma, Xinping Guan, “Energy-Efficient UAV-aided Ocean Monitoring Networks: Joint Resource Allocation and Trajectory Design” (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IEEE Internet of Things Journal 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已投稿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31590"/>
            <a:ext cx="3960440" cy="34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4211960" y="1875477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提出一种高能效的资源管理方案同时优化无人机轨迹，提高了空海一体海洋观测网络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能效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90194" y="3315637"/>
            <a:ext cx="4774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提出了浮标与水下传感器之间的能耗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平衡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，利用此平衡将无线电链路同水声链路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协同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55976" y="127560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主要贡献：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高能效的无人机辅助海洋监测网络：资源分配和轨迹优化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问题构建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837" y="1772618"/>
            <a:ext cx="2016224" cy="367084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zh-CN" altLang="en-US" sz="19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吞吐量约束</a:t>
            </a:r>
            <a:endParaRPr lang="zh-CN" altLang="en-US" sz="19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5837" y="2636714"/>
            <a:ext cx="2520280" cy="367084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zh-CN" altLang="en-US" sz="19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功耗预算约束</a:t>
            </a:r>
            <a:endParaRPr lang="zh-CN" altLang="en-US" sz="19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5837" y="4148882"/>
            <a:ext cx="2520280" cy="367084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zh-CN" altLang="en-US" sz="19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最大功率约束</a:t>
            </a:r>
            <a:endParaRPr lang="zh-CN" altLang="en-US" sz="19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15566"/>
            <a:ext cx="4152698" cy="414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15837" y="4709778"/>
            <a:ext cx="2520280" cy="367084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zh-CN" altLang="en-US" sz="19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飞行约束</a:t>
            </a:r>
            <a:endParaRPr lang="zh-CN" altLang="en-US" sz="19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4450082" y="1491630"/>
            <a:ext cx="182877" cy="8640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3975" tIns="36987" rIns="73975" bIns="36987"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4450082" y="2499742"/>
            <a:ext cx="182877" cy="64807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3975" tIns="36987" rIns="73975" bIns="36987"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4450082" y="4191930"/>
            <a:ext cx="182877" cy="3240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3975" tIns="36987" rIns="73975" bIns="36987"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4450082" y="4695986"/>
            <a:ext cx="182877" cy="3240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3975" tIns="36987" rIns="73975" bIns="36987"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15837" y="3507854"/>
            <a:ext cx="2520280" cy="367084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zh-CN" altLang="en-US" sz="19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时隙约束</a:t>
            </a:r>
            <a:endParaRPr lang="zh-CN" altLang="en-US" sz="19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450082" y="3435846"/>
            <a:ext cx="182877" cy="5400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3975" tIns="36987" rIns="73975" bIns="36987"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7275" y="771550"/>
            <a:ext cx="42767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635646"/>
            <a:ext cx="2039888" cy="25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995686"/>
            <a:ext cx="2256085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2499742"/>
            <a:ext cx="2457251" cy="47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3075806"/>
            <a:ext cx="3375298" cy="230442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04248" y="3435846"/>
            <a:ext cx="1818506" cy="47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4248" y="3939902"/>
            <a:ext cx="1642293" cy="5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6256" y="4443958"/>
            <a:ext cx="1766118" cy="49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高能效的无人机辅助海洋监测网络：资源分配和轨迹优化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问题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求解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0" y="3651870"/>
            <a:ext cx="3275856" cy="1440160"/>
            <a:chOff x="2664371" y="1340768"/>
            <a:chExt cx="5400600" cy="2314543"/>
          </a:xfrm>
        </p:grpSpPr>
        <p:sp>
          <p:nvSpPr>
            <p:cNvPr id="36" name="矩形 35"/>
            <p:cNvSpPr/>
            <p:nvPr/>
          </p:nvSpPr>
          <p:spPr>
            <a:xfrm>
              <a:off x="2664371" y="1340768"/>
              <a:ext cx="5400600" cy="23145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3136" y="1456495"/>
              <a:ext cx="3592619" cy="62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0989" y="2082667"/>
              <a:ext cx="4835269" cy="878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09441" y="2960948"/>
              <a:ext cx="4880252" cy="567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2" name="组合 41"/>
          <p:cNvGrpSpPr/>
          <p:nvPr/>
        </p:nvGrpSpPr>
        <p:grpSpPr>
          <a:xfrm>
            <a:off x="0" y="915566"/>
            <a:ext cx="3275856" cy="3384376"/>
            <a:chOff x="0" y="987574"/>
            <a:chExt cx="3275856" cy="3384376"/>
          </a:xfrm>
        </p:grpSpPr>
        <p:grpSp>
          <p:nvGrpSpPr>
            <p:cNvPr id="26" name="组合 25"/>
            <p:cNvGrpSpPr/>
            <p:nvPr/>
          </p:nvGrpSpPr>
          <p:grpSpPr>
            <a:xfrm>
              <a:off x="35496" y="1059582"/>
              <a:ext cx="3204939" cy="3312368"/>
              <a:chOff x="85060" y="1052736"/>
              <a:chExt cx="4890318" cy="46805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5060" y="1052736"/>
                <a:ext cx="4890318" cy="4680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6904" y="1061176"/>
                <a:ext cx="4452647" cy="3349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395536" y="3363838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(14g), (14h)</a:t>
              </a:r>
              <a:endParaRPr lang="zh-CN" alt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0" y="987574"/>
              <a:ext cx="3275856" cy="26642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标题 1"/>
          <p:cNvSpPr txBox="1">
            <a:spLocks/>
          </p:cNvSpPr>
          <p:nvPr/>
        </p:nvSpPr>
        <p:spPr>
          <a:xfrm>
            <a:off x="35496" y="987574"/>
            <a:ext cx="432048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微软雅黑" pitchFamily="34" charset="-122"/>
                <a:cs typeface="+mj-cs"/>
              </a:rPr>
              <a:t>P1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ea typeface="微软雅黑" pitchFamily="34" charset="-122"/>
              <a:cs typeface="+mj-c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580112" y="915566"/>
            <a:ext cx="3456384" cy="4176464"/>
            <a:chOff x="3347864" y="915566"/>
            <a:chExt cx="3456384" cy="4176464"/>
          </a:xfrm>
        </p:grpSpPr>
        <p:grpSp>
          <p:nvGrpSpPr>
            <p:cNvPr id="30" name="组合 29"/>
            <p:cNvGrpSpPr/>
            <p:nvPr/>
          </p:nvGrpSpPr>
          <p:grpSpPr>
            <a:xfrm>
              <a:off x="3347864" y="915566"/>
              <a:ext cx="3456384" cy="4176464"/>
              <a:chOff x="1440235" y="1052736"/>
              <a:chExt cx="5316568" cy="5788433"/>
            </a:xfrm>
          </p:grpSpPr>
          <p:pic>
            <p:nvPicPr>
              <p:cNvPr id="31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813327" y="1340769"/>
                <a:ext cx="4943476" cy="4838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104806" y="6292702"/>
                <a:ext cx="4541235" cy="295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矩形 32"/>
              <p:cNvSpPr/>
              <p:nvPr/>
            </p:nvSpPr>
            <p:spPr>
              <a:xfrm>
                <a:off x="1440235" y="1052736"/>
                <a:ext cx="5316568" cy="57884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202224" y="1196752"/>
                <a:ext cx="3225437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3419872" y="1059582"/>
              <a:ext cx="432048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33" tIns="45717" rIns="91433" bIns="45717" rtlCol="0" anchor="ctr">
              <a:noAutofit/>
            </a:bodyPr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微软雅黑" pitchFamily="34" charset="-122"/>
                  <a:cs typeface="+mj-cs"/>
                </a:rPr>
                <a:t>P2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微软雅黑" pitchFamily="34" charset="-122"/>
                <a:cs typeface="+mj-cs"/>
              </a:endParaRPr>
            </a:p>
          </p:txBody>
        </p:sp>
      </p:grpSp>
      <p:sp>
        <p:nvSpPr>
          <p:cNvPr id="45" name="标题 1"/>
          <p:cNvSpPr txBox="1">
            <a:spLocks/>
          </p:cNvSpPr>
          <p:nvPr/>
        </p:nvSpPr>
        <p:spPr>
          <a:xfrm>
            <a:off x="35496" y="3795886"/>
            <a:ext cx="432048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微软雅黑" pitchFamily="34" charset="-122"/>
                <a:cs typeface="+mj-cs"/>
              </a:rPr>
              <a:t>P3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ea typeface="微软雅黑" pitchFamily="34" charset="-122"/>
              <a:cs typeface="+mj-cs"/>
            </a:endParaRPr>
          </a:p>
        </p:txBody>
      </p:sp>
      <p:graphicFrame>
        <p:nvGraphicFramePr>
          <p:cNvPr id="47" name="图示 46"/>
          <p:cNvGraphicFramePr/>
          <p:nvPr/>
        </p:nvGraphicFramePr>
        <p:xfrm>
          <a:off x="3347864" y="1707654"/>
          <a:ext cx="2255912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8" name="圆角矩形 47"/>
          <p:cNvSpPr/>
          <p:nvPr/>
        </p:nvSpPr>
        <p:spPr>
          <a:xfrm>
            <a:off x="3851920" y="3867894"/>
            <a:ext cx="1224136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交替优化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 flipV="1">
            <a:off x="467544" y="1131590"/>
            <a:ext cx="64807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1560" y="987574"/>
            <a:ext cx="3600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高能效的无人机辅助海洋监测网络：资源分配和轨迹优化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仿真验证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987574"/>
            <a:ext cx="9036496" cy="3384376"/>
          </a:xfrm>
          <a:prstGeom prst="rect">
            <a:avLst/>
          </a:prstGeom>
          <a:noFill/>
          <a:ln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63638"/>
            <a:ext cx="2955225" cy="249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8475" y="1563638"/>
            <a:ext cx="3013685" cy="242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032" y="1491630"/>
            <a:ext cx="3096464" cy="254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395536" y="1059582"/>
            <a:ext cx="2376264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自身性能验证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34065" y="4011910"/>
            <a:ext cx="2969783" cy="288032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无人机飞行轨迹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3203848" y="4011910"/>
            <a:ext cx="2969783" cy="288032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无人机飞行速度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228184" y="4011910"/>
            <a:ext cx="2753759" cy="288032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系统总能效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5136" y="1462013"/>
            <a:ext cx="2899032" cy="240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1784" y="1462013"/>
            <a:ext cx="27327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904" y="1390005"/>
            <a:ext cx="2896928" cy="246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椭圆 16"/>
          <p:cNvSpPr/>
          <p:nvPr/>
        </p:nvSpPr>
        <p:spPr>
          <a:xfrm>
            <a:off x="467544" y="1534021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292080" y="1534021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44408" y="1534021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高能效的无人机辅助海洋监测网络：资源分配和轨迹优化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仿真验证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987574"/>
            <a:ext cx="9036496" cy="3384376"/>
          </a:xfrm>
          <a:prstGeom prst="rect">
            <a:avLst/>
          </a:prstGeom>
          <a:noFill/>
          <a:ln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23528" y="1059582"/>
            <a:ext cx="2808312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与其他策略对比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504" y="3867894"/>
            <a:ext cx="8928992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R. Ma, R. Wang, G. Liu, W. Meng, and X. Liu, “UAV-aided cooperative data collection scheme for ocean monitoring networks,” IEEE Internet of Things Journal, pp. 1–1, 2021.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012160" y="4083918"/>
            <a:ext cx="1584176" cy="216024"/>
          </a:xfrm>
          <a:prstGeom prst="rect">
            <a:avLst/>
          </a:prstGeom>
          <a:solidFill>
            <a:srgbClr val="92D050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HUCS(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中科院一区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79512" y="4515966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Zhixin Liu,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Xiangyun Meng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Yi Yang, Kai Ma, Xinping Guan, “Energy-Efficient UAV-aided Ocean Monitoring Networks: Joint Resource Allocation and Trajectory Design” (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IEEE Internet of Things Journal 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已投稿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94"/>
            <a:ext cx="2555776" cy="52956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4" y="897566"/>
            <a:ext cx="8784976" cy="3428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55575" y="3003798"/>
            <a:ext cx="6885765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高能效的无人机辅助海洋监测网络：资源分配和轨迹优化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95536" y="3039802"/>
            <a:ext cx="648072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95536" y="2355726"/>
            <a:ext cx="648072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55575" y="2319722"/>
            <a:ext cx="7047783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基于数据价值的潜航器辅助混合数据收集策略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755575" y="3723878"/>
            <a:ext cx="5103567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能量收集辅助的水声网络中吞吐量最大化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5536" y="3723878"/>
            <a:ext cx="648072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755576" y="4335946"/>
            <a:ext cx="1782198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总结和展望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55575" y="1599642"/>
            <a:ext cx="2511279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研究背景和动机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95536" y="1599642"/>
            <a:ext cx="648072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95536" y="4371950"/>
            <a:ext cx="648072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能量收集辅助的水声网络中吞吐量最大化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630365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Zhixin Liu,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Xiangyun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Meng,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Yazhou Yuan, Yi Yang, Kit Yan Chan,“Joint optimization for throughput maximization in underwater acoustic networks with energy harvesting”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Peer-to-Peer Networking and 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(2021)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IF=3.3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(CCF C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4497" y="3171621"/>
            <a:ext cx="457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在分配功率时考虑到洋流对于潜航器位置存在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不确定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的影响，保证了系统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鲁棒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8226" y="1803469"/>
            <a:ext cx="4486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提出了一种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有远见的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能量收集时间调整机制，提升下行链路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长期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系统总容量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04" y="1059582"/>
            <a:ext cx="427347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4572000" y="113159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主要贡献：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435846"/>
            <a:ext cx="4248472" cy="108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能量收集辅助的水声网络中吞吐量最大化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问题构建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57333"/>
            <a:ext cx="4104456" cy="26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5566"/>
            <a:ext cx="49768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355976" y="2276674"/>
            <a:ext cx="1800200" cy="382473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功耗预算约束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2924746"/>
            <a:ext cx="1800200" cy="382473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中断概率约束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3723878"/>
            <a:ext cx="1800200" cy="382473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时隙约束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4067944" y="3514898"/>
            <a:ext cx="265934" cy="79208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3975" tIns="36987" rIns="73975" bIns="36987"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499742"/>
            <a:ext cx="2227709" cy="59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" name="组合 61"/>
          <p:cNvGrpSpPr/>
          <p:nvPr/>
        </p:nvGrpSpPr>
        <p:grpSpPr>
          <a:xfrm>
            <a:off x="5724128" y="915566"/>
            <a:ext cx="2892143" cy="1412118"/>
            <a:chOff x="5712305" y="3435846"/>
            <a:chExt cx="3324191" cy="1623070"/>
          </a:xfrm>
        </p:grpSpPr>
        <p:grpSp>
          <p:nvGrpSpPr>
            <p:cNvPr id="59" name="组合 58"/>
            <p:cNvGrpSpPr/>
            <p:nvPr/>
          </p:nvGrpSpPr>
          <p:grpSpPr>
            <a:xfrm>
              <a:off x="7872545" y="3435846"/>
              <a:ext cx="1163951" cy="1623070"/>
              <a:chOff x="5568289" y="3435846"/>
              <a:chExt cx="1163951" cy="162307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568289" y="3435846"/>
                <a:ext cx="1163951" cy="1623070"/>
                <a:chOff x="6804248" y="3147814"/>
                <a:chExt cx="1163951" cy="1623070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6804248" y="3147814"/>
                  <a:ext cx="1163951" cy="1623070"/>
                  <a:chOff x="6804248" y="3147814"/>
                  <a:chExt cx="1163951" cy="1623070"/>
                </a:xfrm>
              </p:grpSpPr>
              <p:pic>
                <p:nvPicPr>
                  <p:cNvPr id="307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6876256" y="3147814"/>
                    <a:ext cx="1091943" cy="16230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804248" y="3795886"/>
                    <a:ext cx="288032" cy="367084"/>
                  </a:xfrm>
                  <a:prstGeom prst="rect">
                    <a:avLst/>
                  </a:prstGeom>
                  <a:noFill/>
                </p:spPr>
                <p:txBody>
                  <a:bodyPr wrap="square" lIns="73975" tIns="36987" rIns="73975" bIns="36987" rtlCol="0">
                    <a:spAutoFit/>
                  </a:bodyPr>
                  <a:lstStyle/>
                  <a:p>
                    <a:r>
                      <a:rPr lang="en-US" altLang="zh-CN" sz="1900" i="1" dirty="0" smtClean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rPr>
                      <a:t>e</a:t>
                    </a:r>
                    <a:endParaRPr lang="zh-CN" altLang="en-US" sz="1900" i="1" dirty="0">
                      <a:latin typeface="Times New Roman" pitchFamily="18" charset="0"/>
                      <a:ea typeface="微软雅黑" pitchFamily="34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20" name="矩形 19"/>
                <p:cNvSpPr/>
                <p:nvPr/>
              </p:nvSpPr>
              <p:spPr>
                <a:xfrm flipV="1">
                  <a:off x="7164288" y="3867894"/>
                  <a:ext cx="216000" cy="7200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 flipV="1">
                  <a:off x="7164288" y="3939902"/>
                  <a:ext cx="216000" cy="7200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 flipV="1">
                  <a:off x="7164288" y="4011910"/>
                  <a:ext cx="216000" cy="7200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 flipV="1">
                  <a:off x="7164288" y="4083918"/>
                  <a:ext cx="216000" cy="7200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 flipV="1">
                  <a:off x="7164288" y="4155926"/>
                  <a:ext cx="216000" cy="7200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flipV="1">
                  <a:off x="7164288" y="4227934"/>
                  <a:ext cx="216000" cy="7200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 flipV="1">
                <a:off x="5712305" y="3507854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flipV="1">
                <a:off x="5928329" y="4155926"/>
                <a:ext cx="216000" cy="432048"/>
              </a:xfrm>
              <a:prstGeom prst="rect">
                <a:avLst/>
              </a:prstGeom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62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6792425" y="3435846"/>
              <a:ext cx="1163951" cy="1623070"/>
              <a:chOff x="6792425" y="3435846"/>
              <a:chExt cx="1163951" cy="1623070"/>
            </a:xfrm>
          </p:grpSpPr>
          <p:grpSp>
            <p:nvGrpSpPr>
              <p:cNvPr id="31" name="组合 17"/>
              <p:cNvGrpSpPr/>
              <p:nvPr/>
            </p:nvGrpSpPr>
            <p:grpSpPr>
              <a:xfrm>
                <a:off x="6792425" y="3435846"/>
                <a:ext cx="1163951" cy="1623070"/>
                <a:chOff x="6804248" y="3147814"/>
                <a:chExt cx="1163951" cy="1623070"/>
              </a:xfrm>
            </p:grpSpPr>
            <p:pic>
              <p:nvPicPr>
                <p:cNvPr id="38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876256" y="3147814"/>
                  <a:ext cx="1091943" cy="16230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6804248" y="3795886"/>
                  <a:ext cx="288032" cy="367084"/>
                </a:xfrm>
                <a:prstGeom prst="rect">
                  <a:avLst/>
                </a:prstGeom>
                <a:noFill/>
              </p:spPr>
              <p:txBody>
                <a:bodyPr wrap="square" lIns="73975" tIns="36987" rIns="73975" bIns="36987" rtlCol="0">
                  <a:spAutoFit/>
                </a:bodyPr>
                <a:lstStyle/>
                <a:p>
                  <a:r>
                    <a:rPr lang="en-US" altLang="zh-CN" sz="1900" i="1" dirty="0" smtClean="0">
                      <a:latin typeface="Times New Roman" pitchFamily="18" charset="0"/>
                      <a:ea typeface="微软雅黑" pitchFamily="34" charset="-122"/>
                      <a:cs typeface="Times New Roman" pitchFamily="18" charset="0"/>
                    </a:rPr>
                    <a:t>e</a:t>
                  </a:r>
                  <a:endParaRPr lang="zh-CN" altLang="en-US" sz="1900" i="1" dirty="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4" name="矩形 33"/>
              <p:cNvSpPr/>
              <p:nvPr/>
            </p:nvSpPr>
            <p:spPr>
              <a:xfrm flipV="1">
                <a:off x="7152465" y="4083918"/>
                <a:ext cx="216000" cy="2880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 flipV="1">
                <a:off x="7152465" y="4371950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7152465" y="4443958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flipV="1">
                <a:off x="7152465" y="4515966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6936441" y="3507862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 flipV="1">
                <a:off x="6936441" y="3579870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7152489" y="4371950"/>
                <a:ext cx="216000" cy="216024"/>
              </a:xfrm>
              <a:prstGeom prst="rect">
                <a:avLst/>
              </a:prstGeom>
              <a:gradFill>
                <a:gsLst>
                  <a:gs pos="17000">
                    <a:srgbClr val="FFF200"/>
                  </a:gs>
                  <a:gs pos="59000">
                    <a:srgbClr val="FF7A00"/>
                  </a:gs>
                  <a:gs pos="100000">
                    <a:srgbClr val="FF0300"/>
                  </a:gs>
                  <a:gs pos="100000">
                    <a:srgbClr val="4D0808"/>
                  </a:gs>
                </a:gsLst>
                <a:lin ang="162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7152465" y="3939902"/>
                <a:ext cx="0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7368489" y="3939902"/>
                <a:ext cx="0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5712305" y="3435846"/>
              <a:ext cx="1163951" cy="1623070"/>
              <a:chOff x="7872545" y="3435846"/>
              <a:chExt cx="1163951" cy="1623070"/>
            </a:xfrm>
          </p:grpSpPr>
          <p:grpSp>
            <p:nvGrpSpPr>
              <p:cNvPr id="41" name="组合 17"/>
              <p:cNvGrpSpPr/>
              <p:nvPr/>
            </p:nvGrpSpPr>
            <p:grpSpPr>
              <a:xfrm>
                <a:off x="7872545" y="3435846"/>
                <a:ext cx="1163951" cy="1623070"/>
                <a:chOff x="6804248" y="3147814"/>
                <a:chExt cx="1163951" cy="1623070"/>
              </a:xfrm>
            </p:grpSpPr>
            <p:pic>
              <p:nvPicPr>
                <p:cNvPr id="48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876256" y="3147814"/>
                  <a:ext cx="1091943" cy="16230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6804248" y="3795886"/>
                  <a:ext cx="288032" cy="367084"/>
                </a:xfrm>
                <a:prstGeom prst="rect">
                  <a:avLst/>
                </a:prstGeom>
                <a:noFill/>
              </p:spPr>
              <p:txBody>
                <a:bodyPr wrap="square" lIns="73975" tIns="36987" rIns="73975" bIns="36987" rtlCol="0">
                  <a:spAutoFit/>
                </a:bodyPr>
                <a:lstStyle/>
                <a:p>
                  <a:r>
                    <a:rPr lang="en-US" altLang="zh-CN" sz="1900" i="1" dirty="0" smtClean="0">
                      <a:latin typeface="Times New Roman" pitchFamily="18" charset="0"/>
                      <a:ea typeface="微软雅黑" pitchFamily="34" charset="-122"/>
                      <a:cs typeface="Times New Roman" pitchFamily="18" charset="0"/>
                    </a:rPr>
                    <a:t>e</a:t>
                  </a:r>
                  <a:endParaRPr lang="zh-CN" altLang="en-US" sz="1900" i="1" dirty="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 flipV="1">
                <a:off x="8088593" y="3507862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8088593" y="3579870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8088593" y="3651878"/>
                <a:ext cx="216000" cy="72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 flipV="1">
                <a:off x="8232585" y="4515966"/>
                <a:ext cx="216000" cy="72008"/>
              </a:xfrm>
              <a:prstGeom prst="rect">
                <a:avLst/>
              </a:prstGeom>
              <a:gradFill>
                <a:gsLst>
                  <a:gs pos="0">
                    <a:srgbClr val="000082"/>
                  </a:gs>
                  <a:gs pos="0">
                    <a:srgbClr val="66008F"/>
                  </a:gs>
                  <a:gs pos="0">
                    <a:srgbClr val="BA0066"/>
                  </a:gs>
                  <a:gs pos="46000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 flipV="1">
                <a:off x="8232585" y="4083918"/>
                <a:ext cx="216000" cy="4320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8232585" y="393990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4238702"/>
            <a:ext cx="4464496" cy="7093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3446614"/>
            <a:ext cx="2783954" cy="71033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能量收集辅助的水声网络中吞吐量最大化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仿真验证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008" y="987574"/>
            <a:ext cx="9036496" cy="3384376"/>
          </a:xfrm>
          <a:prstGeom prst="rect">
            <a:avLst/>
          </a:prstGeom>
          <a:noFill/>
          <a:ln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504" y="4558357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Zhixin Liu,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Xiangyun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Meng,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Yazhou Yuan, Yi Yang, Kit Yan Chan,“Joint optimization for throughput maximization in underwater acoustic networks with energy harvesting”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Peer-to-Peer Networking and 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(2021)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IF=3.3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(CCF C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40" y="1059582"/>
            <a:ext cx="31799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1242" y="1131590"/>
            <a:ext cx="2894934" cy="239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9764" y="1131590"/>
            <a:ext cx="2848739" cy="235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 txBox="1">
            <a:spLocks/>
          </p:cNvSpPr>
          <p:nvPr/>
        </p:nvSpPr>
        <p:spPr>
          <a:xfrm>
            <a:off x="450089" y="3579862"/>
            <a:ext cx="2393719" cy="648072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不同剩余能量下的能量收集时间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3546433" y="3579862"/>
            <a:ext cx="2393719" cy="648072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不同能量传输功率下的长期吞吐量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6570769" y="3579862"/>
            <a:ext cx="2393719" cy="648072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不同能量传输功率下的能效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72000" y="271576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524328" y="1131590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94"/>
            <a:ext cx="2555776" cy="52956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4" y="897566"/>
            <a:ext cx="8784976" cy="3428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55576" y="3003798"/>
            <a:ext cx="7268308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高能效的无人机辅助海洋监测网络：资源分配和轨迹优化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95536" y="3039802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95536" y="2355726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55576" y="2319722"/>
            <a:ext cx="7439327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基于数据价值的潜航器辅助混合数据收集策略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755576" y="3723878"/>
            <a:ext cx="5387099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能量收集辅助的水声网络中吞吐量最大化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5536" y="3723878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755575" y="4335946"/>
            <a:ext cx="1881209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总结和展望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55576" y="1599642"/>
            <a:ext cx="2650795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研究背景和动机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95536" y="1599642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95536" y="4371950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1739592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·····················································································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6300192" y="2355726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································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32" name="矩形 31"/>
          <p:cNvSpPr/>
          <p:nvPr/>
        </p:nvSpPr>
        <p:spPr>
          <a:xfrm>
            <a:off x="7524328" y="3075806"/>
            <a:ext cx="1080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···········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11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3795886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·······································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17</a:t>
            </a:r>
          </a:p>
        </p:txBody>
      </p:sp>
      <p:sp>
        <p:nvSpPr>
          <p:cNvPr id="34" name="矩形 33"/>
          <p:cNvSpPr/>
          <p:nvPr/>
        </p:nvSpPr>
        <p:spPr>
          <a:xfrm>
            <a:off x="2555776" y="4443958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···························································································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94"/>
            <a:ext cx="2555776" cy="52956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4" y="897566"/>
            <a:ext cx="8784976" cy="3428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55576" y="3003798"/>
            <a:ext cx="7268308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高能效的无人机辅助海洋监测网络：资源分配和轨迹优化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95536" y="3039802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95536" y="2355726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55575" y="2319722"/>
            <a:ext cx="7439327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基于数据价值的潜航器辅助混合数据收集策略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755575" y="3723878"/>
            <a:ext cx="5387099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能量收集辅助的水声网络中吞吐量最大化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5536" y="3723878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755575" y="4335946"/>
            <a:ext cx="1881209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总结和展望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55575" y="1599642"/>
            <a:ext cx="2650795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研究背景和动机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95536" y="1599642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95536" y="4371950"/>
            <a:ext cx="684076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工作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小结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3" name="右箭头标注 12"/>
          <p:cNvSpPr/>
          <p:nvPr/>
        </p:nvSpPr>
        <p:spPr>
          <a:xfrm>
            <a:off x="395536" y="1059582"/>
            <a:ext cx="3744416" cy="1152128"/>
          </a:xfrm>
          <a:prstGeom prst="rightArrowCallout">
            <a:avLst>
              <a:gd name="adj1" fmla="val 25000"/>
              <a:gd name="adj2" fmla="val 39430"/>
              <a:gd name="adj3" fmla="val 26203"/>
              <a:gd name="adj4" fmla="val 855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基于多跳的数据收集能耗不均，而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AUV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协助的方案时效性差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44008" y="987574"/>
            <a:ext cx="3600400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混合数据收集策略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数据价值定义</a:t>
            </a:r>
            <a:endParaRPr lang="zh-CN" altLang="en-US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标注 17"/>
          <p:cNvSpPr/>
          <p:nvPr/>
        </p:nvSpPr>
        <p:spPr>
          <a:xfrm>
            <a:off x="395536" y="2427734"/>
            <a:ext cx="3744416" cy="1152128"/>
          </a:xfrm>
          <a:prstGeom prst="rightArrowCallout">
            <a:avLst>
              <a:gd name="adj1" fmla="val 25000"/>
              <a:gd name="adj2" fmla="val 39430"/>
              <a:gd name="adj3" fmla="val 26203"/>
              <a:gd name="adj4" fmla="val 8558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海洋监测网络中信息回传困难，且浮标和传感器能量受限</a:t>
            </a:r>
          </a:p>
        </p:txBody>
      </p:sp>
      <p:sp>
        <p:nvSpPr>
          <p:cNvPr id="19" name="右箭头标注 18"/>
          <p:cNvSpPr/>
          <p:nvPr/>
        </p:nvSpPr>
        <p:spPr>
          <a:xfrm>
            <a:off x="395536" y="3795886"/>
            <a:ext cx="3744416" cy="1152128"/>
          </a:xfrm>
          <a:prstGeom prst="rightArrowCallout">
            <a:avLst>
              <a:gd name="adj1" fmla="val 25000"/>
              <a:gd name="adj2" fmla="val 39430"/>
              <a:gd name="adj3" fmla="val 26203"/>
              <a:gd name="adj4" fmla="val 8558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AUV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协同系统中指令实时传输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44008" y="2355726"/>
            <a:ext cx="3600400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海空一体监测网络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浮标与传感器能耗均衡</a:t>
            </a:r>
            <a:endParaRPr lang="zh-CN" altLang="en-US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44008" y="3723878"/>
            <a:ext cx="3600400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最大化长期速率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能量收集时间动态调整</a:t>
            </a:r>
            <a:endParaRPr lang="zh-CN" altLang="en-US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11560" y="1203598"/>
            <a:ext cx="7776864" cy="792088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just" defTabSz="91433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传感器节点和海面浮标的移动性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未来工作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7" y="2679762"/>
            <a:ext cx="8229600" cy="1728192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谢谢各位专家</a:t>
            </a:r>
            <a:r>
              <a:rPr lang="en-US" altLang="zh-CN" sz="60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60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</a:br>
            <a:r>
              <a:rPr lang="zh-CN" altLang="en-US" sz="60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欢迎批评指正</a:t>
            </a:r>
            <a:endParaRPr lang="zh-CN" altLang="en-US" sz="60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5122" name="Picture 2" descr="E:\学习使用\寒假用\其他\PNG格式\1x\资源 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2004" y="519524"/>
            <a:ext cx="1816100" cy="134302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51520" y="2085696"/>
            <a:ext cx="8712000" cy="81000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94"/>
            <a:ext cx="2555776" cy="52956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4" y="897566"/>
            <a:ext cx="8784976" cy="3428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55576" y="3003798"/>
            <a:ext cx="7650850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高能效的无人机辅助海洋监测网络：资源分配和轨迹优化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95536" y="3039802"/>
            <a:ext cx="720080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95536" y="2355726"/>
            <a:ext cx="720080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55576" y="2319722"/>
            <a:ext cx="7830870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基于数据价值的潜航器辅助混合数据收集策略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755576" y="3723878"/>
            <a:ext cx="5670630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能量收集辅助的水声网络中吞吐量最大化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5536" y="3723878"/>
            <a:ext cx="720080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755576" y="4335946"/>
            <a:ext cx="1980220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总结和展望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55576" y="1599642"/>
            <a:ext cx="2790310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研究背景和动机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95536" y="1599642"/>
            <a:ext cx="720080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95536" y="4371950"/>
            <a:ext cx="720080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9592" y="12347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研究背景和动机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黑体" pitchFamily="49" charset="-122"/>
                <a:cs typeface="+mj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79912" y="3795886"/>
            <a:ext cx="1800200" cy="1224136"/>
          </a:xfrm>
          <a:prstGeom prst="roundRect">
            <a:avLst>
              <a:gd name="adj" fmla="val 10000"/>
            </a:avLst>
          </a:prstGeom>
          <a:solidFill>
            <a:srgbClr val="66CCFF">
              <a:alpha val="65098"/>
            </a:srgbClr>
          </a:solidFill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下行链路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9512" y="3795886"/>
            <a:ext cx="3456384" cy="1224136"/>
          </a:xfrm>
          <a:prstGeom prst="roundRect">
            <a:avLst>
              <a:gd name="adj" fmla="val 13113"/>
            </a:avLst>
          </a:prstGeom>
          <a:solidFill>
            <a:srgbClr val="66CCFF">
              <a:alpha val="65098"/>
            </a:srgbClr>
          </a:solidFill>
          <a:ln>
            <a:noFill/>
            <a:prstDash val="dash"/>
          </a:ln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上行链路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1520" y="4011910"/>
            <a:ext cx="1390981" cy="54262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19050"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20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4"/>
          <p:cNvSpPr/>
          <p:nvPr/>
        </p:nvSpPr>
        <p:spPr>
          <a:xfrm>
            <a:off x="413447" y="4083918"/>
            <a:ext cx="1350241" cy="510841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" tIns="24765" rIns="24765" bIns="24765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 dirty="0"/>
          </a:p>
        </p:txBody>
      </p:sp>
      <p:sp>
        <p:nvSpPr>
          <p:cNvPr id="19" name="圆角矩形 4"/>
          <p:cNvSpPr/>
          <p:nvPr/>
        </p:nvSpPr>
        <p:spPr>
          <a:xfrm>
            <a:off x="229765" y="858321"/>
            <a:ext cx="5228086" cy="4745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1930" tIns="201930" rIns="201930" bIns="201930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海空一体的海洋监测网络</a:t>
            </a:r>
            <a:endParaRPr lang="zh-CN" altLang="en-US" sz="20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Diagram group"/>
          <p:cNvGrpSpPr/>
          <p:nvPr/>
        </p:nvGrpSpPr>
        <p:grpSpPr>
          <a:xfrm>
            <a:off x="2411760" y="3363838"/>
            <a:ext cx="779567" cy="356222"/>
            <a:chOff x="-211673" y="1152128"/>
            <a:chExt cx="779567" cy="356222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sp>
          <p:nvSpPr>
            <p:cNvPr id="21" name="右箭头 20"/>
            <p:cNvSpPr/>
            <p:nvPr/>
          </p:nvSpPr>
          <p:spPr>
            <a:xfrm rot="5400000">
              <a:off x="0" y="940455"/>
              <a:ext cx="356222" cy="77956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  <p:grpSp>
        <p:nvGrpSpPr>
          <p:cNvPr id="22" name="Diagram group"/>
          <p:cNvGrpSpPr/>
          <p:nvPr/>
        </p:nvGrpSpPr>
        <p:grpSpPr>
          <a:xfrm>
            <a:off x="4283968" y="3363838"/>
            <a:ext cx="779567" cy="356222"/>
            <a:chOff x="-211673" y="1152128"/>
            <a:chExt cx="779567" cy="356222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sp>
          <p:nvSpPr>
            <p:cNvPr id="23" name="右箭头 22"/>
            <p:cNvSpPr/>
            <p:nvPr/>
          </p:nvSpPr>
          <p:spPr>
            <a:xfrm rot="5400000">
              <a:off x="0" y="940455"/>
              <a:ext cx="356222" cy="77956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  <p:grpSp>
        <p:nvGrpSpPr>
          <p:cNvPr id="24" name="Diagram group"/>
          <p:cNvGrpSpPr/>
          <p:nvPr/>
        </p:nvGrpSpPr>
        <p:grpSpPr>
          <a:xfrm>
            <a:off x="539552" y="3363838"/>
            <a:ext cx="779567" cy="356222"/>
            <a:chOff x="-211673" y="1152128"/>
            <a:chExt cx="779567" cy="356222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sp>
          <p:nvSpPr>
            <p:cNvPr id="25" name="右箭头 24"/>
            <p:cNvSpPr/>
            <p:nvPr/>
          </p:nvSpPr>
          <p:spPr>
            <a:xfrm rot="5400000">
              <a:off x="0" y="940455"/>
              <a:ext cx="356222" cy="77956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  <p:grpSp>
        <p:nvGrpSpPr>
          <p:cNvPr id="26" name="组合 25"/>
          <p:cNvGrpSpPr/>
          <p:nvPr/>
        </p:nvGrpSpPr>
        <p:grpSpPr>
          <a:xfrm>
            <a:off x="107504" y="1635646"/>
            <a:ext cx="1800200" cy="1872208"/>
            <a:chOff x="699" y="1391046"/>
            <a:chExt cx="3981182" cy="1281906"/>
          </a:xfrm>
          <a:noFill/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圆角矩形 26"/>
            <p:cNvSpPr/>
            <p:nvPr/>
          </p:nvSpPr>
          <p:spPr>
            <a:xfrm>
              <a:off x="699" y="1391046"/>
              <a:ext cx="3981182" cy="1281906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圆角矩形 4"/>
            <p:cNvSpPr/>
            <p:nvPr/>
          </p:nvSpPr>
          <p:spPr>
            <a:xfrm>
              <a:off x="38245" y="1428592"/>
              <a:ext cx="3906090" cy="120681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 kern="12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79712" y="1635646"/>
            <a:ext cx="1800200" cy="1872208"/>
            <a:chOff x="699" y="1391046"/>
            <a:chExt cx="3981182" cy="1281906"/>
          </a:xfrm>
          <a:noFill/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0" name="圆角矩形 29"/>
            <p:cNvSpPr/>
            <p:nvPr/>
          </p:nvSpPr>
          <p:spPr>
            <a:xfrm>
              <a:off x="699" y="1391046"/>
              <a:ext cx="3981182" cy="1281906"/>
            </a:xfrm>
            <a:prstGeom prst="roundRect">
              <a:avLst>
                <a:gd name="adj" fmla="val 10000"/>
              </a:avLst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圆角矩形 4"/>
            <p:cNvSpPr/>
            <p:nvPr/>
          </p:nvSpPr>
          <p:spPr>
            <a:xfrm>
              <a:off x="38245" y="1428592"/>
              <a:ext cx="3906090" cy="120681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51920" y="1635646"/>
            <a:ext cx="1800200" cy="1872208"/>
            <a:chOff x="699" y="1391046"/>
            <a:chExt cx="3981182" cy="1281906"/>
          </a:xfrm>
          <a:noFill/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3" name="圆角矩形 32"/>
            <p:cNvSpPr/>
            <p:nvPr/>
          </p:nvSpPr>
          <p:spPr>
            <a:xfrm>
              <a:off x="699" y="1391046"/>
              <a:ext cx="3981182" cy="1281906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38245" y="1428592"/>
              <a:ext cx="3906090" cy="120681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300" kern="1200"/>
            </a:p>
          </p:txBody>
        </p:sp>
      </p:grpSp>
      <p:sp>
        <p:nvSpPr>
          <p:cNvPr id="35" name="矩形 34"/>
          <p:cNvSpPr/>
          <p:nvPr/>
        </p:nvSpPr>
        <p:spPr>
          <a:xfrm>
            <a:off x="107504" y="1768629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数据价值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的潜航器辅助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数据收集策略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79712" y="1779662"/>
            <a:ext cx="1872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无人机辅助海洋监测网络：资源分配和轨迹优化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23928" y="1755855"/>
            <a:ext cx="1728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能量收集辅助的水声网络中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吞吐量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最大化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8633" y="2067694"/>
            <a:ext cx="3419871" cy="27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圆角矩形 45"/>
          <p:cNvSpPr/>
          <p:nvPr/>
        </p:nvSpPr>
        <p:spPr>
          <a:xfrm>
            <a:off x="2123728" y="4011910"/>
            <a:ext cx="1390981" cy="54262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19050"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20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995936" y="4011910"/>
            <a:ext cx="1390981" cy="54262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19050"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20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右大括号 47"/>
          <p:cNvSpPr/>
          <p:nvPr/>
        </p:nvSpPr>
        <p:spPr>
          <a:xfrm rot="16200000">
            <a:off x="2699792" y="-956641"/>
            <a:ext cx="288032" cy="5040560"/>
          </a:xfrm>
          <a:prstGeom prst="rightBrace">
            <a:avLst>
              <a:gd name="adj1" fmla="val 5132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3975" tIns="36987" rIns="73975" bIns="36987" rtlCol="0" anchor="ctr"/>
          <a:lstStyle/>
          <a:p>
            <a:pPr algn="ctr"/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7494"/>
            <a:ext cx="2555776" cy="52956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4" y="897566"/>
            <a:ext cx="8784976" cy="34289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55576" y="3003798"/>
            <a:ext cx="6840760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高能效的无人机辅助海洋监测网络：资源分配和轨迹优化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95536" y="3039802"/>
            <a:ext cx="576064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95536" y="2355726"/>
            <a:ext cx="576064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55576" y="2319722"/>
            <a:ext cx="6264696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基于数据价值的潜航器辅助混合数据收集策略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755576" y="3723878"/>
            <a:ext cx="5040560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能量收集辅助的水声网络中吞吐量最大化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95536" y="3723878"/>
            <a:ext cx="576064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755576" y="4335946"/>
            <a:ext cx="1584176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总结和展望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55576" y="1599642"/>
            <a:ext cx="2232248" cy="540060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研究背景和动机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95536" y="1599642"/>
            <a:ext cx="576064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黑体" pitchFamily="49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95536" y="4371950"/>
            <a:ext cx="576064" cy="504056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lvl="0" algn="just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黑体" pitchFamily="49" charset="-122"/>
              </a:rPr>
              <a:t> </a:t>
            </a:r>
            <a:endParaRPr lang="zh-CN" altLang="en-US" sz="2000" b="1" dirty="0">
              <a:solidFill>
                <a:schemeClr val="accent2">
                  <a:lumMod val="40000"/>
                  <a:lumOff val="60000"/>
                </a:schemeClr>
              </a:solidFill>
              <a:ea typeface="黑体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97" y="987574"/>
            <a:ext cx="3956395" cy="568615"/>
          </a:xfrm>
          <a:noFill/>
        </p:spPr>
        <p:txBody>
          <a:bodyPr>
            <a:no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基于单跳或多跳的数据收集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基于数据价值的潜航器辅助混合数据收集策略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研究动机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677" y="1563638"/>
            <a:ext cx="222739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608" y="1563638"/>
            <a:ext cx="224714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5292080" y="1059582"/>
            <a:ext cx="2843808" cy="424599"/>
          </a:xfrm>
          <a:prstGeom prst="rect">
            <a:avLst/>
          </a:prstGeom>
          <a:noFill/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潜航器协助的数据收集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115616" y="3093187"/>
            <a:ext cx="2592288" cy="1494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  <a:effectLst/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优势：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传输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延迟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短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不足：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能耗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不均衡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5471592" y="3093187"/>
            <a:ext cx="2592288" cy="1494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  <a:effectLst/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优势：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网络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能耗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低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不足：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时效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性较差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504" y="465998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Zhixin Liu,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Xiangyun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Yang Liu, Yi Yang, Yu Wang, “AUV-aided Hybrid Data Collection Scheme based on Value of Information for Internet of Underwater Things”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IEEE Internet of Things Journal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一区已录用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基于数据价值的潜航器辅助混合数据收集策略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系统模型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2" y="1491630"/>
            <a:ext cx="405424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355976" y="127560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主要贡献：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60619" y="1822053"/>
            <a:ext cx="4783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借助经济学中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利率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概念，提出一种新的数据价值定义方法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5977" y="3973001"/>
            <a:ext cx="4536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用预期数据价值作为两种收集方式的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标准，实现优势互补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69706" y="2931790"/>
            <a:ext cx="4774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初始数据价值仅取决于历史数据，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减少信息交换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基于数据价值的潜航器辅助混合数据收集策略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仿真验证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41670"/>
            <a:ext cx="2987824" cy="222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041669"/>
            <a:ext cx="29105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234065" y="3291830"/>
            <a:ext cx="2969783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一层内的剩余数据价值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347864" y="3291830"/>
            <a:ext cx="2648726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累计剩余数据价值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008" y="915566"/>
            <a:ext cx="9036496" cy="3816424"/>
          </a:xfrm>
          <a:prstGeom prst="rect">
            <a:avLst/>
          </a:prstGeom>
          <a:noFill/>
          <a:ln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9512" y="3694261"/>
            <a:ext cx="885698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C.-F. Cheng and L.-H. Li, “Data gathering problem with the data importance consideration in underwater wireless sensor networks,” Journal of Network and Computer Applications, vol. 78, pp. 300 – 312, 2017.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512" y="4198317"/>
            <a:ext cx="885698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G. Han, S. Shen, H. Song, T. Yang, and W. Zhang, “A stratification-based data collection scheme in underwater acoustic sensor networks,” IEEE Transactions on Vehicular Technology, vol. 67, no. 11, pp. 10671–10682, 2018.</a:t>
            </a:r>
            <a:endParaRPr lang="zh-CN" alt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5868144" y="3939902"/>
            <a:ext cx="1800200" cy="216024"/>
          </a:xfrm>
          <a:prstGeom prst="rect">
            <a:avLst/>
          </a:prstGeom>
          <a:solidFill>
            <a:srgbClr val="92D050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DGS-DGA 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中科院二区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012160" y="4443958"/>
            <a:ext cx="1440160" cy="216024"/>
          </a:xfrm>
          <a:prstGeom prst="rect">
            <a:avLst/>
          </a:prstGeom>
          <a:solidFill>
            <a:srgbClr val="92D050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SDCS(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中科院二区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512" y="4702373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Zhixin Liu,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Xiangyun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Yang Liu, Yi Yang, Yu Wang, “AUV-aided Hybrid Data Collection Scheme based on Value of Information for Internet of Underwater Things”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IEEE Internet of Things Journal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已录用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5868144" y="4948014"/>
            <a:ext cx="1584176" cy="216024"/>
          </a:xfrm>
          <a:prstGeom prst="rect">
            <a:avLst/>
          </a:prstGeom>
          <a:noFill/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(HDCS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07904" y="1131590"/>
            <a:ext cx="64807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6156176" y="3291830"/>
            <a:ext cx="288032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剩余数据价值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059582"/>
            <a:ext cx="295362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椭圆 26"/>
          <p:cNvSpPr/>
          <p:nvPr/>
        </p:nvSpPr>
        <p:spPr>
          <a:xfrm>
            <a:off x="6300192" y="1419622"/>
            <a:ext cx="64807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7534"/>
            <a:ext cx="9144000" cy="144016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 dirty="0"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347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基于数据价值的潜航器辅助混合数据收集策略</a:t>
            </a:r>
            <a:endParaRPr lang="zh-CN" altLang="en-US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23478"/>
            <a:ext cx="504056" cy="432048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51470"/>
            <a:ext cx="504056" cy="529568"/>
          </a:xfrm>
          <a:prstGeom prst="rect">
            <a:avLst/>
          </a:prstGeom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99592" y="555526"/>
            <a:ext cx="1440160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仿真验证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915566"/>
            <a:ext cx="9036496" cy="3816424"/>
          </a:xfrm>
          <a:prstGeom prst="rect">
            <a:avLst/>
          </a:prstGeom>
          <a:noFill/>
          <a:ln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004048" y="3291830"/>
            <a:ext cx="2736304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单位价值能耗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=E/VoI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076" y="1008217"/>
            <a:ext cx="3013100" cy="21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059584"/>
            <a:ext cx="2952328" cy="213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椭圆 26"/>
          <p:cNvSpPr/>
          <p:nvPr/>
        </p:nvSpPr>
        <p:spPr>
          <a:xfrm>
            <a:off x="5364088" y="1419622"/>
            <a:ext cx="64807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516216" y="1419622"/>
            <a:ext cx="64807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79512" y="3694261"/>
            <a:ext cx="885698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C.-F. Cheng and L.-H. Li, “Data gathering problem with the data importance consideration in underwater wireless sensor networks,” Journal of Network and Computer Applications, vol. 78, pp. 300 – 312, 2017.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512" y="4198317"/>
            <a:ext cx="885698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G. Han, S. Shen, H. Song, T. Yang, and W. Zhang, “A stratification-based data collection scheme in underwater acoustic sensor networks,” IEEE Transactions on Vehicular Technology, vol. 67, no. 11, pp. 10671–10682, 2018.</a:t>
            </a:r>
            <a:endParaRPr lang="zh-CN" alt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5868144" y="3939902"/>
            <a:ext cx="1800200" cy="216024"/>
          </a:xfrm>
          <a:prstGeom prst="rect">
            <a:avLst/>
          </a:prstGeom>
          <a:solidFill>
            <a:srgbClr val="92D050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DGS-DGA 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中科院二区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6012160" y="4443958"/>
            <a:ext cx="1440160" cy="216024"/>
          </a:xfrm>
          <a:prstGeom prst="rect">
            <a:avLst/>
          </a:prstGeom>
          <a:solidFill>
            <a:srgbClr val="92D050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SDCS(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中科院二区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9512" y="4702373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Zhixin Liu,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Xiangyun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Yang Liu, Yi Yang, Yu Wang, “AUV-aided Hybrid Data Collection Scheme based on Value of Information for Internet of Underwater Things” 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IEEE Internet of Things Journal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已录用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5868144" y="4948014"/>
            <a:ext cx="1584176" cy="216024"/>
          </a:xfrm>
          <a:prstGeom prst="rect">
            <a:avLst/>
          </a:prstGeom>
          <a:noFill/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(HDCS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395538" y="3291830"/>
            <a:ext cx="2648726" cy="360040"/>
          </a:xfrm>
          <a:prstGeom prst="rect">
            <a:avLst/>
          </a:prstGeom>
          <a:solidFill>
            <a:schemeClr val="bg1"/>
          </a:solidFill>
        </p:spPr>
        <p:txBody>
          <a:bodyPr vert="horz" lIns="91433" tIns="45717" rIns="91433" bIns="45717" rtlCol="0" anchor="ctr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能量消耗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059582"/>
            <a:ext cx="294145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1451</Words>
  <Application>Microsoft Office PowerPoint</Application>
  <PresentationFormat>全屏显示(16:9)</PresentationFormat>
  <Paragraphs>252</Paragraphs>
  <Slides>23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1_Office 主题</vt:lpstr>
      <vt:lpstr>中期答辩</vt:lpstr>
      <vt:lpstr>目录</vt:lpstr>
      <vt:lpstr>目录</vt:lpstr>
      <vt:lpstr>幻灯片 4</vt:lpstr>
      <vt:lpstr>目录</vt:lpstr>
      <vt:lpstr>基于单跳或多跳的数据收集</vt:lpstr>
      <vt:lpstr>幻灯片 7</vt:lpstr>
      <vt:lpstr>幻灯片 8</vt:lpstr>
      <vt:lpstr>幻灯片 9</vt:lpstr>
      <vt:lpstr>目录</vt:lpstr>
      <vt:lpstr>幻灯片 11</vt:lpstr>
      <vt:lpstr>幻灯片 12</vt:lpstr>
      <vt:lpstr>幻灯片 13</vt:lpstr>
      <vt:lpstr>幻灯片 14</vt:lpstr>
      <vt:lpstr>幻灯片 15</vt:lpstr>
      <vt:lpstr>目录</vt:lpstr>
      <vt:lpstr>幻灯片 17</vt:lpstr>
      <vt:lpstr>幻灯片 18</vt:lpstr>
      <vt:lpstr>幻灯片 19</vt:lpstr>
      <vt:lpstr>目录</vt:lpstr>
      <vt:lpstr>幻灯片 21</vt:lpstr>
      <vt:lpstr>幻灯片 22</vt:lpstr>
      <vt:lpstr>谢谢各位专家 欢迎批评指正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Administrator</dc:creator>
  <cp:lastModifiedBy>Administrator</cp:lastModifiedBy>
  <cp:revision>361</cp:revision>
  <dcterms:created xsi:type="dcterms:W3CDTF">2021-08-02T07:36:55Z</dcterms:created>
  <dcterms:modified xsi:type="dcterms:W3CDTF">2021-10-15T01:44:52Z</dcterms:modified>
</cp:coreProperties>
</file>