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326" r:id="rId4"/>
    <p:sldId id="297" r:id="rId5"/>
    <p:sldId id="327" r:id="rId6"/>
    <p:sldId id="351" r:id="rId7"/>
    <p:sldId id="298" r:id="rId8"/>
    <p:sldId id="258" r:id="rId9"/>
    <p:sldId id="323" r:id="rId10"/>
    <p:sldId id="260" r:id="rId11"/>
    <p:sldId id="259" r:id="rId12"/>
    <p:sldId id="261" r:id="rId13"/>
    <p:sldId id="299" r:id="rId14"/>
    <p:sldId id="325" r:id="rId15"/>
    <p:sldId id="263" r:id="rId16"/>
    <p:sldId id="328" r:id="rId17"/>
    <p:sldId id="273" r:id="rId18"/>
    <p:sldId id="264" r:id="rId19"/>
    <p:sldId id="265" r:id="rId20"/>
    <p:sldId id="300" r:id="rId21"/>
    <p:sldId id="329" r:id="rId22"/>
    <p:sldId id="266" r:id="rId23"/>
    <p:sldId id="267" r:id="rId24"/>
    <p:sldId id="268" r:id="rId25"/>
    <p:sldId id="301" r:id="rId26"/>
    <p:sldId id="262" r:id="rId27"/>
    <p:sldId id="29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s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197485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63290" y="1039495"/>
            <a:ext cx="221678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中期答辩</a:t>
            </a:r>
            <a:endParaRPr lang="zh-CN" altLang="en-US" sz="4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4385" y="3803015"/>
            <a:ext cx="291084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姓名：赵松晗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导师：刘志新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教授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日期占位符 7"/>
          <p:cNvSpPr txBox="1">
            <a:spLocks noGrp="1"/>
          </p:cNvSpPr>
          <p:nvPr>
            <p:ph type="dt" sz="half" idx="10"/>
          </p:nvPr>
        </p:nvSpPr>
        <p:spPr>
          <a:xfrm>
            <a:off x="3951605" y="5507990"/>
            <a:ext cx="1240155" cy="398780"/>
          </a:xfr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fld id="{BB962C8B-B14F-4D97-AF65-F5344CB8AC3E}" type="datetime1">
              <a:rPr lang="zh-CN" altLang="en-US" sz="1800" b="1" dirty="0" smtClean="0">
                <a:solidFill>
                  <a:srgbClr val="14038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</a:fld>
            <a:endParaRPr lang="zh-CN" altLang="en-US" sz="1800" b="1" dirty="0" smtClean="0">
              <a:solidFill>
                <a:srgbClr val="14038F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1028" name="Picture 4" descr="E:\学习使用\寒假用\其他\PNG格式\2x\资源 37@2x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48025" y="2469515"/>
            <a:ext cx="2637155" cy="763270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3334385" y="4886325"/>
            <a:ext cx="248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rgbClr val="14038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电气工程学院自动化系</a:t>
            </a: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9725" y="1391920"/>
            <a:ext cx="4907280" cy="1297940"/>
          </a:xfrm>
          <a:prstGeom prst="rect">
            <a:avLst/>
          </a:prstGeom>
          <a:noFill/>
          <a:ln w="31750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41830" y="486410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双层博弈问题构建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1400810"/>
            <a:ext cx="3253105" cy="6057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" y="1478915"/>
            <a:ext cx="502285" cy="4146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2014855"/>
            <a:ext cx="2670810" cy="5740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30" y="3369310"/>
            <a:ext cx="757555" cy="3746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50" y="3257550"/>
            <a:ext cx="4177665" cy="59817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885" y="4094480"/>
            <a:ext cx="3395980" cy="217614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基于博弈论的无线能量通信网络的资源优化配置研究</a:t>
            </a:r>
            <a:endParaRPr lang="zh-CN" altLang="en-US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885" y="3996055"/>
            <a:ext cx="3395980" cy="217614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28930" y="3130550"/>
            <a:ext cx="4928235" cy="3041650"/>
          </a:xfrm>
          <a:prstGeom prst="rect">
            <a:avLst/>
          </a:prstGeom>
          <a:noFill/>
          <a:ln w="31750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>
            <a:off x="2851785" y="2124075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箭头 31"/>
          <p:cNvSpPr/>
          <p:nvPr/>
        </p:nvSpPr>
        <p:spPr>
          <a:xfrm>
            <a:off x="3530600" y="4094480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箭头 32"/>
          <p:cNvSpPr/>
          <p:nvPr/>
        </p:nvSpPr>
        <p:spPr>
          <a:xfrm>
            <a:off x="3530600" y="4496435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箭头 33"/>
          <p:cNvSpPr/>
          <p:nvPr/>
        </p:nvSpPr>
        <p:spPr>
          <a:xfrm>
            <a:off x="3530600" y="5113020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118485" y="2019935"/>
            <a:ext cx="126936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能量因果约束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67150" y="3994785"/>
            <a:ext cx="126936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能量因果约束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67150" y="4406900"/>
            <a:ext cx="12693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次级网络最小吞吐量约束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67150" y="5034280"/>
            <a:ext cx="12693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最佳响应策略约束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328930" y="869315"/>
            <a:ext cx="3467735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能量收集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用户超模博弈模型：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40" name="标题 1"/>
          <p:cNvSpPr txBox="1"/>
          <p:nvPr/>
        </p:nvSpPr>
        <p:spPr>
          <a:xfrm>
            <a:off x="328930" y="2703195"/>
            <a:ext cx="4058920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授权网络斯塔克尔伯格博弈模型：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3855" y="153035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4" name="标题 1"/>
          <p:cNvSpPr txBox="1"/>
          <p:nvPr/>
        </p:nvSpPr>
        <p:spPr>
          <a:xfrm>
            <a:off x="5655945" y="1420495"/>
            <a:ext cx="329565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能量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收集用户是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理性且自私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的。对双方合作产生消极影响。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5357495" y="2690495"/>
            <a:ext cx="2966720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公平性调节机制：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855" y="3131185"/>
            <a:ext cx="3449320" cy="5746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353685" y="3131185"/>
            <a:ext cx="3675380" cy="1524000"/>
          </a:xfrm>
          <a:prstGeom prst="rect">
            <a:avLst/>
          </a:prstGeom>
          <a:noFill/>
          <a:ln w="31750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6967855" y="2132965"/>
            <a:ext cx="447040" cy="5734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8465" y="3855720"/>
            <a:ext cx="154305" cy="238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3070" y="4206240"/>
            <a:ext cx="116840" cy="245110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5604510" y="3662045"/>
            <a:ext cx="3046095" cy="54419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cs typeface="+mj-cs"/>
              </a:rPr>
              <a:t>为公平性指标</a:t>
            </a:r>
            <a:endParaRPr lang="zh-CN" altLang="en-US" sz="12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5604510" y="4057015"/>
            <a:ext cx="3046095" cy="54419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cs typeface="+mj-cs"/>
              </a:rPr>
              <a:t>为迭代步长</a:t>
            </a:r>
            <a:endParaRPr lang="zh-CN" altLang="en-US" sz="12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基于博弈论的无线能量通信网络的资源优化配置研究</a:t>
            </a:r>
            <a:endParaRPr lang="zh-CN" altLang="en-US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1146175"/>
            <a:ext cx="2580005" cy="2044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0" y="1160780"/>
            <a:ext cx="2607945" cy="20440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5" y="1188085"/>
            <a:ext cx="2606675" cy="20142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41830" y="486410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对比仿真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8365" y="406908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8365" y="4932045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4" name="标题 1"/>
          <p:cNvSpPr txBox="1"/>
          <p:nvPr/>
        </p:nvSpPr>
        <p:spPr>
          <a:xfrm>
            <a:off x="1155700" y="3876675"/>
            <a:ext cx="5367020" cy="54038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所提出算法实现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最高公平性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1155700" y="4765675"/>
            <a:ext cx="1526540" cy="54038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公平性提高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2818130" y="4748530"/>
            <a:ext cx="301625" cy="5734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3371215" y="5095240"/>
            <a:ext cx="3152140" cy="54038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能量收集用户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性能下降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3371215" y="4554855"/>
            <a:ext cx="2528570" cy="54038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授权网络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性能提升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50" name="标题 1"/>
          <p:cNvSpPr txBox="1"/>
          <p:nvPr/>
        </p:nvSpPr>
        <p:spPr>
          <a:xfrm>
            <a:off x="767715" y="3108325"/>
            <a:ext cx="221742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342900" lvl="0" indent="0" fontAlgn="auto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cs typeface="+mj-cs"/>
              </a:rPr>
              <a:t>公平性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j-cs"/>
              </a:rPr>
              <a:t>对比</a:t>
            </a:r>
            <a:endParaRPr lang="zh-CN" altLang="en-US" sz="16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2985135" y="3115945"/>
            <a:ext cx="317690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342900" lvl="0" indent="0" algn="l" fontAlgn="auto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cs typeface="+mj-cs"/>
              </a:rPr>
              <a:t>能量收集用户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j-cs"/>
              </a:rPr>
              <a:t>总吞吐量对比</a:t>
            </a:r>
            <a:endParaRPr lang="zh-CN" altLang="en-US" sz="16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5995035" y="3117215"/>
            <a:ext cx="303530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342900" lvl="0" indent="0" algn="l" fontAlgn="auto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cs typeface="+mj-cs"/>
              </a:rPr>
              <a:t>授权用户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j-cs"/>
              </a:rPr>
              <a:t>总吞吐量对比</a:t>
            </a:r>
            <a:endParaRPr lang="zh-CN" altLang="en-US" sz="16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2400" y="5847715"/>
            <a:ext cx="8877935" cy="52197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sz="1400">
                <a:latin typeface="Times New Roman" panose="02020603050405020304" charset="0"/>
                <a:ea typeface="宋体" panose="02010600030101010101" pitchFamily="2" charset="-122"/>
              </a:rPr>
              <a:t>S. S. Kalamkar, J. P. Jeyaraj, A. Banerjee and K. Rajawat, "Resource Allocation and Fairness in Wireless Powered Cooperative Cognitive Radio Networks,"  </a:t>
            </a:r>
            <a:r>
              <a:rPr sz="1400" b="1">
                <a:latin typeface="Times New Roman" panose="02020603050405020304" charset="0"/>
                <a:ea typeface="宋体" panose="02010600030101010101" pitchFamily="2" charset="-122"/>
              </a:rPr>
              <a:t>IEEE Transactions on Communications</a:t>
            </a:r>
            <a:r>
              <a:rPr sz="1400">
                <a:latin typeface="Times New Roman" panose="02020603050405020304" charset="0"/>
                <a:ea typeface="宋体" panose="02010600030101010101" pitchFamily="2" charset="-122"/>
              </a:rPr>
              <a:t>, vol. 64, no. 8, pp. 3246-3261</a:t>
            </a:r>
            <a:r>
              <a:rPr lang="en-US" sz="1400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sz="1400">
                <a:latin typeface="Times New Roman" panose="02020603050405020304" charset="0"/>
                <a:ea typeface="宋体" panose="02010600030101010101" pitchFamily="2" charset="-122"/>
              </a:rPr>
              <a:t>2016.</a:t>
            </a:r>
            <a:endParaRPr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2" name="标题 1"/>
          <p:cNvSpPr txBox="1"/>
          <p:nvPr/>
        </p:nvSpPr>
        <p:spPr>
          <a:xfrm>
            <a:off x="239395" y="5379720"/>
            <a:ext cx="1863725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对比算法：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54147" y="1108541"/>
            <a:ext cx="6739993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基于博弈论的无线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能量</a:t>
            </a:r>
            <a:r>
              <a:rPr lang="zh-CN" altLang="en-US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协作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网络</a:t>
            </a: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的资源优化配置研究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4148" y="2344096"/>
            <a:ext cx="673999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sz="2800" b="1" dirty="0">
                <a:latin typeface="+mj-ea"/>
                <a:ea typeface="+mj-ea"/>
              </a:rPr>
              <a:t>基于混合无线电设备的合作与</a:t>
            </a:r>
            <a:r>
              <a:rPr lang="zh-CN" sz="2800" b="1" dirty="0" smtClean="0">
                <a:latin typeface="+mj-ea"/>
                <a:ea typeface="+mj-ea"/>
              </a:rPr>
              <a:t>共存</a:t>
            </a:r>
            <a:r>
              <a:rPr lang="zh-CN" altLang="en-US" sz="2800" b="1" dirty="0" smtClean="0">
                <a:latin typeface="+mj-ea"/>
                <a:ea typeface="+mj-ea"/>
              </a:rPr>
              <a:t>传输</a:t>
            </a:r>
            <a:r>
              <a:rPr lang="zh-CN" sz="2800" b="1" dirty="0" smtClean="0">
                <a:latin typeface="+mj-ea"/>
                <a:ea typeface="+mj-ea"/>
              </a:rPr>
              <a:t>策略</a:t>
            </a:r>
            <a:r>
              <a:rPr lang="zh-CN" sz="2800" b="1" dirty="0">
                <a:latin typeface="+mj-ea"/>
                <a:ea typeface="+mj-ea"/>
              </a:rPr>
              <a:t>研究</a:t>
            </a:r>
            <a:endParaRPr lang="zh-CN" sz="2800" b="1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4148" y="4815206"/>
            <a:ext cx="19970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  <a:sym typeface="+mn-ea"/>
              </a:rPr>
              <a:t>工作</a:t>
            </a:r>
            <a:r>
              <a:rPr lang="zh-CN" altLang="en-US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  <a:sym typeface="+mn-ea"/>
              </a:rPr>
              <a:t>展望</a:t>
            </a:r>
            <a:endParaRPr lang="zh-CN" altLang="en-US" sz="2800" b="1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54148" y="3579651"/>
            <a:ext cx="673999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智能反射面辅助的无人机通信网络资源优化配置研究</a:t>
            </a:r>
            <a:endParaRPr lang="zh-CN" sz="2800" b="1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基于混合无线电设备的合作与共存通信策略研究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1419860"/>
            <a:ext cx="4105275" cy="1543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" y="3146425"/>
            <a:ext cx="3371850" cy="225044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941830" y="484505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C00000"/>
                </a:solidFill>
              </a:rPr>
              <a:t>混合无线电介绍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223645" y="1194005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无线供能传输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1430" y="2895805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反向散射传输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4251325" y="2807970"/>
            <a:ext cx="447040" cy="5734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17540" y="1254125"/>
            <a:ext cx="2566670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混合无线电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传输网络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0" y="1652905"/>
            <a:ext cx="3473450" cy="2482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55" y="4187190"/>
            <a:ext cx="381000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基于混合无线电设备的合作与共存通信策略研究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1830" y="486410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存在问题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1205" y="497840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4" name="标题 1"/>
          <p:cNvSpPr txBox="1"/>
          <p:nvPr/>
        </p:nvSpPr>
        <p:spPr>
          <a:xfrm>
            <a:off x="972185" y="4725670"/>
            <a:ext cx="734250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如何充分发挥混合无线电用户的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多样性增益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1205" y="4539615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972185" y="4286885"/>
            <a:ext cx="734250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混合无线电用户接入授权频段时，对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授权用户造成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同频干扰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205" y="991235"/>
            <a:ext cx="5851525" cy="31654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1242060"/>
            <a:ext cx="5560060" cy="291719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基于混合无线电设备的合作与共存通信策略研究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1830" y="486410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解决方案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0505" y="5656580"/>
            <a:ext cx="8671560" cy="73723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sz="1400" dirty="0" err="1">
                <a:latin typeface="Times New Roman" panose="02020603050405020304" charset="0"/>
                <a:ea typeface="宋体" panose="02010600030101010101" pitchFamily="2" charset="-122"/>
              </a:rPr>
              <a:t>Zhixin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 Liu, </a:t>
            </a:r>
            <a:r>
              <a:rPr sz="1400" b="1" dirty="0" err="1">
                <a:latin typeface="Times New Roman" panose="02020603050405020304" charset="0"/>
                <a:ea typeface="宋体" panose="02010600030101010101" pitchFamily="2" charset="-122"/>
              </a:rPr>
              <a:t>Songhan</a:t>
            </a:r>
            <a:r>
              <a:rPr sz="1400" b="1" dirty="0">
                <a:latin typeface="Times New Roman" panose="02020603050405020304" charset="0"/>
                <a:ea typeface="宋体" panose="02010600030101010101" pitchFamily="2" charset="-122"/>
              </a:rPr>
              <a:t> Zhao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, Kai Ma, Yi Yang</a:t>
            </a:r>
            <a:r>
              <a:rPr lang="en-US" sz="1400" dirty="0">
                <a:latin typeface="Times New Roman" panose="02020603050405020304" charset="0"/>
                <a:ea typeface="宋体" panose="02010600030101010101" pitchFamily="2" charset="-122"/>
              </a:rPr>
              <a:t> and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sz="1400" dirty="0" err="1">
                <a:latin typeface="Times New Roman" panose="02020603050405020304" charset="0"/>
                <a:ea typeface="宋体" panose="02010600030101010101" pitchFamily="2" charset="-122"/>
              </a:rPr>
              <a:t>Xinping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 Guan. “Towards Hybrid Backscatter-aided Wireless Powered Internet of Things Networks: Cooperation and Coexistence Scenarios,” </a:t>
            </a:r>
            <a:r>
              <a:rPr sz="1400" b="1" dirty="0">
                <a:latin typeface="Times New Roman" panose="02020603050405020304" charset="0"/>
                <a:ea typeface="宋体" panose="02010600030101010101" pitchFamily="2" charset="-122"/>
              </a:rPr>
              <a:t>IEEE Internet of Things Journal.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 (</a:t>
            </a:r>
            <a:r>
              <a:rPr sz="1400" dirty="0" err="1">
                <a:latin typeface="Times New Roman" panose="02020603050405020304" charset="0"/>
                <a:ea typeface="宋体" panose="02010600030101010101" pitchFamily="2" charset="-122"/>
              </a:rPr>
              <a:t>SCI一区，已录用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sz="14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230505" y="4393565"/>
            <a:ext cx="259207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  <a:effectLst/>
        </p:spPr>
        <p:txBody>
          <a:bodyPr vert="horz" lIns="91433" tIns="45717" rIns="91433" bIns="45717" rtlCol="0" anchor="ctr">
            <a:no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合作模式：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授权用户与混合无线电用户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合作通信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5344160" y="3895725"/>
            <a:ext cx="447040" cy="15989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5400000">
            <a:off x="3574415" y="4241165"/>
            <a:ext cx="447040" cy="167767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6459220" y="4393565"/>
            <a:ext cx="259207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  <a:effectLst/>
        </p:spPr>
        <p:txBody>
          <a:bodyPr vert="horz" lIns="91433" tIns="45717" rIns="91433" bIns="45717" rtlCol="0" anchor="ctr">
            <a:no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共存模式：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混合无线电用户依附于授权用户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共存通信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35985" y="455041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干扰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强</a:t>
            </a:r>
            <a:endParaRPr lang="zh-CN" altLang="en-US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41265" y="418211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干扰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弱</a:t>
            </a:r>
            <a:endParaRPr lang="zh-CN" altLang="en-US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8466" y="87111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11445" y="1425575"/>
            <a:ext cx="3923665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在强干扰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环境下，提出一种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合作传输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机制。</a:t>
            </a: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03190" y="2416175"/>
            <a:ext cx="392366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在弱干扰环境下，提出一种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共存传输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机制。</a:t>
            </a: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5471" y="871111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传输模式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选择：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8790" y="1329690"/>
            <a:ext cx="4749800" cy="2870200"/>
          </a:xfrm>
          <a:prstGeom prst="rect">
            <a:avLst/>
          </a:prstGeom>
          <a:noFill/>
          <a:ln w="3175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66807"/>
          <a:stretch>
            <a:fillRect/>
          </a:stretch>
        </p:blipFill>
        <p:spPr>
          <a:xfrm>
            <a:off x="6054725" y="1018540"/>
            <a:ext cx="2640965" cy="18307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rcRect b="70446"/>
          <a:stretch>
            <a:fillRect/>
          </a:stretch>
        </p:blipFill>
        <p:spPr>
          <a:xfrm>
            <a:off x="4090670" y="3557905"/>
            <a:ext cx="3641725" cy="605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33635" b="33326"/>
          <a:stretch>
            <a:fillRect/>
          </a:stretch>
        </p:blipFill>
        <p:spPr>
          <a:xfrm>
            <a:off x="3333115" y="1026160"/>
            <a:ext cx="2642235" cy="18230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b="66354"/>
          <a:stretch>
            <a:fillRect/>
          </a:stretch>
        </p:blipFill>
        <p:spPr>
          <a:xfrm>
            <a:off x="611505" y="1026160"/>
            <a:ext cx="2642235" cy="185610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74345" y="883285"/>
            <a:ext cx="8309610" cy="2106930"/>
          </a:xfrm>
          <a:prstGeom prst="rect">
            <a:avLst/>
          </a:prstGeom>
          <a:noFill/>
          <a:ln w="3175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13690" y="560705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4" name="标题 1"/>
          <p:cNvSpPr txBox="1"/>
          <p:nvPr/>
        </p:nvSpPr>
        <p:spPr>
          <a:xfrm>
            <a:off x="474345" y="281940"/>
            <a:ext cx="598424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混合无线电用户与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授权用户间干扰信号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不可忽略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731520" y="3634105"/>
            <a:ext cx="312928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混合无线电用户作为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无源中继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为主用户转发信息。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783590" y="4579620"/>
            <a:ext cx="290576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授权用户为混合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无线电用户提供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射频能量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与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授权频段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5325110" y="3802380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661660" y="3702685"/>
            <a:ext cx="324802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目标：最大化混合无线电</a:t>
            </a:r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用户总吞吐量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77405" y="4117975"/>
            <a:ext cx="1458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授权网络最小吞吐量约束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0" y="4101465"/>
            <a:ext cx="2834640" cy="1269365"/>
          </a:xfrm>
          <a:prstGeom prst="rect">
            <a:avLst/>
          </a:prstGeom>
        </p:spPr>
      </p:pic>
      <p:sp>
        <p:nvSpPr>
          <p:cNvPr id="40" name="左箭头 39"/>
          <p:cNvSpPr/>
          <p:nvPr/>
        </p:nvSpPr>
        <p:spPr>
          <a:xfrm>
            <a:off x="6910705" y="4252595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90670" y="3563620"/>
            <a:ext cx="4749800" cy="1830070"/>
          </a:xfrm>
          <a:prstGeom prst="rect">
            <a:avLst/>
          </a:prstGeom>
          <a:noFill/>
          <a:ln w="31750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557645" y="4582160"/>
            <a:ext cx="145859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时间约束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左箭头 44"/>
          <p:cNvSpPr/>
          <p:nvPr/>
        </p:nvSpPr>
        <p:spPr>
          <a:xfrm>
            <a:off x="6290945" y="4679950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026535" y="3085465"/>
            <a:ext cx="4058920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优化问题构建：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474345" y="3085465"/>
            <a:ext cx="1863725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合作策略：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0070" y="3747135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0070" y="467995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基于混合无线电设备的合作与共存通信策略研究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rcRect t="28306"/>
          <a:stretch>
            <a:fillRect/>
          </a:stretch>
        </p:blipFill>
        <p:spPr>
          <a:xfrm>
            <a:off x="3791585" y="4236085"/>
            <a:ext cx="2546350" cy="139446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rcRect b="70258"/>
          <a:stretch>
            <a:fillRect/>
          </a:stretch>
        </p:blipFill>
        <p:spPr>
          <a:xfrm>
            <a:off x="4101465" y="3636645"/>
            <a:ext cx="2546350" cy="57848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4345" y="883285"/>
            <a:ext cx="8309610" cy="2106930"/>
          </a:xfrm>
          <a:prstGeom prst="rect">
            <a:avLst/>
          </a:prstGeom>
          <a:noFill/>
          <a:ln w="3175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13690" y="560705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4" name="标题 1"/>
          <p:cNvSpPr txBox="1"/>
          <p:nvPr/>
        </p:nvSpPr>
        <p:spPr>
          <a:xfrm>
            <a:off x="474345" y="281940"/>
            <a:ext cx="576961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混合无线电用户与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授权用户间干扰信号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可忽略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6071235" y="3870325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344285" y="3747770"/>
            <a:ext cx="20351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目标：最大化混合</a:t>
            </a:r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无线电网络的总吞吐量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37935" y="4651375"/>
            <a:ext cx="19132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频谱空闲时间约束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左箭头 44"/>
          <p:cNvSpPr/>
          <p:nvPr/>
        </p:nvSpPr>
        <p:spPr>
          <a:xfrm>
            <a:off x="6071235" y="4749165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rcRect b="66271"/>
          <a:stretch>
            <a:fillRect/>
          </a:stretch>
        </p:blipFill>
        <p:spPr>
          <a:xfrm>
            <a:off x="569595" y="960755"/>
            <a:ext cx="2654300" cy="187642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rcRect l="311" t="33512" r="-311" b="33364"/>
          <a:stretch>
            <a:fillRect/>
          </a:stretch>
        </p:blipFill>
        <p:spPr>
          <a:xfrm>
            <a:off x="3302000" y="994410"/>
            <a:ext cx="2654300" cy="184277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rcRect t="66728"/>
          <a:stretch>
            <a:fillRect/>
          </a:stretch>
        </p:blipFill>
        <p:spPr>
          <a:xfrm>
            <a:off x="6034405" y="1011555"/>
            <a:ext cx="2654300" cy="1851025"/>
          </a:xfrm>
          <a:prstGeom prst="rect">
            <a:avLst/>
          </a:prstGeom>
        </p:spPr>
      </p:pic>
      <p:sp>
        <p:nvSpPr>
          <p:cNvPr id="50" name="标题 1"/>
          <p:cNvSpPr txBox="1"/>
          <p:nvPr/>
        </p:nvSpPr>
        <p:spPr>
          <a:xfrm>
            <a:off x="731520" y="3634105"/>
            <a:ext cx="312928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混合无线电用户在频谱占用时段利用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授权网络射频信号进行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无源通信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与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能量收集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51" name="标题 1"/>
          <p:cNvSpPr txBox="1"/>
          <p:nvPr/>
        </p:nvSpPr>
        <p:spPr>
          <a:xfrm>
            <a:off x="783590" y="4791710"/>
            <a:ext cx="290576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混合无线电用户在频谱空闲时段利用收集的能量进行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有源通信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52" name="标题 1"/>
          <p:cNvSpPr txBox="1"/>
          <p:nvPr/>
        </p:nvSpPr>
        <p:spPr>
          <a:xfrm>
            <a:off x="474345" y="3085465"/>
            <a:ext cx="1863725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共存策略：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0070" y="3747135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0070" y="479171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5" name="标题 1"/>
          <p:cNvSpPr txBox="1"/>
          <p:nvPr/>
        </p:nvSpPr>
        <p:spPr>
          <a:xfrm>
            <a:off x="4026535" y="3085465"/>
            <a:ext cx="4058920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优化问题构建：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0670" y="3572510"/>
            <a:ext cx="4544060" cy="2049780"/>
          </a:xfrm>
          <a:prstGeom prst="rect">
            <a:avLst/>
          </a:prstGeom>
          <a:noFill/>
          <a:ln w="31750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06870" y="4263390"/>
            <a:ext cx="161226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频谱占用时间约束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左箭头 60"/>
          <p:cNvSpPr/>
          <p:nvPr/>
        </p:nvSpPr>
        <p:spPr>
          <a:xfrm>
            <a:off x="6440170" y="4361180"/>
            <a:ext cx="266700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基于混合无线电设备的合作与共存通信策略研究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41830" y="486410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对比仿真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1188085"/>
            <a:ext cx="2897505" cy="2162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1179830"/>
            <a:ext cx="2905760" cy="2179320"/>
          </a:xfrm>
          <a:prstGeom prst="rect">
            <a:avLst/>
          </a:prstGeom>
        </p:spPr>
      </p:pic>
      <p:sp>
        <p:nvSpPr>
          <p:cNvPr id="50" name="标题 1"/>
          <p:cNvSpPr txBox="1"/>
          <p:nvPr/>
        </p:nvSpPr>
        <p:spPr>
          <a:xfrm>
            <a:off x="57785" y="3323590"/>
            <a:ext cx="312928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342900" lvl="0" indent="0" fontAlgn="auto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cs typeface="+mj-cs"/>
              </a:rPr>
              <a:t>合作策略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j-cs"/>
              </a:rPr>
              <a:t>下总吞吐量对比</a:t>
            </a:r>
            <a:endParaRPr lang="zh-CN" altLang="en-US" sz="16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3061970" y="3323590"/>
            <a:ext cx="303530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342900" lvl="0" indent="0" algn="l" fontAlgn="auto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cs typeface="+mj-cs"/>
              </a:rPr>
              <a:t>共存策略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j-cs"/>
              </a:rPr>
              <a:t>下总吞吐量对比</a:t>
            </a:r>
            <a:endParaRPr lang="zh-CN" altLang="en-US" sz="16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018530" y="3323590"/>
            <a:ext cx="303530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342900" lvl="0" indent="0" algn="l" fontAlgn="auto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cs typeface="+mj-cs"/>
              </a:rPr>
              <a:t>整体网络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j-cs"/>
              </a:rPr>
              <a:t>总吞吐量对比</a:t>
            </a:r>
            <a:endParaRPr lang="zh-CN" altLang="en-US" sz="16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711835" y="3921760"/>
            <a:ext cx="820356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合作策略可以显著提高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授权网络的通信服务质量。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1180" y="417703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11835" y="4406900"/>
            <a:ext cx="820356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共存策略可以更好应对变化的频谱状态。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1180" y="466217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30" y="1188085"/>
            <a:ext cx="2941955" cy="2156460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711835" y="4839970"/>
            <a:ext cx="820356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所提出的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用户分类方案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适用于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授权网络对通信服务质量需求高的场景。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1180" y="509524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3840" y="5834380"/>
            <a:ext cx="8671560" cy="52197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sz="1400">
                <a:latin typeface="Times New Roman" panose="02020603050405020304" charset="0"/>
                <a:ea typeface="宋体" panose="02010600030101010101" pitchFamily="2" charset="-122"/>
              </a:rPr>
              <a:t>Y. Zhuang, X. Li, H. Ji et al., “Optimal resource allocation for</a:t>
            </a:r>
            <a:r>
              <a:rPr lang="en-US" sz="1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sz="1400">
                <a:latin typeface="Times New Roman" panose="02020603050405020304" charset="0"/>
                <a:ea typeface="宋体" panose="02010600030101010101" pitchFamily="2" charset="-122"/>
              </a:rPr>
              <a:t>RF-powered underlay cognitive radio networks with ambient</a:t>
            </a:r>
            <a:r>
              <a:rPr lang="en-US" sz="1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sz="1400">
                <a:latin typeface="Times New Roman" panose="02020603050405020304" charset="0"/>
                <a:ea typeface="宋体" panose="02010600030101010101" pitchFamily="2" charset="-122"/>
              </a:rPr>
              <a:t>backscatter communication,” </a:t>
            </a:r>
            <a:r>
              <a:rPr sz="1400" b="1">
                <a:latin typeface="Times New Roman" panose="02020603050405020304" charset="0"/>
                <a:ea typeface="宋体" panose="02010600030101010101" pitchFamily="2" charset="-122"/>
              </a:rPr>
              <a:t>IEEE Trans. Veh. Technol</a:t>
            </a:r>
            <a:r>
              <a:rPr sz="1400">
                <a:latin typeface="Times New Roman" panose="02020603050405020304" charset="0"/>
                <a:ea typeface="宋体" panose="02010600030101010101" pitchFamily="2" charset="-122"/>
              </a:rPr>
              <a:t>., vol. 69,</a:t>
            </a:r>
            <a:r>
              <a:rPr lang="en-US" sz="1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sz="1400">
                <a:latin typeface="Times New Roman" panose="02020603050405020304" charset="0"/>
                <a:ea typeface="宋体" panose="02010600030101010101" pitchFamily="2" charset="-122"/>
              </a:rPr>
              <a:t>no. 12, pp. 15 216–15 228, Dec. 2020.</a:t>
            </a:r>
            <a:endParaRPr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2" name="标题 1"/>
          <p:cNvSpPr txBox="1"/>
          <p:nvPr/>
        </p:nvSpPr>
        <p:spPr>
          <a:xfrm>
            <a:off x="239395" y="5379720"/>
            <a:ext cx="1863725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对比算法：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基于混合无线电设备的合作与共存通信策略研究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54147" y="1108541"/>
            <a:ext cx="6739993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基于博弈论的无线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能量</a:t>
            </a:r>
            <a:r>
              <a:rPr lang="zh-CN" altLang="en-US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协作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网络</a:t>
            </a: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的资源优化配置研究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4148" y="2344096"/>
            <a:ext cx="673999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基于混合无线电设备的合作与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共存</a:t>
            </a:r>
            <a:r>
              <a:rPr lang="zh-CN" altLang="en-US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传输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策略</a:t>
            </a: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研究</a:t>
            </a:r>
            <a:endParaRPr lang="zh-CN" sz="2800" b="1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4148" y="4815206"/>
            <a:ext cx="19970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  <a:sym typeface="+mn-ea"/>
              </a:rPr>
              <a:t>工作</a:t>
            </a:r>
            <a:r>
              <a:rPr lang="zh-CN" altLang="en-US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  <a:sym typeface="+mn-ea"/>
              </a:rPr>
              <a:t>展望</a:t>
            </a:r>
            <a:endParaRPr lang="zh-CN" altLang="en-US" sz="2800" b="1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54148" y="3579651"/>
            <a:ext cx="673999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sz="2800" b="1" dirty="0">
                <a:latin typeface="+mj-ea"/>
                <a:ea typeface="+mj-ea"/>
              </a:rPr>
              <a:t>智能反射面辅助的无人机通信网络资源优化配置研究</a:t>
            </a:r>
            <a:endParaRPr lang="zh-CN" sz="28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7"/>
          <p:cNvGrpSpPr/>
          <p:nvPr/>
        </p:nvGrpSpPr>
        <p:grpSpPr bwMode="auto">
          <a:xfrm>
            <a:off x="1294205" y="2021681"/>
            <a:ext cx="2190750" cy="2362200"/>
            <a:chOff x="1752600" y="1244600"/>
            <a:chExt cx="2921000" cy="3149600"/>
          </a:xfrm>
          <a:solidFill>
            <a:schemeClr val="accent1"/>
          </a:solidFill>
        </p:grpSpPr>
        <p:sp>
          <p:nvSpPr>
            <p:cNvPr id="2" name="矩形 1"/>
            <p:cNvSpPr/>
            <p:nvPr/>
          </p:nvSpPr>
          <p:spPr>
            <a:xfrm>
              <a:off x="1752600" y="1244600"/>
              <a:ext cx="2921000" cy="314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03" name="文本框 3"/>
            <p:cNvSpPr txBox="1">
              <a:spLocks noChangeArrowheads="1"/>
            </p:cNvSpPr>
            <p:nvPr/>
          </p:nvSpPr>
          <p:spPr bwMode="auto">
            <a:xfrm>
              <a:off x="2505075" y="1753632"/>
              <a:ext cx="1416050" cy="122936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04" name="文本框 4"/>
            <p:cNvSpPr txBox="1">
              <a:spLocks noChangeArrowheads="1"/>
            </p:cNvSpPr>
            <p:nvPr/>
          </p:nvSpPr>
          <p:spPr bwMode="auto">
            <a:xfrm>
              <a:off x="2405062" y="3035300"/>
              <a:ext cx="1616075" cy="552027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</a:t>
              </a:r>
              <a:endPara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直接连接符 6"/>
            <p:cNvSpPr/>
            <p:nvPr/>
          </p:nvSpPr>
          <p:spPr>
            <a:xfrm>
              <a:off x="2286000" y="3702050"/>
              <a:ext cx="1854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5364" name="矩形 11"/>
          <p:cNvSpPr/>
          <p:nvPr/>
        </p:nvSpPr>
        <p:spPr>
          <a:xfrm>
            <a:off x="4443730" y="2858135"/>
            <a:ext cx="37915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已取得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科研成果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52900" y="3343275"/>
            <a:ext cx="2381" cy="2638425"/>
          </a:xfrm>
          <a:prstGeom prst="line">
            <a:avLst/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智能反射面辅助的无人机通信网络资源优化配置研究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1830" y="484505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C00000"/>
                </a:solidFill>
                <a:sym typeface="+mn-ea"/>
              </a:rPr>
              <a:t>无人机通信</a:t>
            </a:r>
            <a:r>
              <a:rPr lang="zh-CN" altLang="en-US" sz="2800">
                <a:solidFill>
                  <a:srgbClr val="C00000"/>
                </a:solidFill>
              </a:rPr>
              <a:t>与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智能反射面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0" y="1468120"/>
            <a:ext cx="4284345" cy="23044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09335" y="3467735"/>
            <a:ext cx="73088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000" b="1"/>
              <a:t>控制器</a:t>
            </a:r>
            <a:endParaRPr lang="zh-CN" altLang="en-US" sz="1000" b="1"/>
          </a:p>
        </p:txBody>
      </p:sp>
      <p:sp>
        <p:nvSpPr>
          <p:cNvPr id="10" name="文本框 9"/>
          <p:cNvSpPr txBox="1"/>
          <p:nvPr/>
        </p:nvSpPr>
        <p:spPr>
          <a:xfrm>
            <a:off x="4491990" y="1703705"/>
            <a:ext cx="87693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000" b="1"/>
              <a:t>控制电路板</a:t>
            </a:r>
            <a:endParaRPr lang="zh-CN" altLang="en-US" sz="1000" b="1"/>
          </a:p>
        </p:txBody>
      </p:sp>
      <p:sp>
        <p:nvSpPr>
          <p:cNvPr id="47" name="矩形 46"/>
          <p:cNvSpPr/>
          <p:nvPr/>
        </p:nvSpPr>
        <p:spPr>
          <a:xfrm>
            <a:off x="6178550" y="1006680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智能反射面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26580" y="1703705"/>
            <a:ext cx="87693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000" b="1"/>
              <a:t>反射单元</a:t>
            </a:r>
            <a:endParaRPr lang="zh-CN" altLang="en-US" sz="1000" b="1"/>
          </a:p>
        </p:txBody>
      </p:sp>
      <p:sp>
        <p:nvSpPr>
          <p:cNvPr id="14" name="文本框 13"/>
          <p:cNvSpPr txBox="1"/>
          <p:nvPr/>
        </p:nvSpPr>
        <p:spPr>
          <a:xfrm>
            <a:off x="5652770" y="1369695"/>
            <a:ext cx="87693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000" b="1"/>
              <a:t>铜</a:t>
            </a:r>
            <a:r>
              <a:rPr lang="zh-CN" altLang="en-US" sz="1000" b="1"/>
              <a:t>背板</a:t>
            </a:r>
            <a:endParaRPr lang="zh-CN" altLang="en-US" sz="1000" b="1"/>
          </a:p>
        </p:txBody>
      </p:sp>
      <p:sp>
        <p:nvSpPr>
          <p:cNvPr id="15" name="文本框 14"/>
          <p:cNvSpPr txBox="1"/>
          <p:nvPr/>
        </p:nvSpPr>
        <p:spPr>
          <a:xfrm>
            <a:off x="7872730" y="1703705"/>
            <a:ext cx="87693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000" b="1"/>
              <a:t>等效</a:t>
            </a:r>
            <a:r>
              <a:rPr lang="zh-CN" altLang="en-US" sz="1000" b="1"/>
              <a:t>电路</a:t>
            </a:r>
            <a:endParaRPr lang="zh-CN" altLang="en-US" sz="1000" b="1"/>
          </a:p>
        </p:txBody>
      </p:sp>
      <p:sp>
        <p:nvSpPr>
          <p:cNvPr id="17" name="矩形 16"/>
          <p:cNvSpPr/>
          <p:nvPr/>
        </p:nvSpPr>
        <p:spPr>
          <a:xfrm>
            <a:off x="1149350" y="1006680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无人机通信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369695"/>
            <a:ext cx="2820035" cy="24638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68655" y="4077335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870585" y="4001770"/>
            <a:ext cx="3295650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城市环境中，无人机与传感器节点间常常存在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j-cs"/>
              </a:rPr>
              <a:t>遮挡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  <a:p>
            <a:pPr lvl="0">
              <a:spcBef>
                <a:spcPct val="0"/>
              </a:spcBef>
            </a:pP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8655" y="5624195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941070" y="5393055"/>
            <a:ext cx="3295650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无人机飞行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j-cs"/>
              </a:rPr>
              <a:t>能量受限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8655" y="4850765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标题 1"/>
          <p:cNvSpPr txBox="1"/>
          <p:nvPr/>
        </p:nvSpPr>
        <p:spPr>
          <a:xfrm>
            <a:off x="941070" y="4619625"/>
            <a:ext cx="3295650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传输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j-cs"/>
              </a:rPr>
              <a:t>时延较大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90" y="4074160"/>
            <a:ext cx="3996055" cy="60452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520" y="4678680"/>
            <a:ext cx="1272540" cy="39687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290" y="5135880"/>
            <a:ext cx="1575435" cy="46101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325" y="5614035"/>
            <a:ext cx="381000" cy="27114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529455" y="3834765"/>
            <a:ext cx="35191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智能反射面等效反射模型：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78550" y="4708525"/>
            <a:ext cx="13944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ClrTx/>
              <a:buSzTx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为反射幅值。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09055" y="5160010"/>
            <a:ext cx="13944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ClrTx/>
              <a:buSzTx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为反射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94325" y="5565775"/>
            <a:ext cx="26543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ClrTx/>
              <a:buSzTx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为智能反射面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元件个数。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1417320"/>
            <a:ext cx="4587240" cy="3013710"/>
          </a:xfrm>
          <a:prstGeom prst="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</p:pic>
      <p:sp>
        <p:nvSpPr>
          <p:cNvPr id="3" name="文本框 2"/>
          <p:cNvSpPr txBox="1"/>
          <p:nvPr/>
        </p:nvSpPr>
        <p:spPr>
          <a:xfrm>
            <a:off x="1941830" y="486410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解决方案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0505" y="5656580"/>
            <a:ext cx="8671560" cy="73723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sz="1400" dirty="0" err="1">
                <a:latin typeface="Times New Roman" panose="02020603050405020304" charset="0"/>
                <a:ea typeface="宋体" panose="02010600030101010101" pitchFamily="2" charset="-122"/>
              </a:rPr>
              <a:t>Zhixin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 Liu, </a:t>
            </a:r>
            <a:r>
              <a:rPr sz="1400" b="1" dirty="0" err="1">
                <a:latin typeface="Times New Roman" panose="02020603050405020304" charset="0"/>
                <a:ea typeface="宋体" panose="02010600030101010101" pitchFamily="2" charset="-122"/>
              </a:rPr>
              <a:t>Songhan</a:t>
            </a:r>
            <a:r>
              <a:rPr sz="1400" b="1" dirty="0">
                <a:latin typeface="Times New Roman" panose="02020603050405020304" charset="0"/>
                <a:ea typeface="宋体" panose="02010600030101010101" pitchFamily="2" charset="-122"/>
              </a:rPr>
              <a:t> Zhao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, </a:t>
            </a:r>
            <a:r>
              <a:rPr sz="1400" dirty="0" err="1">
                <a:latin typeface="Times New Roman" panose="02020603050405020304" charset="0"/>
                <a:ea typeface="宋体" panose="02010600030101010101" pitchFamily="2" charset="-122"/>
              </a:rPr>
              <a:t>Qingqing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 Wu, Yi Yang</a:t>
            </a:r>
            <a:r>
              <a:rPr lang="en-US" sz="1400" dirty="0">
                <a:latin typeface="Times New Roman" panose="02020603050405020304" charset="0"/>
                <a:ea typeface="宋体" panose="02010600030101010101" pitchFamily="2" charset="-122"/>
              </a:rPr>
              <a:t> and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sz="1400" dirty="0" err="1">
                <a:latin typeface="Times New Roman" panose="02020603050405020304" charset="0"/>
                <a:ea typeface="宋体" panose="02010600030101010101" pitchFamily="2" charset="-122"/>
              </a:rPr>
              <a:t>Xinping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 Guan. “Joint Trajectory Design and Resource Allocation for IRS-Assisted UAV Communication Networks with Wireless Energy Harvesting,”</a:t>
            </a:r>
            <a:r>
              <a:rPr sz="1400" b="1" dirty="0">
                <a:latin typeface="Times New Roman" panose="02020603050405020304" charset="0"/>
                <a:ea typeface="宋体" panose="02010600030101010101" pitchFamily="2" charset="-122"/>
              </a:rPr>
              <a:t> IEEE Communications Letters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. </a:t>
            </a:r>
            <a:r>
              <a:rPr lang="zh-CN" sz="1400" dirty="0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sz="1400" dirty="0">
                <a:latin typeface="Times New Roman" panose="02020603050405020304" charset="0"/>
                <a:ea typeface="宋体" panose="02010600030101010101" pitchFamily="2" charset="-122"/>
              </a:rPr>
              <a:t>一审ID：CL2021-2044)</a:t>
            </a:r>
            <a:endParaRPr sz="14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智能反射面辅助的无人机通信网络资源优化配置研究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8776" y="138673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创新点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3500" y="1792605"/>
            <a:ext cx="3923665" cy="1568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研究了集成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无线能量收集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智能反射面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无人机通信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的复杂通信网络的资源分配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3500" y="3629660"/>
            <a:ext cx="392366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为实现所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构建场景下的资源最优分配，提出了一种基于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交替迭代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优化算法。</a:t>
            </a: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智能反射面辅助的无人机通信网络资源优化配置研究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5" name="标题 1"/>
          <p:cNvSpPr txBox="1"/>
          <p:nvPr/>
        </p:nvSpPr>
        <p:spPr>
          <a:xfrm>
            <a:off x="418465" y="563245"/>
            <a:ext cx="1942465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优化问题构建：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7510" y="563245"/>
            <a:ext cx="6003925" cy="2881630"/>
          </a:xfrm>
          <a:prstGeom prst="rect">
            <a:avLst/>
          </a:prstGeom>
          <a:noFill/>
          <a:ln w="31750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245" y="2861310"/>
            <a:ext cx="1492885" cy="388620"/>
          </a:xfrm>
          <a:prstGeom prst="rect">
            <a:avLst/>
          </a:prstGeom>
        </p:spPr>
      </p:pic>
      <p:sp>
        <p:nvSpPr>
          <p:cNvPr id="17" name="左箭头 16"/>
          <p:cNvSpPr/>
          <p:nvPr/>
        </p:nvSpPr>
        <p:spPr>
          <a:xfrm>
            <a:off x="6017895" y="794385"/>
            <a:ext cx="346075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05550" y="696595"/>
            <a:ext cx="26276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目标：最大化传感器节点总速率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左箭头 18"/>
          <p:cNvSpPr/>
          <p:nvPr/>
        </p:nvSpPr>
        <p:spPr>
          <a:xfrm>
            <a:off x="6117590" y="1238885"/>
            <a:ext cx="346075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463665" y="1141095"/>
            <a:ext cx="22688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传感器节点能量因果约束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左箭头 20"/>
          <p:cNvSpPr/>
          <p:nvPr/>
        </p:nvSpPr>
        <p:spPr>
          <a:xfrm>
            <a:off x="6117590" y="1640205"/>
            <a:ext cx="346075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63665" y="1542415"/>
            <a:ext cx="22688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智能反射面能量因果约束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左箭头 22"/>
          <p:cNvSpPr/>
          <p:nvPr/>
        </p:nvSpPr>
        <p:spPr>
          <a:xfrm>
            <a:off x="6134735" y="2346325"/>
            <a:ext cx="346075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80810" y="2248535"/>
            <a:ext cx="22688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智能反射面相位约束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6117590" y="3009265"/>
            <a:ext cx="346075" cy="111760"/>
          </a:xfrm>
          <a:prstGeom prst="leftArrow">
            <a:avLst>
              <a:gd name="adj1" fmla="val 50000"/>
              <a:gd name="adj2" fmla="val 653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463665" y="2911475"/>
            <a:ext cx="22688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无人机飞行约束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459740" y="3030855"/>
            <a:ext cx="1925320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块坐标下降法：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30" name="标题 1"/>
          <p:cNvSpPr txBox="1"/>
          <p:nvPr/>
        </p:nvSpPr>
        <p:spPr>
          <a:xfrm>
            <a:off x="367030" y="977265"/>
            <a:ext cx="2096135" cy="113284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+mj-cs"/>
              </a:rPr>
              <a:t>联合优化：</a:t>
            </a:r>
            <a:endParaRPr lang="zh-CN" altLang="en-US" sz="1400" dirty="0">
              <a:solidFill>
                <a:schemeClr val="tx1"/>
              </a:solidFill>
              <a:latin typeface="+mn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+mj-cs"/>
              </a:rPr>
              <a:t>智能反射面相位，</a:t>
            </a:r>
            <a:endParaRPr lang="zh-CN" altLang="en-US" sz="1400" dirty="0">
              <a:solidFill>
                <a:schemeClr val="tx1"/>
              </a:solidFill>
              <a:latin typeface="+mn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+mj-cs"/>
                <a:sym typeface="+mn-ea"/>
              </a:rPr>
              <a:t>无人机飞行轨迹，</a:t>
            </a:r>
            <a:endParaRPr lang="zh-CN" altLang="en-US" sz="1400" dirty="0">
              <a:solidFill>
                <a:schemeClr val="tx1"/>
              </a:solidFill>
              <a:latin typeface="+mn-ea"/>
              <a:cs typeface="+mj-cs"/>
              <a:sym typeface="+mn-ea"/>
            </a:endParaRPr>
          </a:p>
          <a:p>
            <a:pPr lvl="0">
              <a:spcBef>
                <a:spcPct val="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+mj-cs"/>
              </a:rPr>
              <a:t>传感器发射功率与时间。</a:t>
            </a:r>
            <a:endParaRPr lang="zh-CN" altLang="en-US" sz="14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42670" y="3949065"/>
            <a:ext cx="3526155" cy="899160"/>
          </a:xfrm>
          <a:prstGeom prst="rect">
            <a:avLst/>
          </a:prstGeom>
          <a:noFill/>
          <a:ln w="31750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4008120"/>
            <a:ext cx="3058160" cy="75374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641350"/>
            <a:ext cx="3030855" cy="221996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020" y="2861310"/>
            <a:ext cx="269875" cy="41148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5300980"/>
            <a:ext cx="3227705" cy="80137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065" y="3935730"/>
            <a:ext cx="3849370" cy="144653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042670" y="5182235"/>
            <a:ext cx="3526790" cy="1053465"/>
          </a:xfrm>
          <a:prstGeom prst="rect">
            <a:avLst/>
          </a:prstGeom>
          <a:noFill/>
          <a:ln w="31750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168900" y="3942715"/>
            <a:ext cx="3843655" cy="2292985"/>
          </a:xfrm>
          <a:prstGeom prst="rect">
            <a:avLst/>
          </a:prstGeom>
          <a:noFill/>
          <a:ln w="31750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标题 1"/>
          <p:cNvSpPr txBox="1"/>
          <p:nvPr/>
        </p:nvSpPr>
        <p:spPr>
          <a:xfrm>
            <a:off x="0" y="3526790"/>
            <a:ext cx="1042670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  <a:cs typeface="+mj-cs"/>
              </a:rPr>
              <a:t>子问题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+mj-cs"/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+mj-cs"/>
              </a:rPr>
              <a:t>：</a:t>
            </a:r>
            <a:endParaRPr lang="zh-CN" altLang="en-US" sz="16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51" name="标题 1"/>
          <p:cNvSpPr txBox="1"/>
          <p:nvPr/>
        </p:nvSpPr>
        <p:spPr>
          <a:xfrm>
            <a:off x="0" y="4861560"/>
            <a:ext cx="1042670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600" b="1" dirty="0">
                <a:latin typeface="+mn-ea"/>
                <a:cs typeface="+mj-cs"/>
              </a:rPr>
              <a:t>子问题2：</a:t>
            </a:r>
            <a:endParaRPr lang="zh-CN" altLang="en-US" sz="1600" b="1" dirty="0">
              <a:latin typeface="+mn-ea"/>
              <a:cs typeface="+mj-cs"/>
            </a:endParaRPr>
          </a:p>
        </p:txBody>
      </p:sp>
      <p:sp>
        <p:nvSpPr>
          <p:cNvPr id="52" name="标题 1"/>
          <p:cNvSpPr txBox="1"/>
          <p:nvPr/>
        </p:nvSpPr>
        <p:spPr>
          <a:xfrm>
            <a:off x="4529455" y="3521710"/>
            <a:ext cx="1042670" cy="41402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600" b="1" dirty="0">
                <a:latin typeface="+mn-ea"/>
                <a:cs typeface="+mj-cs"/>
              </a:rPr>
              <a:t>子问题3：</a:t>
            </a:r>
            <a:endParaRPr lang="zh-CN" altLang="en-US" sz="1600" b="1" dirty="0">
              <a:latin typeface="+mn-ea"/>
              <a:cs typeface="+mj-cs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850" y="5485765"/>
            <a:ext cx="1428750" cy="18478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855" y="5487670"/>
            <a:ext cx="1037590" cy="19113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0850" y="5739765"/>
            <a:ext cx="1346835" cy="18796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0850" y="5948680"/>
            <a:ext cx="603885" cy="18034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7440" y="5956300"/>
            <a:ext cx="1449705" cy="20510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529455" y="11557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智能反射面辅助的无人机通信网络资源优化配置研究</a:t>
            </a:r>
            <a:endParaRPr lang="zh-CN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087120"/>
            <a:ext cx="8591550" cy="2209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41830" y="486410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对比仿真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50" name="标题 1"/>
          <p:cNvSpPr txBox="1"/>
          <p:nvPr/>
        </p:nvSpPr>
        <p:spPr>
          <a:xfrm>
            <a:off x="453390" y="3296920"/>
            <a:ext cx="228727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342900" lvl="0" algn="l" fontAlgn="auto">
              <a:buClrTx/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latin typeface="+mn-ea"/>
                <a:cs typeface="+mj-cs"/>
              </a:rPr>
              <a:t>无人机路径规划</a:t>
            </a:r>
            <a:endParaRPr lang="zh-CN" altLang="en-US" sz="1600" dirty="0">
              <a:latin typeface="+mn-ea"/>
              <a:cs typeface="+mj-cs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3568700" y="3296920"/>
            <a:ext cx="215963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342900" lvl="0" indent="0" algn="l" fontAlgn="auto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+mj-cs"/>
              </a:rPr>
              <a:t>算法收敛性验证</a:t>
            </a:r>
            <a:endParaRPr lang="zh-CN" altLang="en-US" sz="16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392545" y="3296920"/>
            <a:ext cx="2485390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342900" lvl="0" indent="0" algn="l" fontAlgn="auto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+mj-cs"/>
              </a:rPr>
              <a:t>系统总速率对比</a:t>
            </a:r>
            <a:endParaRPr lang="zh-CN" altLang="en-US" sz="16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711835" y="3921760"/>
            <a:ext cx="820356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无人机倾向于靠近智能反射面与传感器节点，以提高信道质量。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1180" y="417703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11835" y="4382770"/>
            <a:ext cx="820356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所提出算法具有较好的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收敛性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1180" y="463804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711835" y="4839970"/>
            <a:ext cx="8203565" cy="71247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通过优化智能反射面相位与无人机飞行轨迹，可以显著提高系统性能。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1180" y="509524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54147" y="1108541"/>
            <a:ext cx="6739993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基于博弈论的无线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能量</a:t>
            </a:r>
            <a:r>
              <a:rPr lang="zh-CN" altLang="en-US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协作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网络</a:t>
            </a: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的资源优化配置研究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4148" y="2344096"/>
            <a:ext cx="673999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基于混合无线电设备的合作与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共存</a:t>
            </a:r>
            <a:r>
              <a:rPr lang="zh-CN" altLang="en-US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传输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策略</a:t>
            </a: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研究</a:t>
            </a:r>
            <a:endParaRPr lang="zh-CN" sz="2800" b="1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4148" y="4815206"/>
            <a:ext cx="19970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  <a:sym typeface="+mn-ea"/>
              </a:rPr>
              <a:t> </a:t>
            </a:r>
            <a:r>
              <a:rPr lang="zh-CN" sz="2800" b="1" dirty="0" smtClean="0">
                <a:latin typeface="+mj-ea"/>
                <a:ea typeface="+mj-ea"/>
                <a:sym typeface="+mn-ea"/>
              </a:rPr>
              <a:t>工作</a:t>
            </a:r>
            <a:r>
              <a:rPr lang="zh-CN" altLang="en-US" sz="2800" b="1" dirty="0">
                <a:latin typeface="+mj-ea"/>
                <a:ea typeface="+mj-ea"/>
                <a:sym typeface="+mn-ea"/>
              </a:rPr>
              <a:t>展望</a:t>
            </a:r>
            <a:endParaRPr lang="zh-CN" altLang="en-US" sz="2800" b="1" dirty="0">
              <a:latin typeface="+mj-ea"/>
              <a:ea typeface="+mj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54148" y="3579651"/>
            <a:ext cx="673999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智能反射面辅助的无人机通信网络资源优化配置研究</a:t>
            </a:r>
            <a:endParaRPr lang="zh-CN" sz="2800" b="1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0070" y="0"/>
            <a:ext cx="20447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工作展望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611505" y="1203325"/>
            <a:ext cx="6452870" cy="791845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无源物联网中的设备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移动性与自适应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组网。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11505" y="2232660"/>
            <a:ext cx="6452870" cy="791845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无源物联网中的安全通信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问题。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文本框 2"/>
          <p:cNvSpPr txBox="1">
            <a:spLocks noChangeArrowheads="1"/>
          </p:cNvSpPr>
          <p:nvPr/>
        </p:nvSpPr>
        <p:spPr bwMode="auto">
          <a:xfrm>
            <a:off x="665480" y="2332355"/>
            <a:ext cx="8272145" cy="922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谢谢老师，敬请批评指正！</a:t>
            </a:r>
            <a:endParaRPr kumimoji="0" lang="zh-CN" altLang="zh-CN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0070" y="0"/>
            <a:ext cx="37318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已取得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成果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1"/>
          <p:cNvSpPr txBox="1"/>
          <p:nvPr/>
        </p:nvSpPr>
        <p:spPr>
          <a:xfrm>
            <a:off x="560070" y="653821"/>
            <a:ext cx="3295650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赵松晗</a:t>
            </a:r>
            <a:endParaRPr lang="zh-CN" altLang="en-US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0070" y="2026490"/>
            <a:ext cx="602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无源物联网关键技术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应用与无线资源优化</a:t>
            </a:r>
            <a:endParaRPr lang="en-US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0865" y="1424450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刘志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新教授</a:t>
            </a:r>
            <a:endParaRPr lang="zh-CN" altLang="en-US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0070" y="262844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</a:rPr>
              <a:t>已取得科研成果：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560070" y="3169433"/>
            <a:ext cx="82202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Times New Roman" panose="02020603050405020304" charset="0"/>
                <a:ea typeface="宋体" panose="02010600030101010101" pitchFamily="2" charset="-122"/>
              </a:rPr>
              <a:t>Zhixin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Liu, </a:t>
            </a:r>
            <a:r>
              <a:rPr lang="en-US" altLang="zh-CN" sz="1600" b="1" dirty="0" err="1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Songhan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Zhao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latin typeface="Times New Roman" panose="02020603050405020304" charset="0"/>
                <a:ea typeface="宋体" panose="02010600030101010101" pitchFamily="2" charset="-122"/>
              </a:rPr>
              <a:t>Yazhou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Yuan, Yi Yang and </a:t>
            </a:r>
            <a:r>
              <a:rPr lang="en-US" altLang="zh-CN" sz="1600" dirty="0" err="1">
                <a:latin typeface="Times New Roman" panose="02020603050405020304" charset="0"/>
                <a:ea typeface="宋体" panose="02010600030101010101" pitchFamily="2" charset="-122"/>
              </a:rPr>
              <a:t>Xinping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Guan. “Game-based approach of fair resource allocation in wireless powered cooperative cognitive radio networks,” </a:t>
            </a:r>
            <a:r>
              <a:rPr lang="en-US" altLang="zh-CN" sz="1600" b="1" dirty="0">
                <a:latin typeface="Times New Roman" panose="02020603050405020304" charset="0"/>
                <a:ea typeface="宋体" panose="02010600030101010101" pitchFamily="2" charset="-122"/>
              </a:rPr>
              <a:t>AEU- International Journal of Electronics and Communications</a:t>
            </a:r>
            <a:r>
              <a:rPr lang="en-US" altLang="zh-CN" sz="1600" dirty="0" smtClean="0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(SCI</a:t>
            </a:r>
            <a:r>
              <a:rPr lang="zh-CN" altLang="en-US" sz="1600" dirty="0">
                <a:latin typeface="Times New Roman" panose="02020603050405020304" charset="0"/>
                <a:ea typeface="宋体" panose="02010600030101010101" pitchFamily="2" charset="-122"/>
              </a:rPr>
              <a:t>二</a:t>
            </a:r>
            <a:r>
              <a:rPr lang="zh-CN" altLang="en-US" sz="1600" dirty="0" smtClean="0">
                <a:latin typeface="Times New Roman" panose="02020603050405020304" charset="0"/>
                <a:ea typeface="宋体" panose="02010600030101010101" pitchFamily="2" charset="-122"/>
              </a:rPr>
              <a:t>区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Times New Roman" panose="02020603050405020304" charset="0"/>
                <a:ea typeface="宋体" panose="02010600030101010101" pitchFamily="2" charset="-122"/>
              </a:rPr>
              <a:t>IF:3.183</a:t>
            </a:r>
            <a:r>
              <a:rPr lang="zh-CN" altLang="en-US" sz="1600" dirty="0" smtClean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zh-CN" altLang="en-US" sz="1600" dirty="0">
                <a:latin typeface="Times New Roman" panose="02020603050405020304" charset="0"/>
                <a:ea typeface="宋体" panose="02010600030101010101" pitchFamily="2" charset="-122"/>
              </a:rPr>
              <a:t>已录用</a:t>
            </a:r>
            <a:r>
              <a:rPr lang="en-US" altLang="zh-CN" sz="1600" dirty="0" smtClean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sz="1600" dirty="0" smtClean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en-US" altLang="zh-CN" sz="1600" dirty="0" smtClean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Times New Roman" panose="02020603050405020304" charset="0"/>
                <a:ea typeface="宋体" panose="02010600030101010101" pitchFamily="2" charset="-122"/>
              </a:rPr>
              <a:t>Zhixin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Liu, </a:t>
            </a:r>
            <a:r>
              <a:rPr lang="en-US" altLang="zh-CN" sz="1600" b="1" dirty="0" err="1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Songhan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Zhao</a:t>
            </a:r>
            <a:r>
              <a:rPr lang="en-US" altLang="zh-CN" sz="16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,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Kai Ma, Yi Yang and </a:t>
            </a:r>
            <a:r>
              <a:rPr lang="en-US" altLang="zh-CN" sz="1600" dirty="0" err="1">
                <a:latin typeface="Times New Roman" panose="02020603050405020304" charset="0"/>
                <a:ea typeface="宋体" panose="02010600030101010101" pitchFamily="2" charset="-122"/>
              </a:rPr>
              <a:t>Xinping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Guan. “Towards Hybrid Backscatter-aided Wireless Powered Internet of Things Networks: Cooperation and Coexistence Scenarios,” </a:t>
            </a:r>
            <a:r>
              <a:rPr lang="en-US" altLang="zh-CN" sz="1600" b="1" dirty="0">
                <a:latin typeface="Times New Roman" panose="02020603050405020304" charset="0"/>
                <a:ea typeface="宋体" panose="02010600030101010101" pitchFamily="2" charset="-122"/>
              </a:rPr>
              <a:t>IEEE Internet of Things Journal.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(SCI</a:t>
            </a:r>
            <a:r>
              <a:rPr lang="zh-CN" altLang="en-US" sz="1600" dirty="0">
                <a:latin typeface="Times New Roman" panose="02020603050405020304" charset="0"/>
                <a:ea typeface="宋体" panose="02010600030101010101" pitchFamily="2" charset="-122"/>
              </a:rPr>
              <a:t>一</a:t>
            </a:r>
            <a:r>
              <a:rPr lang="zh-CN" altLang="en-US" sz="1600" dirty="0" smtClean="0">
                <a:latin typeface="Times New Roman" panose="02020603050405020304" charset="0"/>
                <a:ea typeface="宋体" panose="02010600030101010101" pitchFamily="2" charset="-122"/>
              </a:rPr>
              <a:t>区</a:t>
            </a:r>
            <a:r>
              <a:rPr lang="en-US" altLang="zh-CN" sz="1600" dirty="0" smtClean="0">
                <a:latin typeface="Times New Roman" panose="02020603050405020304" charset="0"/>
                <a:ea typeface="宋体" panose="02010600030101010101" pitchFamily="2" charset="-122"/>
              </a:rPr>
              <a:t>Top</a:t>
            </a:r>
            <a:r>
              <a:rPr lang="zh-CN" altLang="en-US" sz="1600" dirty="0" smtClean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IF: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9.471</a:t>
            </a:r>
            <a:r>
              <a:rPr lang="zh-CN" altLang="en-US" sz="16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zh-CN" altLang="en-US" sz="1600" dirty="0">
                <a:latin typeface="Times New Roman" panose="02020603050405020304" charset="0"/>
                <a:ea typeface="宋体" panose="02010600030101010101" pitchFamily="2" charset="-122"/>
              </a:rPr>
              <a:t>已录用</a:t>
            </a:r>
            <a:r>
              <a:rPr lang="en-US" altLang="zh-CN" sz="1600" dirty="0" smtClean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sz="1600" dirty="0" smtClean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Times New Roman" panose="02020603050405020304" charset="0"/>
                <a:ea typeface="宋体" panose="02010600030101010101" pitchFamily="2" charset="-122"/>
              </a:rPr>
              <a:t>Zhixin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Liu, </a:t>
            </a:r>
            <a:r>
              <a:rPr lang="en-US" altLang="zh-CN" sz="1600" b="1" dirty="0" err="1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Songhan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Zhao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latin typeface="Times New Roman" panose="02020603050405020304" charset="0"/>
                <a:ea typeface="宋体" panose="02010600030101010101" pitchFamily="2" charset="-122"/>
              </a:rPr>
              <a:t>Qingqing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Wu, Yi Yang and </a:t>
            </a:r>
            <a:r>
              <a:rPr lang="en-US" altLang="zh-CN" sz="1600" dirty="0" err="1">
                <a:latin typeface="Times New Roman" panose="02020603050405020304" charset="0"/>
                <a:ea typeface="宋体" panose="02010600030101010101" pitchFamily="2" charset="-122"/>
              </a:rPr>
              <a:t>Xinping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 Guan. “Joint Trajectory Design and Resource Allocation for IRS-Assisted UAV Communication Networks with Wireless Energy Harvesting,”</a:t>
            </a:r>
            <a:r>
              <a:rPr lang="en-US" altLang="zh-CN" sz="1600" b="1" dirty="0">
                <a:latin typeface="Times New Roman" panose="02020603050405020304" charset="0"/>
                <a:ea typeface="宋体" panose="02010600030101010101" pitchFamily="2" charset="-122"/>
              </a:rPr>
              <a:t> IEEE Communications Letters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. </a:t>
            </a:r>
            <a:r>
              <a:rPr lang="zh-CN" altLang="en-US" sz="1600" dirty="0" smtClean="0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latin typeface="Times New Roman" panose="02020603050405020304" charset="0"/>
                <a:ea typeface="宋体" panose="02010600030101010101" pitchFamily="2" charset="-122"/>
              </a:rPr>
              <a:t>SCI</a:t>
            </a:r>
            <a:r>
              <a:rPr lang="zh-CN" altLang="en-US" sz="1600" dirty="0" smtClean="0">
                <a:latin typeface="Times New Roman" panose="02020603050405020304" charset="0"/>
                <a:ea typeface="宋体" panose="02010600030101010101" pitchFamily="2" charset="-122"/>
              </a:rPr>
              <a:t>二区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Top</a:t>
            </a:r>
            <a:r>
              <a:rPr lang="zh-CN" altLang="en-US" sz="1600" dirty="0" smtClean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</a:rPr>
              <a:t>IF:3.436</a:t>
            </a:r>
            <a:r>
              <a:rPr lang="zh-CN" altLang="en-US" sz="1600" dirty="0" smtClean="0">
                <a:latin typeface="Times New Roman" panose="02020603050405020304" charset="0"/>
                <a:ea typeface="宋体" panose="02010600030101010101" pitchFamily="2" charset="-122"/>
              </a:rPr>
              <a:t>，一审返修中</a:t>
            </a:r>
            <a:r>
              <a:rPr lang="en-US" altLang="zh-CN" sz="1600" dirty="0" smtClean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7"/>
          <p:cNvGrpSpPr/>
          <p:nvPr/>
        </p:nvGrpSpPr>
        <p:grpSpPr bwMode="auto">
          <a:xfrm>
            <a:off x="1294205" y="2021681"/>
            <a:ext cx="2190750" cy="2362200"/>
            <a:chOff x="1752600" y="1244600"/>
            <a:chExt cx="2921000" cy="3149600"/>
          </a:xfrm>
          <a:solidFill>
            <a:schemeClr val="accent1"/>
          </a:solidFill>
        </p:grpSpPr>
        <p:sp>
          <p:nvSpPr>
            <p:cNvPr id="2" name="矩形 1"/>
            <p:cNvSpPr/>
            <p:nvPr/>
          </p:nvSpPr>
          <p:spPr>
            <a:xfrm>
              <a:off x="1752600" y="1244600"/>
              <a:ext cx="2921000" cy="314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03" name="文本框 3"/>
            <p:cNvSpPr txBox="1">
              <a:spLocks noChangeArrowheads="1"/>
            </p:cNvSpPr>
            <p:nvPr/>
          </p:nvSpPr>
          <p:spPr bwMode="auto">
            <a:xfrm>
              <a:off x="2505075" y="1753632"/>
              <a:ext cx="1416050" cy="122936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04" name="文本框 4"/>
            <p:cNvSpPr txBox="1">
              <a:spLocks noChangeArrowheads="1"/>
            </p:cNvSpPr>
            <p:nvPr/>
          </p:nvSpPr>
          <p:spPr bwMode="auto">
            <a:xfrm>
              <a:off x="2405062" y="3035300"/>
              <a:ext cx="1616075" cy="552027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</a:t>
              </a:r>
              <a:endPara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直接连接符 6"/>
            <p:cNvSpPr/>
            <p:nvPr/>
          </p:nvSpPr>
          <p:spPr>
            <a:xfrm>
              <a:off x="2286000" y="3702050"/>
              <a:ext cx="1854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cxnSp>
        <p:nvCxnSpPr>
          <p:cNvPr id="10" name="直接连接符 9"/>
          <p:cNvCxnSpPr/>
          <p:nvPr/>
        </p:nvCxnSpPr>
        <p:spPr>
          <a:xfrm>
            <a:off x="4152900" y="3343275"/>
            <a:ext cx="2381" cy="2638425"/>
          </a:xfrm>
          <a:prstGeom prst="line">
            <a:avLst/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矩形 11"/>
          <p:cNvSpPr/>
          <p:nvPr/>
        </p:nvSpPr>
        <p:spPr>
          <a:xfrm>
            <a:off x="4408805" y="2508885"/>
            <a:ext cx="45218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buClrTx/>
              <a:buSzTx/>
              <a:buFontTx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硕士期间科研经历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  <p:sp>
        <p:nvSpPr>
          <p:cNvPr id="15365" name="文本框 12"/>
          <p:cNvSpPr txBox="1"/>
          <p:nvPr/>
        </p:nvSpPr>
        <p:spPr>
          <a:xfrm>
            <a:off x="4408885" y="3567113"/>
            <a:ext cx="3931444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1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  </a:t>
            </a:r>
            <a:r>
              <a:rPr lang="zh-CN" altLang="en-US" sz="21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en-US" altLang="zh-CN" sz="21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1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  </a:t>
            </a:r>
            <a:r>
              <a:rPr lang="zh-CN" altLang="en-US" sz="21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</a:t>
            </a:r>
            <a:endParaRPr lang="en-US" altLang="zh-CN" sz="21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1984375"/>
            <a:ext cx="3710940" cy="1602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0070" y="0"/>
            <a:ext cx="196070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研究背景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772920" y="1483565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通信网络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7920" y="1451180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15" y="1932940"/>
            <a:ext cx="3761740" cy="1764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2082800"/>
            <a:ext cx="1202055" cy="543560"/>
          </a:xfrm>
          <a:prstGeom prst="rect">
            <a:avLst/>
          </a:prstGeom>
        </p:spPr>
      </p:pic>
      <p:sp>
        <p:nvSpPr>
          <p:cNvPr id="13" name="标题 1"/>
          <p:cNvSpPr txBox="1"/>
          <p:nvPr/>
        </p:nvSpPr>
        <p:spPr>
          <a:xfrm>
            <a:off x="1252855" y="3688715"/>
            <a:ext cx="259207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  <a:effectLst/>
        </p:spPr>
        <p:txBody>
          <a:bodyPr vert="horz" lIns="91433" tIns="45717" rIns="91433" bIns="45717" rtlCol="0" anchor="ctr">
            <a:noAutofit/>
          </a:bodyPr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劣势：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通信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寿命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短，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部署困难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耗费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人力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513705" y="3697605"/>
            <a:ext cx="259207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  <a:effectLst/>
        </p:spPr>
        <p:txBody>
          <a:bodyPr vert="horz" lIns="91433" tIns="45717" rIns="91433" bIns="45717" rtlCol="0" anchor="ctr">
            <a:noAutofit/>
          </a:bodyPr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优势：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可持续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通信，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      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部署方便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绿色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通信。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41550" y="2319655"/>
            <a:ext cx="920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信息传输</a:t>
            </a:r>
            <a:endParaRPr lang="zh-CN" altLang="en-US" sz="1400" b="1"/>
          </a:p>
        </p:txBody>
      </p:sp>
      <p:sp>
        <p:nvSpPr>
          <p:cNvPr id="18" name="文本框 17"/>
          <p:cNvSpPr txBox="1"/>
          <p:nvPr/>
        </p:nvSpPr>
        <p:spPr>
          <a:xfrm>
            <a:off x="6531610" y="3067685"/>
            <a:ext cx="920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能量传输</a:t>
            </a:r>
            <a:endParaRPr lang="zh-CN" altLang="en-US" sz="1400" b="1"/>
          </a:p>
        </p:txBody>
      </p:sp>
      <p:sp>
        <p:nvSpPr>
          <p:cNvPr id="20" name="文本框 19"/>
          <p:cNvSpPr txBox="1"/>
          <p:nvPr/>
        </p:nvSpPr>
        <p:spPr>
          <a:xfrm>
            <a:off x="6531610" y="2319655"/>
            <a:ext cx="920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信息传输</a:t>
            </a:r>
            <a:endParaRPr lang="zh-CN" altLang="en-US" sz="1400" b="1"/>
          </a:p>
        </p:txBody>
      </p:sp>
      <p:sp>
        <p:nvSpPr>
          <p:cNvPr id="22" name="文本框 21"/>
          <p:cNvSpPr txBox="1"/>
          <p:nvPr/>
        </p:nvSpPr>
        <p:spPr>
          <a:xfrm>
            <a:off x="1941830" y="484505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C00000"/>
                </a:solidFill>
              </a:rPr>
              <a:t>无源物联网</a:t>
            </a:r>
            <a:r>
              <a:rPr lang="zh-CN" altLang="en-US" sz="2800">
                <a:solidFill>
                  <a:srgbClr val="C00000"/>
                </a:solidFill>
              </a:rPr>
              <a:t>介绍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230" y="530225"/>
            <a:ext cx="5986780" cy="3322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2490" y="847725"/>
            <a:ext cx="171069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无源物联网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1830" y="3968750"/>
            <a:ext cx="29502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b="1" dirty="0">
                <a:latin typeface="+mj-ea"/>
                <a:ea typeface="+mj-ea"/>
              </a:rPr>
              <a:t>基于</a:t>
            </a:r>
            <a:r>
              <a:rPr lang="zh-CN" b="1" dirty="0">
                <a:solidFill>
                  <a:srgbClr val="FF0000"/>
                </a:solidFill>
                <a:latin typeface="+mj-ea"/>
                <a:ea typeface="+mj-ea"/>
              </a:rPr>
              <a:t>博弈论</a:t>
            </a:r>
            <a:r>
              <a:rPr lang="zh-CN" b="1" dirty="0">
                <a:latin typeface="+mj-ea"/>
                <a:ea typeface="+mj-ea"/>
              </a:rPr>
              <a:t>的无线</a:t>
            </a:r>
            <a:r>
              <a:rPr lang="zh-CN" b="1" dirty="0" smtClean="0">
                <a:latin typeface="+mj-ea"/>
                <a:ea typeface="+mj-ea"/>
              </a:rPr>
              <a:t>能量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合作</a:t>
            </a:r>
            <a:r>
              <a:rPr lang="zh-CN" b="1" dirty="0" smtClean="0">
                <a:solidFill>
                  <a:srgbClr val="FF0000"/>
                </a:solidFill>
                <a:latin typeface="+mj-ea"/>
                <a:ea typeface="+mj-ea"/>
              </a:rPr>
              <a:t>网络</a:t>
            </a:r>
            <a:r>
              <a:rPr lang="zh-CN" b="1" dirty="0">
                <a:latin typeface="+mj-ea"/>
                <a:ea typeface="+mj-ea"/>
              </a:rPr>
              <a:t>的资源优化配置研究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1830" y="4636135"/>
            <a:ext cx="29508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b="1" dirty="0">
                <a:latin typeface="+mj-ea"/>
                <a:ea typeface="+mj-ea"/>
              </a:rPr>
              <a:t>基于</a:t>
            </a:r>
            <a:r>
              <a:rPr lang="zh-CN" b="1" dirty="0">
                <a:solidFill>
                  <a:srgbClr val="FF0000"/>
                </a:solidFill>
                <a:latin typeface="+mj-ea"/>
                <a:ea typeface="+mj-ea"/>
              </a:rPr>
              <a:t>混合无线电</a:t>
            </a:r>
            <a:r>
              <a:rPr lang="zh-CN" b="1" dirty="0">
                <a:latin typeface="+mj-ea"/>
                <a:ea typeface="+mj-ea"/>
              </a:rPr>
              <a:t>设备的</a:t>
            </a:r>
            <a:r>
              <a:rPr lang="zh-CN" b="1" dirty="0">
                <a:solidFill>
                  <a:srgbClr val="FF0000"/>
                </a:solidFill>
                <a:latin typeface="+mj-ea"/>
                <a:ea typeface="+mj-ea"/>
              </a:rPr>
              <a:t>合作</a:t>
            </a:r>
            <a:r>
              <a:rPr lang="zh-CN" b="1" dirty="0">
                <a:latin typeface="+mj-ea"/>
                <a:ea typeface="+mj-ea"/>
              </a:rPr>
              <a:t>与</a:t>
            </a:r>
            <a:r>
              <a:rPr lang="zh-CN" b="1" dirty="0" smtClean="0">
                <a:solidFill>
                  <a:srgbClr val="FF0000"/>
                </a:solidFill>
                <a:latin typeface="+mj-ea"/>
                <a:ea typeface="+mj-ea"/>
              </a:rPr>
              <a:t>共存</a:t>
            </a:r>
            <a:r>
              <a:rPr lang="zh-CN" altLang="en-US" b="1" dirty="0" smtClean="0">
                <a:latin typeface="+mj-ea"/>
                <a:ea typeface="+mj-ea"/>
              </a:rPr>
              <a:t>传输</a:t>
            </a:r>
            <a:r>
              <a:rPr lang="zh-CN" b="1" dirty="0" smtClean="0">
                <a:latin typeface="+mj-ea"/>
                <a:ea typeface="+mj-ea"/>
              </a:rPr>
              <a:t>策略</a:t>
            </a:r>
            <a:r>
              <a:rPr lang="zh-CN" b="1" dirty="0">
                <a:latin typeface="+mj-ea"/>
                <a:ea typeface="+mj-ea"/>
              </a:rPr>
              <a:t>研究</a:t>
            </a:r>
            <a:endParaRPr lang="zh-CN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11830" y="5410835"/>
            <a:ext cx="29508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buClrTx/>
              <a:buSzTx/>
              <a:buFont typeface="Wingdings" panose="05000000000000000000" pitchFamily="2" charset="2"/>
              <a:buNone/>
            </a:pPr>
            <a:r>
              <a:rPr lang="zh-CN" b="1" dirty="0">
                <a:solidFill>
                  <a:srgbClr val="FF0000"/>
                </a:solidFill>
                <a:latin typeface="+mj-ea"/>
                <a:ea typeface="+mj-ea"/>
              </a:rPr>
              <a:t>智能反射面</a:t>
            </a:r>
            <a:r>
              <a:rPr lang="zh-CN" b="1" dirty="0">
                <a:latin typeface="+mj-ea"/>
                <a:ea typeface="+mj-ea"/>
              </a:rPr>
              <a:t>辅助的</a:t>
            </a:r>
            <a:r>
              <a:rPr lang="zh-CN" b="1" dirty="0">
                <a:solidFill>
                  <a:srgbClr val="FF0000"/>
                </a:solidFill>
                <a:latin typeface="+mj-ea"/>
                <a:ea typeface="+mj-ea"/>
              </a:rPr>
              <a:t>无人机</a:t>
            </a:r>
            <a:r>
              <a:rPr lang="zh-CN" b="1" dirty="0">
                <a:latin typeface="+mj-ea"/>
                <a:ea typeface="+mj-ea"/>
              </a:rPr>
              <a:t>通信网络资源优化配置研究</a:t>
            </a:r>
            <a:endParaRPr lang="zh-CN" b="1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540" y="158369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500380" y="2107565"/>
            <a:ext cx="2711450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p>
            <a:pPr lvl="0">
              <a:spcBef>
                <a:spcPct val="0"/>
              </a:spcBef>
            </a:pPr>
            <a:r>
              <a:rPr lang="zh-CN" altLang="en-US" sz="2000" dirty="0">
                <a:latin typeface="+mn-ea"/>
                <a:cs typeface="+mj-cs"/>
                <a:sym typeface="+mn-ea"/>
              </a:rPr>
              <a:t>低功耗网络，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j-cs"/>
                <a:sym typeface="+mn-ea"/>
              </a:rPr>
              <a:t>能量受限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，有效通信距离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近。</a:t>
            </a:r>
            <a:endParaRPr lang="zh-CN" altLang="en-US" sz="2000" dirty="0">
              <a:latin typeface="+mn-ea"/>
              <a:cs typeface="+mj-cs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6540" y="226949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00380" y="1695450"/>
            <a:ext cx="2454275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p>
            <a:pPr lvl="0">
              <a:spcBef>
                <a:spcPct val="0"/>
              </a:spcBef>
            </a:pPr>
            <a:endParaRPr lang="zh-CN" altLang="en-US" sz="2000" dirty="0">
              <a:solidFill>
                <a:schemeClr val="tx1"/>
              </a:solidFill>
              <a:latin typeface="+mn-ea"/>
              <a:cs typeface="+mj-cs"/>
              <a:sym typeface="+mn-ea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528320" y="1406525"/>
            <a:ext cx="2711450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j-cs"/>
                <a:sym typeface="+mn-ea"/>
              </a:rPr>
              <a:t>缺少授权频段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，易对授权用户造成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干扰。</a:t>
            </a:r>
            <a:endParaRPr lang="zh-CN" altLang="en-US" sz="2000" dirty="0">
              <a:latin typeface="+mn-ea"/>
              <a:cs typeface="+mj-cs"/>
              <a:sym typeface="+mn-ea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500380" y="2875915"/>
            <a:ext cx="2711450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p>
            <a:pPr lvl="0">
              <a:spcBef>
                <a:spcPct val="0"/>
              </a:spcBef>
            </a:pPr>
            <a:r>
              <a:rPr lang="zh-CN" altLang="en-US" sz="2000" dirty="0">
                <a:latin typeface="+mn-ea"/>
                <a:cs typeface="+mj-cs"/>
                <a:sym typeface="+mn-ea"/>
              </a:rPr>
              <a:t>新增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j-cs"/>
                <a:sym typeface="+mn-ea"/>
              </a:rPr>
              <a:t>能量维度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，优化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复杂。</a:t>
            </a:r>
            <a:endParaRPr lang="zh-CN" altLang="en-US" sz="2000" dirty="0">
              <a:latin typeface="+mn-ea"/>
              <a:cs typeface="+mj-cs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6540" y="303784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87145" y="396875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78890" y="4728845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7145" y="548894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2534285" y="4056380"/>
            <a:ext cx="575945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2534285" y="4791710"/>
            <a:ext cx="575945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2534285" y="5526405"/>
            <a:ext cx="575945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07810" y="4331335"/>
            <a:ext cx="190754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近距离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场景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07810" y="5410835"/>
            <a:ext cx="190754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远距离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场景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右大括号 29"/>
          <p:cNvSpPr/>
          <p:nvPr/>
        </p:nvSpPr>
        <p:spPr>
          <a:xfrm>
            <a:off x="6151880" y="4150360"/>
            <a:ext cx="306705" cy="919480"/>
          </a:xfrm>
          <a:prstGeom prst="rightBrace">
            <a:avLst/>
          </a:prstGeom>
          <a:noFill/>
          <a:ln w="28575" cap="sq" cmpd="sng">
            <a:solidFill>
              <a:schemeClr val="accent1">
                <a:shade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54147" y="1108541"/>
            <a:ext cx="6739993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sz="2800" b="1" dirty="0">
                <a:latin typeface="+mj-ea"/>
                <a:ea typeface="+mj-ea"/>
              </a:rPr>
              <a:t>基于博弈论的无线</a:t>
            </a:r>
            <a:r>
              <a:rPr lang="zh-CN" sz="2800" b="1" dirty="0" smtClean="0">
                <a:latin typeface="+mj-ea"/>
                <a:ea typeface="+mj-ea"/>
              </a:rPr>
              <a:t>能量</a:t>
            </a:r>
            <a:r>
              <a:rPr lang="zh-CN" altLang="en-US" sz="2800" b="1" dirty="0" smtClean="0">
                <a:latin typeface="+mj-ea"/>
                <a:ea typeface="+mj-ea"/>
              </a:rPr>
              <a:t>协作</a:t>
            </a:r>
            <a:r>
              <a:rPr lang="zh-CN" sz="2800" b="1" dirty="0" smtClean="0">
                <a:latin typeface="+mj-ea"/>
                <a:ea typeface="+mj-ea"/>
              </a:rPr>
              <a:t>网络</a:t>
            </a:r>
            <a:r>
              <a:rPr lang="zh-CN" sz="2800" b="1" dirty="0">
                <a:latin typeface="+mj-ea"/>
                <a:ea typeface="+mj-ea"/>
              </a:rPr>
              <a:t>的资源优化配置研究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4148" y="2344096"/>
            <a:ext cx="673999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基于混合无线电设备的合作与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共存</a:t>
            </a:r>
            <a:r>
              <a:rPr lang="zh-CN" altLang="en-US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传输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策略</a:t>
            </a: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研究</a:t>
            </a:r>
            <a:endParaRPr lang="zh-CN" sz="2800" b="1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4148" y="4815206"/>
            <a:ext cx="19970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sz="2800" b="1" dirty="0" smtClean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  <a:sym typeface="+mn-ea"/>
              </a:rPr>
              <a:t>工作</a:t>
            </a:r>
            <a:r>
              <a:rPr lang="zh-CN" altLang="en-US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  <a:sym typeface="+mn-ea"/>
              </a:rPr>
              <a:t>展望</a:t>
            </a:r>
            <a:endParaRPr lang="zh-CN" altLang="en-US" sz="2800" b="1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54148" y="3579651"/>
            <a:ext cx="673999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智能反射面辅助的无人机通信网络资源优化配置研究</a:t>
            </a:r>
            <a:endParaRPr lang="zh-CN" sz="2800" b="1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4710"/>
            <a:ext cx="5421630" cy="34524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72586" y="85460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8590" y="1409065"/>
            <a:ext cx="3923665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借助经济学中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博弈论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概念，提出一种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合作传输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机制。</a:t>
            </a: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0335" y="2399665"/>
            <a:ext cx="392366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提出一种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公平性评价机制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，实现资源高效利用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29455" y="12954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基于博弈论的无线能量通信网络的资源优化配置研究</a:t>
            </a:r>
            <a:endParaRPr lang="zh-CN" altLang="en-US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720" y="5192395"/>
            <a:ext cx="8671560" cy="73723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sz="1400" b="0" dirty="0" err="1">
                <a:latin typeface="Times New Roman" panose="02020603050405020304" charset="0"/>
                <a:ea typeface="宋体" panose="02010600030101010101" pitchFamily="2" charset="-122"/>
              </a:rPr>
              <a:t>Zhixin</a:t>
            </a:r>
            <a:r>
              <a:rPr lang="en-US" sz="1400" b="0" dirty="0">
                <a:latin typeface="Times New Roman" panose="02020603050405020304" charset="0"/>
                <a:ea typeface="宋体" panose="02010600030101010101" pitchFamily="2" charset="-122"/>
              </a:rPr>
              <a:t> Liu, </a:t>
            </a:r>
            <a:r>
              <a:rPr lang="en-US" sz="1400" b="1" dirty="0" err="1">
                <a:latin typeface="Times New Roman" panose="02020603050405020304" charset="0"/>
                <a:ea typeface="宋体" panose="02010600030101010101" pitchFamily="2" charset="-122"/>
              </a:rPr>
              <a:t>Songhan</a:t>
            </a:r>
            <a:r>
              <a:rPr lang="en-US" sz="1400" b="1" dirty="0">
                <a:latin typeface="Times New Roman" panose="02020603050405020304" charset="0"/>
                <a:ea typeface="宋体" panose="02010600030101010101" pitchFamily="2" charset="-122"/>
              </a:rPr>
              <a:t> Zhao</a:t>
            </a:r>
            <a:r>
              <a:rPr lang="en-US" sz="1400" b="0" dirty="0">
                <a:latin typeface="Times New Roman" panose="02020603050405020304" charset="0"/>
                <a:ea typeface="宋体" panose="02010600030101010101" pitchFamily="2" charset="-122"/>
              </a:rPr>
              <a:t>, </a:t>
            </a:r>
            <a:r>
              <a:rPr lang="en-US" sz="1400" b="0" dirty="0" err="1">
                <a:latin typeface="Times New Roman" panose="02020603050405020304" charset="0"/>
                <a:ea typeface="宋体" panose="02010600030101010101" pitchFamily="2" charset="-122"/>
              </a:rPr>
              <a:t>Yazhou</a:t>
            </a:r>
            <a:r>
              <a:rPr lang="en-US" sz="1400" b="0" dirty="0">
                <a:latin typeface="Times New Roman" panose="02020603050405020304" charset="0"/>
                <a:ea typeface="宋体" panose="02010600030101010101" pitchFamily="2" charset="-122"/>
              </a:rPr>
              <a:t> Yuan, Yi Yang and </a:t>
            </a:r>
            <a:r>
              <a:rPr lang="en-US" sz="1400" b="0" dirty="0" err="1">
                <a:latin typeface="Times New Roman" panose="02020603050405020304" charset="0"/>
                <a:ea typeface="宋体" panose="02010600030101010101" pitchFamily="2" charset="-122"/>
              </a:rPr>
              <a:t>Xinping</a:t>
            </a:r>
            <a:r>
              <a:rPr lang="en-US" sz="1400" b="0" dirty="0">
                <a:latin typeface="Times New Roman" panose="02020603050405020304" charset="0"/>
                <a:ea typeface="宋体" panose="02010600030101010101" pitchFamily="2" charset="-122"/>
              </a:rPr>
              <a:t> Guan. “Game-based approach of fair resource allocation in wireless powered cooperative cognitive radio networks,” </a:t>
            </a:r>
            <a:r>
              <a:rPr lang="en-US" sz="1400" b="1" dirty="0">
                <a:latin typeface="Times New Roman" panose="02020603050405020304" charset="0"/>
                <a:ea typeface="宋体" panose="02010600030101010101" pitchFamily="2" charset="-122"/>
              </a:rPr>
              <a:t>AEU- International Journal of Electronics and Communications</a:t>
            </a:r>
            <a:r>
              <a:rPr lang="en-US" sz="1400" b="0" dirty="0">
                <a:latin typeface="Times New Roman" panose="02020603050405020304" charset="0"/>
                <a:ea typeface="宋体" panose="02010600030101010101" pitchFamily="2" charset="-122"/>
              </a:rPr>
              <a:t>. (SCI</a:t>
            </a:r>
            <a:r>
              <a:rPr lang="zh-CN" altLang="en-US" sz="1400" b="0" dirty="0">
                <a:latin typeface="Times New Roman" panose="02020603050405020304" charset="0"/>
                <a:ea typeface="宋体" panose="02010600030101010101" pitchFamily="2" charset="-122"/>
              </a:rPr>
              <a:t>二区，已录用</a:t>
            </a:r>
            <a:r>
              <a:rPr lang="en-US" sz="1400" b="0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220335" y="3390265"/>
            <a:ext cx="392366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提出一种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资源分配算法，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减少信令开销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596" y="4731911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论文成果：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z="1400" b="1" smtClean="0">
                <a:solidFill>
                  <a:schemeClr val="tx1"/>
                </a:solidFill>
              </a:rPr>
            </a:fld>
            <a:endParaRPr lang="zh-CN" altLang="en-US" sz="1400" b="1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2540" y="436245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1132205"/>
            <a:ext cx="3904615" cy="2823845"/>
          </a:xfrm>
          <a:prstGeom prst="rect">
            <a:avLst/>
          </a:prstGeom>
          <a:ln w="31750" cmpd="sng">
            <a:solidFill>
              <a:schemeClr val="accent1"/>
            </a:solidFill>
            <a:prstDash val="sysDot"/>
          </a:ln>
        </p:spPr>
      </p:pic>
      <p:sp>
        <p:nvSpPr>
          <p:cNvPr id="2" name="矩形 1"/>
          <p:cNvSpPr/>
          <p:nvPr/>
        </p:nvSpPr>
        <p:spPr>
          <a:xfrm>
            <a:off x="5038090" y="183896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1830" y="486410"/>
            <a:ext cx="5266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合作</a:t>
            </a:r>
            <a:r>
              <a:rPr lang="zh-CN" altLang="en-US" sz="2800">
                <a:solidFill>
                  <a:srgbClr val="C00000"/>
                </a:solidFill>
              </a:rPr>
              <a:t>动机与解决方案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8090" y="491109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37455" y="264668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5309870" y="1921510"/>
            <a:ext cx="3295650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网络中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发射机与接收机间存在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  <a:sym typeface="+mn-ea"/>
              </a:rPr>
              <a:t>遮挡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或传输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  <a:sym typeface="+mn-ea"/>
              </a:rPr>
              <a:t>距离过长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  <a:p>
            <a:pPr lvl="0">
              <a:spcBef>
                <a:spcPct val="0"/>
              </a:spcBef>
            </a:pP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5309870" y="2584450"/>
            <a:ext cx="2977515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能量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收集用户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缺少授权频段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与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能量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4982845" y="3452495"/>
            <a:ext cx="1216025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合作策略：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8090" y="407035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sp>
        <p:nvSpPr>
          <p:cNvPr id="25" name="标题 1"/>
          <p:cNvSpPr txBox="1"/>
          <p:nvPr/>
        </p:nvSpPr>
        <p:spPr>
          <a:xfrm>
            <a:off x="5309870" y="4138930"/>
            <a:ext cx="3896995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授权网络：为能量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收集用户提供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射频能量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与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授权频谱接入时间</a:t>
            </a:r>
            <a:r>
              <a:rPr lang="zh-CN" altLang="en-US" sz="2000" dirty="0">
                <a:latin typeface="+mn-ea"/>
                <a:cs typeface="+mj-cs"/>
                <a:sym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  <a:p>
            <a:pPr lvl="0">
              <a:spcBef>
                <a:spcPct val="0"/>
              </a:spcBef>
            </a:pP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4982845" y="1058545"/>
            <a:ext cx="1216025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j-cs"/>
              </a:rPr>
              <a:t>合作动机：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5309870" y="5031105"/>
            <a:ext cx="3527425" cy="617855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能量收集用户：作为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j-cs"/>
              </a:rPr>
              <a:t>中继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提高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j-cs"/>
              </a:rPr>
              <a:t>授权网络通信能力。</a:t>
            </a: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  <a:p>
            <a:pPr lvl="0">
              <a:spcBef>
                <a:spcPct val="0"/>
              </a:spcBef>
            </a:pPr>
            <a:endParaRPr lang="zh-CN" altLang="en-US" sz="2000" dirty="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29455" y="129540"/>
            <a:ext cx="46228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sz="1400" b="1">
                <a:solidFill>
                  <a:schemeClr val="accent1"/>
                </a:solidFill>
                <a:latin typeface="+mj-ea"/>
                <a:ea typeface="+mj-ea"/>
              </a:rPr>
              <a:t>基于博弈论的无线能量通信网络的资源优化配置研究</a:t>
            </a:r>
            <a:endParaRPr lang="zh-CN" altLang="en-US" sz="1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-10795" y="6423660"/>
            <a:ext cx="91547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4142105"/>
            <a:ext cx="3883660" cy="1448435"/>
          </a:xfrm>
          <a:prstGeom prst="rect">
            <a:avLst/>
          </a:prstGeom>
          <a:ln w="31750" cmpd="sng">
            <a:solidFill>
              <a:schemeClr val="accent1"/>
            </a:solidFill>
            <a:prstDash val="sysDot"/>
          </a:ln>
        </p:spPr>
      </p:pic>
      <p:sp>
        <p:nvSpPr>
          <p:cNvPr id="22" name="文本框 21"/>
          <p:cNvSpPr txBox="1"/>
          <p:nvPr/>
        </p:nvSpPr>
        <p:spPr>
          <a:xfrm>
            <a:off x="560070" y="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8090" y="1838960"/>
            <a:ext cx="160655" cy="15494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18765" y="1210945"/>
            <a:ext cx="163195" cy="18923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801620" y="1219200"/>
            <a:ext cx="197485" cy="18732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4385</Words>
  <Application>WPS 演示</Application>
  <PresentationFormat>全屏显示(4:3)</PresentationFormat>
  <Paragraphs>481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仿宋</vt:lpstr>
      <vt:lpstr>等线</vt:lpstr>
      <vt:lpstr>微软雅黑</vt:lpstr>
      <vt:lpstr>Times New Roman</vt:lpstr>
      <vt:lpstr>Wingdings</vt:lpstr>
      <vt:lpstr>Calibri</vt:lpstr>
      <vt:lpstr>Arial Unicode MS</vt:lpstr>
      <vt:lpstr>华文中宋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</dc:creator>
  <cp:lastModifiedBy>hans</cp:lastModifiedBy>
  <cp:revision>52</cp:revision>
  <dcterms:created xsi:type="dcterms:W3CDTF">2021-09-12T07:32:00Z</dcterms:created>
  <dcterms:modified xsi:type="dcterms:W3CDTF">2021-10-15T07:30:29Z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3BA23872F8CC484790AC652B6522CF25</vt:lpwstr>
  </property>
  <property fmtid="{D5CDD505-2E9C-101B-9397-08002B2CF9AE}" pid="3" name="KSOProductBuildVer">
    <vt:lpwstr>2052-11.1.0.10938</vt:lpwstr>
  </property>
</Properties>
</file>