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62" r:id="rId4"/>
    <p:sldId id="263" r:id="rId5"/>
    <p:sldId id="278" r:id="rId6"/>
    <p:sldId id="260" r:id="rId7"/>
    <p:sldId id="259" r:id="rId8"/>
    <p:sldId id="270" r:id="rId9"/>
    <p:sldId id="264" r:id="rId10"/>
    <p:sldId id="288" r:id="rId11"/>
    <p:sldId id="281" r:id="rId12"/>
    <p:sldId id="294" r:id="rId13"/>
    <p:sldId id="283" r:id="rId14"/>
    <p:sldId id="296" r:id="rId15"/>
    <p:sldId id="295" r:id="rId16"/>
    <p:sldId id="297" r:id="rId17"/>
    <p:sldId id="269" r:id="rId18"/>
    <p:sldId id="265" r:id="rId19"/>
    <p:sldId id="273" r:id="rId20"/>
  </p:sldIdLst>
  <p:sldSz cx="9144000" cy="5143500" type="screen16x9"/>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
          <p15:clr>
            <a:srgbClr val="A4A3A4"/>
          </p15:clr>
        </p15:guide>
        <p15:guide id="2" pos="1136">
          <p15:clr>
            <a:srgbClr val="A4A3A4"/>
          </p15:clr>
        </p15:guide>
        <p15:guide id="3" pos="5631">
          <p15:clr>
            <a:srgbClr val="A4A3A4"/>
          </p15:clr>
        </p15:guide>
        <p15:guide id="4" orient="horz" pos="31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46" d="100"/>
          <a:sy n="146" d="100"/>
        </p:scale>
        <p:origin x="630" y="108"/>
      </p:cViewPr>
      <p:guideLst>
        <p:guide orient="horz" pos="38"/>
        <p:guide pos="1136"/>
        <p:guide pos="5631"/>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2023/6/20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3357563" y="1734851"/>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defTabSz="457200"/>
            <a:endParaRPr lang="zh-CN" altLang="en-US" dirty="0"/>
          </a:p>
        </p:txBody>
      </p:sp>
      <p:sp>
        <p:nvSpPr>
          <p:cNvPr id="14" name="图片占位符 13"/>
          <p:cNvSpPr>
            <a:spLocks noGrp="1"/>
          </p:cNvSpPr>
          <p:nvPr>
            <p:ph type="pic" sz="quarter" idx="11"/>
          </p:nvPr>
        </p:nvSpPr>
        <p:spPr>
          <a:xfrm>
            <a:off x="4680218" y="1734851"/>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defTabSz="457200"/>
            <a:endParaRPr lang="zh-CN" altLang="en-US"/>
          </a:p>
        </p:txBody>
      </p:sp>
      <p:sp>
        <p:nvSpPr>
          <p:cNvPr id="16" name="图片占位符 15"/>
          <p:cNvSpPr>
            <a:spLocks noGrp="1"/>
          </p:cNvSpPr>
          <p:nvPr>
            <p:ph type="pic" sz="quarter" idx="12"/>
          </p:nvPr>
        </p:nvSpPr>
        <p:spPr>
          <a:xfrm>
            <a:off x="4680218" y="3151374"/>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defTabSz="457200"/>
            <a:endParaRPr lang="zh-CN" altLang="en-US"/>
          </a:p>
        </p:txBody>
      </p:sp>
      <p:sp>
        <p:nvSpPr>
          <p:cNvPr id="15" name="图片占位符 14"/>
          <p:cNvSpPr>
            <a:spLocks noGrp="1"/>
          </p:cNvSpPr>
          <p:nvPr>
            <p:ph type="pic" sz="quarter" idx="13"/>
          </p:nvPr>
        </p:nvSpPr>
        <p:spPr>
          <a:xfrm>
            <a:off x="3357563" y="3151374"/>
            <a:ext cx="1106220" cy="1283215"/>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350">
                <a:solidFill>
                  <a:schemeClr val="lt1"/>
                </a:solidFill>
              </a:defRPr>
            </a:lvl1pPr>
          </a:lstStyle>
          <a:p>
            <a:pPr marL="0" lvl="0" algn="ctr" defTabSz="45720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7904665" y="61196"/>
            <a:ext cx="692443" cy="692443"/>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2023/6/20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2023/6/20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50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35940"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22172" y="2439683"/>
            <a:ext cx="7520305" cy="460375"/>
          </a:xfrm>
          <a:prstGeom prst="rect">
            <a:avLst/>
          </a:prstGeom>
          <a:noFill/>
        </p:spPr>
        <p:txBody>
          <a:bodyPr wrap="none" rtlCol="0">
            <a:spAutoFit/>
          </a:bodyPr>
          <a:lstStyle/>
          <a:p>
            <a:pPr algn="ctr"/>
            <a:r>
              <a:rPr sz="2400" dirty="0">
                <a:latin typeface="微软雅黑" panose="020B0503020204020204" charset="-122"/>
                <a:ea typeface="微软雅黑" panose="020B0503020204020204" charset="-122"/>
                <a:sym typeface="+mn-ea"/>
              </a:rPr>
              <a:t>非线性SWIPT中继协同通信系统网络资源协同优化研究</a:t>
            </a:r>
          </a:p>
        </p:txBody>
      </p:sp>
      <p:sp>
        <p:nvSpPr>
          <p:cNvPr id="20" name="文本框 19"/>
          <p:cNvSpPr txBox="1"/>
          <p:nvPr/>
        </p:nvSpPr>
        <p:spPr>
          <a:xfrm>
            <a:off x="3499114" y="4050482"/>
            <a:ext cx="2654300" cy="306705"/>
          </a:xfrm>
          <a:prstGeom prst="rect">
            <a:avLst/>
          </a:prstGeom>
          <a:noFill/>
        </p:spPr>
        <p:txBody>
          <a:bodyPr wrap="none" rtlCol="0">
            <a:spAutoFit/>
          </a:bodyPr>
          <a:lstStyle/>
          <a:p>
            <a:pPr algn="ctr"/>
            <a:r>
              <a:rPr lang="zh-CN" altLang="en-US" sz="1400" dirty="0">
                <a:solidFill>
                  <a:schemeClr val="accent1"/>
                </a:solidFill>
              </a:rPr>
              <a:t>答辩人：郑晓阳    导师：刘志新</a:t>
            </a:r>
          </a:p>
        </p:txBody>
      </p:sp>
      <p:sp>
        <p:nvSpPr>
          <p:cNvPr id="22" name="文本框 21"/>
          <p:cNvSpPr txBox="1"/>
          <p:nvPr/>
        </p:nvSpPr>
        <p:spPr>
          <a:xfrm>
            <a:off x="3498027" y="3643658"/>
            <a:ext cx="2654935" cy="306705"/>
          </a:xfrm>
          <a:prstGeom prst="rect">
            <a:avLst/>
          </a:prstGeom>
          <a:noFill/>
        </p:spPr>
        <p:txBody>
          <a:bodyPr wrap="none" rtlCol="0">
            <a:spAutoFit/>
          </a:bodyPr>
          <a:lstStyle/>
          <a:p>
            <a:pPr algn="ctr"/>
            <a:r>
              <a:rPr lang="zh-CN" altLang="en-US" sz="1400">
                <a:solidFill>
                  <a:schemeClr val="accent1"/>
                </a:solidFill>
              </a:rPr>
              <a:t>电气工程学院</a:t>
            </a:r>
            <a:r>
              <a:rPr lang="en-US" altLang="zh-CN" sz="1400">
                <a:solidFill>
                  <a:schemeClr val="accent1"/>
                </a:solidFill>
              </a:rPr>
              <a:t>—</a:t>
            </a:r>
            <a:r>
              <a:rPr lang="zh-CN" altLang="en-US" sz="1400">
                <a:solidFill>
                  <a:schemeClr val="accent1"/>
                </a:solidFill>
              </a:rPr>
              <a:t>控制科学与工程</a:t>
            </a:r>
          </a:p>
        </p:txBody>
      </p:sp>
      <p:pic>
        <p:nvPicPr>
          <p:cNvPr id="2" name="图片 1" descr="BN9[VURO~M){}F4DIEKP})1"/>
          <p:cNvPicPr>
            <a:picLocks noChangeAspect="1"/>
          </p:cNvPicPr>
          <p:nvPr/>
        </p:nvPicPr>
        <p:blipFill>
          <a:blip r:embed="rId2"/>
          <a:stretch>
            <a:fillRect/>
          </a:stretch>
        </p:blipFill>
        <p:spPr>
          <a:xfrm>
            <a:off x="3141345" y="1202690"/>
            <a:ext cx="2835910" cy="901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88620" y="375285"/>
            <a:ext cx="1453007" cy="643123"/>
            <a:chOff x="612" y="591"/>
            <a:chExt cx="2288" cy="1013"/>
          </a:xfrm>
        </p:grpSpPr>
        <p:sp>
          <p:nvSpPr>
            <p:cNvPr id="3" name="矩形 2"/>
            <p:cNvSpPr/>
            <p:nvPr/>
          </p:nvSpPr>
          <p:spPr>
            <a:xfrm>
              <a:off x="612" y="591"/>
              <a:ext cx="22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研究内容一</a:t>
              </a:r>
            </a:p>
          </p:txBody>
        </p:sp>
        <p:sp>
          <p:nvSpPr>
            <p:cNvPr id="4" name="矩形 3"/>
            <p:cNvSpPr/>
            <p:nvPr/>
          </p:nvSpPr>
          <p:spPr>
            <a:xfrm>
              <a:off x="612" y="1170"/>
              <a:ext cx="2286"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t>
              </a:r>
              <a:endParaRPr lang="en-US" altLang="zh-CN" sz="1200" kern="100">
                <a:solidFill>
                  <a:schemeClr val="accent1"/>
                </a:solidFill>
                <a:latin typeface="+mj-lt"/>
                <a:cs typeface="Times New Roman" panose="02020603050405020304" pitchFamily="18" charset="0"/>
              </a:endParaRPr>
            </a:p>
          </p:txBody>
        </p:sp>
      </p:grpSp>
      <p:sp>
        <p:nvSpPr>
          <p:cNvPr id="40" name="矩形 39"/>
          <p:cNvSpPr/>
          <p:nvPr/>
        </p:nvSpPr>
        <p:spPr>
          <a:xfrm>
            <a:off x="4881467" y="2771539"/>
            <a:ext cx="3069164" cy="510540"/>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pic>
        <p:nvPicPr>
          <p:cNvPr id="6" name="图片 5" descr="BN9[VURO~M){}F4DIEKP})1"/>
          <p:cNvPicPr>
            <a:picLocks noChangeAspect="1"/>
          </p:cNvPicPr>
          <p:nvPr/>
        </p:nvPicPr>
        <p:blipFill>
          <a:blip r:embed="rId2"/>
          <a:stretch>
            <a:fillRect/>
          </a:stretch>
        </p:blipFill>
        <p:spPr>
          <a:xfrm>
            <a:off x="6544945" y="257810"/>
            <a:ext cx="2393950" cy="760730"/>
          </a:xfrm>
          <a:prstGeom prst="rect">
            <a:avLst/>
          </a:prstGeom>
        </p:spPr>
      </p:pic>
      <p:pic>
        <p:nvPicPr>
          <p:cNvPr id="10" name="图片 9"/>
          <p:cNvPicPr>
            <a:picLocks noChangeAspect="1"/>
          </p:cNvPicPr>
          <p:nvPr/>
        </p:nvPicPr>
        <p:blipFill>
          <a:blip r:embed="rId3"/>
          <a:stretch>
            <a:fillRect/>
          </a:stretch>
        </p:blipFill>
        <p:spPr>
          <a:xfrm>
            <a:off x="1641475" y="2324735"/>
            <a:ext cx="693420" cy="319405"/>
          </a:xfrm>
          <a:prstGeom prst="rect">
            <a:avLst/>
          </a:prstGeom>
        </p:spPr>
      </p:pic>
      <p:pic>
        <p:nvPicPr>
          <p:cNvPr id="11" name="图片 10"/>
          <p:cNvPicPr>
            <a:picLocks noChangeAspect="1"/>
          </p:cNvPicPr>
          <p:nvPr/>
        </p:nvPicPr>
        <p:blipFill>
          <a:blip r:embed="rId3"/>
          <a:stretch>
            <a:fillRect/>
          </a:stretch>
        </p:blipFill>
        <p:spPr>
          <a:xfrm>
            <a:off x="1836420" y="2607945"/>
            <a:ext cx="251460" cy="116205"/>
          </a:xfrm>
          <a:prstGeom prst="rect">
            <a:avLst/>
          </a:prstGeom>
        </p:spPr>
      </p:pic>
      <p:pic>
        <p:nvPicPr>
          <p:cNvPr id="12" name="图片 11"/>
          <p:cNvPicPr>
            <a:picLocks noChangeAspect="1"/>
          </p:cNvPicPr>
          <p:nvPr/>
        </p:nvPicPr>
        <p:blipFill>
          <a:blip r:embed="rId3"/>
          <a:stretch>
            <a:fillRect/>
          </a:stretch>
        </p:blipFill>
        <p:spPr>
          <a:xfrm>
            <a:off x="1785620" y="2773045"/>
            <a:ext cx="244475" cy="113030"/>
          </a:xfrm>
          <a:prstGeom prst="rect">
            <a:avLst/>
          </a:prstGeom>
        </p:spPr>
      </p:pic>
      <p:pic>
        <p:nvPicPr>
          <p:cNvPr id="2" name="图片 1" descr="3"/>
          <p:cNvPicPr>
            <a:picLocks noChangeAspect="1"/>
          </p:cNvPicPr>
          <p:nvPr/>
        </p:nvPicPr>
        <p:blipFill>
          <a:blip r:embed="rId4"/>
          <a:stretch>
            <a:fillRect/>
          </a:stretch>
        </p:blipFill>
        <p:spPr>
          <a:xfrm>
            <a:off x="673100" y="1818640"/>
            <a:ext cx="3190875" cy="1146810"/>
          </a:xfrm>
          <a:prstGeom prst="rect">
            <a:avLst/>
          </a:prstGeom>
        </p:spPr>
      </p:pic>
      <p:sp>
        <p:nvSpPr>
          <p:cNvPr id="8" name="文本框 7"/>
          <p:cNvSpPr txBox="1"/>
          <p:nvPr/>
        </p:nvSpPr>
        <p:spPr>
          <a:xfrm>
            <a:off x="729615" y="1267460"/>
            <a:ext cx="1605280" cy="368300"/>
          </a:xfrm>
          <a:prstGeom prst="rect">
            <a:avLst/>
          </a:prstGeom>
          <a:noFill/>
        </p:spPr>
        <p:txBody>
          <a:bodyPr wrap="square" rtlCol="0">
            <a:spAutoFit/>
          </a:bodyPr>
          <a:lstStyle/>
          <a:p>
            <a:r>
              <a:rPr lang="en-US" altLang="zh-CN">
                <a:latin typeface="Arial" panose="020B0604020202020204" pitchFamily="34" charset="0"/>
                <a:cs typeface="Arial" panose="020B0604020202020204" pitchFamily="34" charset="0"/>
              </a:rPr>
              <a:t>for RU1:</a:t>
            </a:r>
          </a:p>
        </p:txBody>
      </p:sp>
      <p:pic>
        <p:nvPicPr>
          <p:cNvPr id="13" name="图片 12"/>
          <p:cNvPicPr>
            <a:picLocks noChangeAspect="1"/>
          </p:cNvPicPr>
          <p:nvPr/>
        </p:nvPicPr>
        <p:blipFill>
          <a:blip r:embed="rId5"/>
          <a:stretch>
            <a:fillRect/>
          </a:stretch>
        </p:blipFill>
        <p:spPr>
          <a:xfrm>
            <a:off x="673100" y="3510280"/>
            <a:ext cx="3143885" cy="780415"/>
          </a:xfrm>
          <a:prstGeom prst="rect">
            <a:avLst/>
          </a:prstGeom>
        </p:spPr>
      </p:pic>
      <p:sp>
        <p:nvSpPr>
          <p:cNvPr id="18" name="文本框 17"/>
          <p:cNvSpPr txBox="1"/>
          <p:nvPr/>
        </p:nvSpPr>
        <p:spPr>
          <a:xfrm>
            <a:off x="729615" y="3068796"/>
            <a:ext cx="2667000" cy="337185"/>
          </a:xfrm>
          <a:prstGeom prst="rect">
            <a:avLst/>
          </a:prstGeom>
          <a:noFill/>
        </p:spPr>
        <p:txBody>
          <a:bodyPr wrap="none" rtlCol="0" anchor="t">
            <a:spAutoFit/>
          </a:bodyPr>
          <a:lstStyle/>
          <a:p>
            <a:r>
              <a:rPr lang="en-US" altLang="zh-CN" sz="1600">
                <a:sym typeface="+mn-ea"/>
              </a:rPr>
              <a:t> </a:t>
            </a:r>
            <a:r>
              <a:rPr lang="zh-CN" altLang="en-US" sz="1600">
                <a:sym typeface="+mn-ea"/>
              </a:rPr>
              <a:t>中继用户输出射频功率为：</a:t>
            </a:r>
            <a:endParaRPr lang="zh-CN" altLang="en-US" sz="1600"/>
          </a:p>
        </p:txBody>
      </p:sp>
      <p:pic>
        <p:nvPicPr>
          <p:cNvPr id="9" name="图片 8" descr="4"/>
          <p:cNvPicPr>
            <a:picLocks noChangeAspect="1"/>
          </p:cNvPicPr>
          <p:nvPr/>
        </p:nvPicPr>
        <p:blipFill>
          <a:blip r:embed="rId6"/>
          <a:stretch>
            <a:fillRect/>
          </a:stretch>
        </p:blipFill>
        <p:spPr>
          <a:xfrm>
            <a:off x="4737100" y="1322705"/>
            <a:ext cx="3756025" cy="28174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BN9[VURO~M){}F4DIEKP})1"/>
          <p:cNvPicPr>
            <a:picLocks noChangeAspect="1"/>
          </p:cNvPicPr>
          <p:nvPr/>
        </p:nvPicPr>
        <p:blipFill>
          <a:blip r:embed="rId2"/>
          <a:stretch>
            <a:fillRect/>
          </a:stretch>
        </p:blipFill>
        <p:spPr>
          <a:xfrm>
            <a:off x="6544945" y="257810"/>
            <a:ext cx="2393950" cy="760730"/>
          </a:xfrm>
          <a:prstGeom prst="rect">
            <a:avLst/>
          </a:prstGeom>
        </p:spPr>
      </p:pic>
      <p:grpSp>
        <p:nvGrpSpPr>
          <p:cNvPr id="15" name="组合 14"/>
          <p:cNvGrpSpPr/>
          <p:nvPr/>
        </p:nvGrpSpPr>
        <p:grpSpPr>
          <a:xfrm>
            <a:off x="388620" y="375285"/>
            <a:ext cx="1452880" cy="643255"/>
            <a:chOff x="612" y="591"/>
            <a:chExt cx="2288" cy="1013"/>
          </a:xfrm>
        </p:grpSpPr>
        <p:sp>
          <p:nvSpPr>
            <p:cNvPr id="16" name="矩形 15"/>
            <p:cNvSpPr/>
            <p:nvPr/>
          </p:nvSpPr>
          <p:spPr>
            <a:xfrm>
              <a:off x="612" y="591"/>
              <a:ext cx="22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研究内容一</a:t>
              </a:r>
            </a:p>
          </p:txBody>
        </p:sp>
        <p:sp>
          <p:nvSpPr>
            <p:cNvPr id="17" name="矩形 16"/>
            <p:cNvSpPr/>
            <p:nvPr/>
          </p:nvSpPr>
          <p:spPr>
            <a:xfrm>
              <a:off x="612" y="1170"/>
              <a:ext cx="2286"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t>
              </a:r>
              <a:endParaRPr lang="en-US" altLang="zh-CN" sz="1200" kern="100">
                <a:solidFill>
                  <a:schemeClr val="accent1"/>
                </a:solidFill>
                <a:latin typeface="+mj-lt"/>
                <a:cs typeface="Times New Roman" panose="02020603050405020304" pitchFamily="18" charset="0"/>
              </a:endParaRPr>
            </a:p>
          </p:txBody>
        </p:sp>
      </p:grpSp>
      <p:sp>
        <p:nvSpPr>
          <p:cNvPr id="18" name="文本框 17"/>
          <p:cNvSpPr txBox="1"/>
          <p:nvPr/>
        </p:nvSpPr>
        <p:spPr>
          <a:xfrm>
            <a:off x="645160" y="1018381"/>
            <a:ext cx="1244600" cy="337185"/>
          </a:xfrm>
          <a:prstGeom prst="rect">
            <a:avLst/>
          </a:prstGeom>
          <a:noFill/>
        </p:spPr>
        <p:txBody>
          <a:bodyPr wrap="none" rtlCol="0" anchor="t">
            <a:spAutoFit/>
          </a:bodyPr>
          <a:lstStyle/>
          <a:p>
            <a:r>
              <a:rPr lang="en-US" altLang="zh-CN" sz="1600">
                <a:sym typeface="+mn-ea"/>
              </a:rPr>
              <a:t> </a:t>
            </a:r>
            <a:r>
              <a:rPr lang="zh-CN" altLang="en-US" sz="1600">
                <a:sym typeface="+mn-ea"/>
              </a:rPr>
              <a:t>优化问题：</a:t>
            </a:r>
            <a:endParaRPr lang="zh-CN" altLang="en-US" sz="1600"/>
          </a:p>
        </p:txBody>
      </p:sp>
      <p:sp>
        <p:nvSpPr>
          <p:cNvPr id="13" name="矩形 12"/>
          <p:cNvSpPr/>
          <p:nvPr/>
        </p:nvSpPr>
        <p:spPr>
          <a:xfrm>
            <a:off x="901065" y="4168140"/>
            <a:ext cx="1087120" cy="305435"/>
          </a:xfrm>
          <a:prstGeom prst="rect">
            <a:avLst/>
          </a:prstGeom>
          <a:noFill/>
          <a:ln w="12700">
            <a:solidFill>
              <a:srgbClr val="FF0000"/>
            </a:solidFill>
            <a:prstDash val="lgDash"/>
          </a:ln>
          <a:extLst>
            <a:ext uri="{909E8E84-426E-40DD-AFC4-6F175D3DCCD1}">
              <a14:hiddenFill xmlns:a14="http://schemas.microsoft.com/office/drawing/2010/main">
                <a:solidFill>
                  <a:schemeClr val="accent2"/>
                </a:solidFill>
              </a14:hiddenFill>
            </a:ext>
          </a:extLst>
        </p:spPr>
        <p:style>
          <a:lnRef idx="3">
            <a:schemeClr val="lt1"/>
          </a:lnRef>
          <a:fillRef idx="1">
            <a:schemeClr val="accent2"/>
          </a:fillRef>
          <a:effectRef idx="1">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24" name="图片 23"/>
          <p:cNvPicPr>
            <a:picLocks noChangeAspect="1"/>
          </p:cNvPicPr>
          <p:nvPr/>
        </p:nvPicPr>
        <p:blipFill>
          <a:blip r:embed="rId3"/>
          <a:stretch>
            <a:fillRect/>
          </a:stretch>
        </p:blipFill>
        <p:spPr>
          <a:xfrm>
            <a:off x="958850" y="4196715"/>
            <a:ext cx="971550" cy="247650"/>
          </a:xfrm>
          <a:prstGeom prst="rect">
            <a:avLst/>
          </a:prstGeom>
        </p:spPr>
      </p:pic>
      <p:sp>
        <p:nvSpPr>
          <p:cNvPr id="25" name="右箭头 24"/>
          <p:cNvSpPr/>
          <p:nvPr/>
        </p:nvSpPr>
        <p:spPr>
          <a:xfrm>
            <a:off x="2045335" y="4262120"/>
            <a:ext cx="457835" cy="102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p:cNvPicPr>
            <a:picLocks noChangeAspect="1"/>
          </p:cNvPicPr>
          <p:nvPr/>
        </p:nvPicPr>
        <p:blipFill>
          <a:blip r:embed="rId4"/>
          <a:stretch>
            <a:fillRect/>
          </a:stretch>
        </p:blipFill>
        <p:spPr>
          <a:xfrm>
            <a:off x="2503170" y="4139565"/>
            <a:ext cx="1209675" cy="304800"/>
          </a:xfrm>
          <a:prstGeom prst="rect">
            <a:avLst/>
          </a:prstGeom>
        </p:spPr>
      </p:pic>
      <p:pic>
        <p:nvPicPr>
          <p:cNvPr id="3" name="图片 2"/>
          <p:cNvPicPr>
            <a:picLocks noChangeAspect="1"/>
          </p:cNvPicPr>
          <p:nvPr/>
        </p:nvPicPr>
        <p:blipFill>
          <a:blip r:embed="rId5"/>
          <a:stretch>
            <a:fillRect/>
          </a:stretch>
        </p:blipFill>
        <p:spPr>
          <a:xfrm>
            <a:off x="802640" y="1346835"/>
            <a:ext cx="4489450" cy="2446020"/>
          </a:xfrm>
          <a:prstGeom prst="rect">
            <a:avLst/>
          </a:prstGeom>
        </p:spPr>
      </p:pic>
      <p:sp>
        <p:nvSpPr>
          <p:cNvPr id="2" name="文本框 1"/>
          <p:cNvSpPr txBox="1"/>
          <p:nvPr/>
        </p:nvSpPr>
        <p:spPr>
          <a:xfrm>
            <a:off x="5692140" y="1495425"/>
            <a:ext cx="2984500" cy="829945"/>
          </a:xfrm>
          <a:prstGeom prst="rect">
            <a:avLst/>
          </a:prstGeom>
          <a:noFill/>
          <a:ln w="12700">
            <a:solidFill>
              <a:srgbClr val="FF0000"/>
            </a:solidFill>
          </a:ln>
        </p:spPr>
        <p:txBody>
          <a:bodyPr wrap="square" rtlCol="0">
            <a:spAutoFit/>
          </a:bodyPr>
          <a:lstStyle/>
          <a:p>
            <a:r>
              <a:rPr lang="zh-CN" altLang="en-US" sz="1600"/>
              <a:t>外层对构建的</a:t>
            </a:r>
            <a:r>
              <a:rPr lang="en-US" altLang="zh-CN" sz="1600"/>
              <a:t>EH</a:t>
            </a:r>
            <a:r>
              <a:rPr lang="zh-CN" altLang="en-US" sz="1600"/>
              <a:t>架构进行优化；</a:t>
            </a:r>
          </a:p>
          <a:p>
            <a:r>
              <a:rPr lang="zh-CN" altLang="en-US" sz="1600"/>
              <a:t>内层对时分因子，功分因子，波束向量进行联合优化。</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BN9[VURO~M){}F4DIEKP})1"/>
          <p:cNvPicPr>
            <a:picLocks noChangeAspect="1"/>
          </p:cNvPicPr>
          <p:nvPr/>
        </p:nvPicPr>
        <p:blipFill>
          <a:blip r:embed="rId2"/>
          <a:stretch>
            <a:fillRect/>
          </a:stretch>
        </p:blipFill>
        <p:spPr>
          <a:xfrm>
            <a:off x="6544945" y="257810"/>
            <a:ext cx="2393950" cy="760730"/>
          </a:xfrm>
          <a:prstGeom prst="rect">
            <a:avLst/>
          </a:prstGeom>
        </p:spPr>
      </p:pic>
      <p:grpSp>
        <p:nvGrpSpPr>
          <p:cNvPr id="15" name="组合 14"/>
          <p:cNvGrpSpPr/>
          <p:nvPr/>
        </p:nvGrpSpPr>
        <p:grpSpPr>
          <a:xfrm>
            <a:off x="388620" y="375285"/>
            <a:ext cx="1452880" cy="643255"/>
            <a:chOff x="612" y="591"/>
            <a:chExt cx="2288" cy="1013"/>
          </a:xfrm>
        </p:grpSpPr>
        <p:sp>
          <p:nvSpPr>
            <p:cNvPr id="16" name="矩形 15"/>
            <p:cNvSpPr/>
            <p:nvPr/>
          </p:nvSpPr>
          <p:spPr>
            <a:xfrm>
              <a:off x="612" y="591"/>
              <a:ext cx="22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研究内容一</a:t>
              </a:r>
            </a:p>
          </p:txBody>
        </p:sp>
        <p:sp>
          <p:nvSpPr>
            <p:cNvPr id="17" name="矩形 16"/>
            <p:cNvSpPr/>
            <p:nvPr/>
          </p:nvSpPr>
          <p:spPr>
            <a:xfrm>
              <a:off x="612" y="1170"/>
              <a:ext cx="2286"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t>
              </a:r>
              <a:endParaRPr lang="en-US" altLang="zh-CN" sz="1200" kern="100">
                <a:solidFill>
                  <a:schemeClr val="accent1"/>
                </a:solidFill>
                <a:latin typeface="+mj-lt"/>
                <a:cs typeface="Times New Roman" panose="02020603050405020304" pitchFamily="18" charset="0"/>
              </a:endParaRPr>
            </a:p>
          </p:txBody>
        </p:sp>
      </p:grpSp>
      <p:sp>
        <p:nvSpPr>
          <p:cNvPr id="18" name="文本框 17"/>
          <p:cNvSpPr txBox="1"/>
          <p:nvPr/>
        </p:nvSpPr>
        <p:spPr>
          <a:xfrm>
            <a:off x="3918585" y="1145381"/>
            <a:ext cx="1144270" cy="337185"/>
          </a:xfrm>
          <a:prstGeom prst="rect">
            <a:avLst/>
          </a:prstGeom>
          <a:noFill/>
        </p:spPr>
        <p:txBody>
          <a:bodyPr wrap="none" rtlCol="0" anchor="t">
            <a:spAutoFit/>
          </a:bodyPr>
          <a:lstStyle/>
          <a:p>
            <a:r>
              <a:rPr lang="en-US" altLang="zh-CN" sz="1600">
                <a:sym typeface="+mn-ea"/>
              </a:rPr>
              <a:t> </a:t>
            </a:r>
            <a:r>
              <a:rPr lang="zh-CN" altLang="en-US" sz="1600">
                <a:sym typeface="+mn-ea"/>
              </a:rPr>
              <a:t>子问题</a:t>
            </a:r>
            <a:r>
              <a:rPr lang="en-US" altLang="zh-CN" sz="1600">
                <a:sym typeface="+mn-ea"/>
              </a:rPr>
              <a:t>2</a:t>
            </a:r>
            <a:r>
              <a:rPr lang="zh-CN" altLang="en-US" sz="1600">
                <a:sym typeface="+mn-ea"/>
              </a:rPr>
              <a:t>：</a:t>
            </a:r>
            <a:endParaRPr lang="zh-CN" altLang="en-US" sz="1600"/>
          </a:p>
        </p:txBody>
      </p:sp>
      <p:pic>
        <p:nvPicPr>
          <p:cNvPr id="2" name="图片 1"/>
          <p:cNvPicPr>
            <a:picLocks noChangeAspect="1"/>
          </p:cNvPicPr>
          <p:nvPr/>
        </p:nvPicPr>
        <p:blipFill>
          <a:blip r:embed="rId3"/>
          <a:srcRect r="-4142" b="41928"/>
          <a:stretch>
            <a:fillRect/>
          </a:stretch>
        </p:blipFill>
        <p:spPr>
          <a:xfrm>
            <a:off x="758825" y="1424305"/>
            <a:ext cx="1590040" cy="357505"/>
          </a:xfrm>
          <a:prstGeom prst="rect">
            <a:avLst/>
          </a:prstGeom>
        </p:spPr>
      </p:pic>
      <p:pic>
        <p:nvPicPr>
          <p:cNvPr id="4" name="图片 3"/>
          <p:cNvPicPr>
            <a:picLocks noChangeAspect="1"/>
          </p:cNvPicPr>
          <p:nvPr/>
        </p:nvPicPr>
        <p:blipFill>
          <a:blip r:embed="rId4"/>
          <a:stretch>
            <a:fillRect/>
          </a:stretch>
        </p:blipFill>
        <p:spPr>
          <a:xfrm>
            <a:off x="645160" y="3002915"/>
            <a:ext cx="2861310" cy="487045"/>
          </a:xfrm>
          <a:prstGeom prst="rect">
            <a:avLst/>
          </a:prstGeom>
        </p:spPr>
      </p:pic>
      <p:pic>
        <p:nvPicPr>
          <p:cNvPr id="5" name="图片 4"/>
          <p:cNvPicPr>
            <a:picLocks noChangeAspect="1"/>
          </p:cNvPicPr>
          <p:nvPr/>
        </p:nvPicPr>
        <p:blipFill>
          <a:blip r:embed="rId5"/>
          <a:stretch>
            <a:fillRect/>
          </a:stretch>
        </p:blipFill>
        <p:spPr>
          <a:xfrm>
            <a:off x="1386840" y="1879600"/>
            <a:ext cx="2212340" cy="307975"/>
          </a:xfrm>
          <a:prstGeom prst="rect">
            <a:avLst/>
          </a:prstGeom>
        </p:spPr>
      </p:pic>
      <p:pic>
        <p:nvPicPr>
          <p:cNvPr id="6" name="图片 5"/>
          <p:cNvPicPr>
            <a:picLocks noChangeAspect="1"/>
          </p:cNvPicPr>
          <p:nvPr/>
        </p:nvPicPr>
        <p:blipFill>
          <a:blip r:embed="rId6"/>
          <a:stretch>
            <a:fillRect/>
          </a:stretch>
        </p:blipFill>
        <p:spPr>
          <a:xfrm>
            <a:off x="1428115" y="2187575"/>
            <a:ext cx="1121410" cy="408305"/>
          </a:xfrm>
          <a:prstGeom prst="rect">
            <a:avLst/>
          </a:prstGeom>
        </p:spPr>
      </p:pic>
      <p:pic>
        <p:nvPicPr>
          <p:cNvPr id="8" name="图片 7"/>
          <p:cNvPicPr>
            <a:picLocks noChangeAspect="1"/>
          </p:cNvPicPr>
          <p:nvPr/>
        </p:nvPicPr>
        <p:blipFill>
          <a:blip r:embed="rId7"/>
          <a:stretch>
            <a:fillRect/>
          </a:stretch>
        </p:blipFill>
        <p:spPr>
          <a:xfrm>
            <a:off x="890905" y="1941830"/>
            <a:ext cx="372110" cy="229870"/>
          </a:xfrm>
          <a:prstGeom prst="rect">
            <a:avLst/>
          </a:prstGeom>
        </p:spPr>
      </p:pic>
      <p:sp>
        <p:nvSpPr>
          <p:cNvPr id="9" name="文本框 8"/>
          <p:cNvSpPr txBox="1"/>
          <p:nvPr/>
        </p:nvSpPr>
        <p:spPr>
          <a:xfrm>
            <a:off x="772160" y="1145381"/>
            <a:ext cx="1144270" cy="337185"/>
          </a:xfrm>
          <a:prstGeom prst="rect">
            <a:avLst/>
          </a:prstGeom>
          <a:noFill/>
        </p:spPr>
        <p:txBody>
          <a:bodyPr wrap="none" rtlCol="0" anchor="t">
            <a:spAutoFit/>
          </a:bodyPr>
          <a:lstStyle/>
          <a:p>
            <a:r>
              <a:rPr lang="en-US" altLang="zh-CN" sz="1600">
                <a:sym typeface="+mn-ea"/>
              </a:rPr>
              <a:t> </a:t>
            </a:r>
            <a:r>
              <a:rPr lang="zh-CN" altLang="en-US" sz="1600">
                <a:sym typeface="+mn-ea"/>
              </a:rPr>
              <a:t>子问题</a:t>
            </a:r>
            <a:r>
              <a:rPr lang="en-US" altLang="zh-CN" sz="1600">
                <a:sym typeface="+mn-ea"/>
              </a:rPr>
              <a:t>1</a:t>
            </a:r>
            <a:r>
              <a:rPr lang="zh-CN" altLang="en-US" sz="1600">
                <a:sym typeface="+mn-ea"/>
              </a:rPr>
              <a:t>：</a:t>
            </a:r>
            <a:endParaRPr lang="zh-CN" altLang="en-US" sz="1600"/>
          </a:p>
        </p:txBody>
      </p:sp>
      <p:pic>
        <p:nvPicPr>
          <p:cNvPr id="10" name="图片 9"/>
          <p:cNvPicPr>
            <a:picLocks noChangeAspect="1"/>
          </p:cNvPicPr>
          <p:nvPr/>
        </p:nvPicPr>
        <p:blipFill>
          <a:blip r:embed="rId8"/>
          <a:srcRect r="-1593" b="43810"/>
          <a:stretch>
            <a:fillRect/>
          </a:stretch>
        </p:blipFill>
        <p:spPr>
          <a:xfrm>
            <a:off x="3890645" y="1532890"/>
            <a:ext cx="2314575" cy="367030"/>
          </a:xfrm>
          <a:prstGeom prst="rect">
            <a:avLst/>
          </a:prstGeom>
        </p:spPr>
      </p:pic>
      <p:pic>
        <p:nvPicPr>
          <p:cNvPr id="14" name="图片 13"/>
          <p:cNvPicPr>
            <a:picLocks noChangeAspect="1"/>
          </p:cNvPicPr>
          <p:nvPr/>
        </p:nvPicPr>
        <p:blipFill>
          <a:blip r:embed="rId9"/>
          <a:srcRect r="13378" b="450"/>
          <a:stretch>
            <a:fillRect/>
          </a:stretch>
        </p:blipFill>
        <p:spPr>
          <a:xfrm>
            <a:off x="3918585" y="1950085"/>
            <a:ext cx="2857500" cy="1545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N9[VURO~M){}F4DIEKP})1"/>
          <p:cNvPicPr>
            <a:picLocks noChangeAspect="1"/>
          </p:cNvPicPr>
          <p:nvPr/>
        </p:nvPicPr>
        <p:blipFill>
          <a:blip r:embed="rId2"/>
          <a:stretch>
            <a:fillRect/>
          </a:stretch>
        </p:blipFill>
        <p:spPr>
          <a:xfrm>
            <a:off x="6544945" y="257810"/>
            <a:ext cx="2393950" cy="760730"/>
          </a:xfrm>
          <a:prstGeom prst="rect">
            <a:avLst/>
          </a:prstGeom>
        </p:spPr>
      </p:pic>
      <p:grpSp>
        <p:nvGrpSpPr>
          <p:cNvPr id="15" name="组合 14"/>
          <p:cNvGrpSpPr/>
          <p:nvPr/>
        </p:nvGrpSpPr>
        <p:grpSpPr>
          <a:xfrm>
            <a:off x="388620" y="375285"/>
            <a:ext cx="1452880" cy="643255"/>
            <a:chOff x="612" y="591"/>
            <a:chExt cx="2288" cy="1013"/>
          </a:xfrm>
        </p:grpSpPr>
        <p:sp>
          <p:nvSpPr>
            <p:cNvPr id="16" name="矩形 15"/>
            <p:cNvSpPr/>
            <p:nvPr/>
          </p:nvSpPr>
          <p:spPr>
            <a:xfrm>
              <a:off x="612" y="591"/>
              <a:ext cx="22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研究内容一</a:t>
              </a:r>
            </a:p>
          </p:txBody>
        </p:sp>
        <p:sp>
          <p:nvSpPr>
            <p:cNvPr id="17" name="矩形 16"/>
            <p:cNvSpPr/>
            <p:nvPr/>
          </p:nvSpPr>
          <p:spPr>
            <a:xfrm>
              <a:off x="612" y="1170"/>
              <a:ext cx="2286"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t>
              </a:r>
              <a:endParaRPr lang="en-US" altLang="zh-CN" sz="1200" kern="100">
                <a:solidFill>
                  <a:schemeClr val="accent1"/>
                </a:solidFill>
                <a:latin typeface="+mj-lt"/>
                <a:cs typeface="Times New Roman" panose="02020603050405020304" pitchFamily="18" charset="0"/>
              </a:endParaRPr>
            </a:p>
          </p:txBody>
        </p:sp>
      </p:grpSp>
      <p:pic>
        <p:nvPicPr>
          <p:cNvPr id="8" name="图片 7"/>
          <p:cNvPicPr>
            <a:picLocks noChangeAspect="1"/>
          </p:cNvPicPr>
          <p:nvPr/>
        </p:nvPicPr>
        <p:blipFill>
          <a:blip r:embed="rId3"/>
          <a:stretch>
            <a:fillRect/>
          </a:stretch>
        </p:blipFill>
        <p:spPr>
          <a:xfrm>
            <a:off x="1034415" y="1443990"/>
            <a:ext cx="3209925" cy="600075"/>
          </a:xfrm>
          <a:prstGeom prst="rect">
            <a:avLst/>
          </a:prstGeom>
        </p:spPr>
      </p:pic>
      <p:pic>
        <p:nvPicPr>
          <p:cNvPr id="9" name="图片 8"/>
          <p:cNvPicPr>
            <a:picLocks noChangeAspect="1"/>
          </p:cNvPicPr>
          <p:nvPr/>
        </p:nvPicPr>
        <p:blipFill>
          <a:blip r:embed="rId4"/>
          <a:stretch>
            <a:fillRect/>
          </a:stretch>
        </p:blipFill>
        <p:spPr>
          <a:xfrm>
            <a:off x="984250" y="2044065"/>
            <a:ext cx="5791200" cy="628650"/>
          </a:xfrm>
          <a:prstGeom prst="rect">
            <a:avLst/>
          </a:prstGeom>
        </p:spPr>
      </p:pic>
      <p:pic>
        <p:nvPicPr>
          <p:cNvPr id="10" name="图片 9"/>
          <p:cNvPicPr>
            <a:picLocks noChangeAspect="1"/>
          </p:cNvPicPr>
          <p:nvPr/>
        </p:nvPicPr>
        <p:blipFill>
          <a:blip r:embed="rId5"/>
          <a:stretch>
            <a:fillRect/>
          </a:stretch>
        </p:blipFill>
        <p:spPr>
          <a:xfrm>
            <a:off x="1624965" y="2790825"/>
            <a:ext cx="1295400" cy="361950"/>
          </a:xfrm>
          <a:prstGeom prst="rect">
            <a:avLst/>
          </a:prstGeom>
        </p:spPr>
      </p:pic>
      <p:sp>
        <p:nvSpPr>
          <p:cNvPr id="12" name="文本框 11"/>
          <p:cNvSpPr txBox="1"/>
          <p:nvPr/>
        </p:nvSpPr>
        <p:spPr>
          <a:xfrm>
            <a:off x="984250" y="2790666"/>
            <a:ext cx="792480" cy="337185"/>
          </a:xfrm>
          <a:prstGeom prst="rect">
            <a:avLst/>
          </a:prstGeom>
          <a:noFill/>
        </p:spPr>
        <p:txBody>
          <a:bodyPr wrap="none" rtlCol="0" anchor="t">
            <a:spAutoFit/>
          </a:bodyPr>
          <a:lstStyle/>
          <a:p>
            <a:pPr algn="l"/>
            <a:r>
              <a:rPr lang="zh-CN" altLang="en-US" sz="1600">
                <a:sym typeface="+mn-ea"/>
              </a:rPr>
              <a:t>其中：</a:t>
            </a:r>
            <a:endParaRPr lang="zh-CN" altLang="en-US" sz="1600"/>
          </a:p>
        </p:txBody>
      </p:sp>
      <p:pic>
        <p:nvPicPr>
          <p:cNvPr id="13" name="图片 12"/>
          <p:cNvPicPr>
            <a:picLocks noChangeAspect="1"/>
          </p:cNvPicPr>
          <p:nvPr/>
        </p:nvPicPr>
        <p:blipFill>
          <a:blip r:embed="rId6"/>
          <a:stretch>
            <a:fillRect/>
          </a:stretch>
        </p:blipFill>
        <p:spPr>
          <a:xfrm>
            <a:off x="984250" y="3270885"/>
            <a:ext cx="2343150" cy="400050"/>
          </a:xfrm>
          <a:prstGeom prst="rect">
            <a:avLst/>
          </a:prstGeom>
        </p:spPr>
      </p:pic>
      <p:sp>
        <p:nvSpPr>
          <p:cNvPr id="20" name="文本框 19"/>
          <p:cNvSpPr txBox="1"/>
          <p:nvPr/>
        </p:nvSpPr>
        <p:spPr>
          <a:xfrm>
            <a:off x="771525" y="1018540"/>
            <a:ext cx="3473450" cy="337185"/>
          </a:xfrm>
          <a:prstGeom prst="rect">
            <a:avLst/>
          </a:prstGeom>
          <a:noFill/>
        </p:spPr>
        <p:txBody>
          <a:bodyPr wrap="square" rtlCol="0">
            <a:spAutoFit/>
          </a:bodyPr>
          <a:lstStyle/>
          <a:p>
            <a:r>
              <a:rPr lang="zh-CN" altLang="en-US" sz="1600"/>
              <a:t>子问题2中C3约束处理方法：</a:t>
            </a:r>
            <a:endParaRPr lang="zh-CN" altLang="en-US" sz="1200"/>
          </a:p>
        </p:txBody>
      </p:sp>
      <p:sp>
        <p:nvSpPr>
          <p:cNvPr id="6" name="文本框 5"/>
          <p:cNvSpPr txBox="1"/>
          <p:nvPr/>
        </p:nvSpPr>
        <p:spPr>
          <a:xfrm>
            <a:off x="770890" y="3663315"/>
            <a:ext cx="4750435" cy="337185"/>
          </a:xfrm>
          <a:prstGeom prst="rect">
            <a:avLst/>
          </a:prstGeom>
          <a:noFill/>
        </p:spPr>
        <p:txBody>
          <a:bodyPr wrap="square" rtlCol="0">
            <a:spAutoFit/>
          </a:bodyPr>
          <a:lstStyle/>
          <a:p>
            <a:r>
              <a:rPr lang="zh-CN" altLang="en-US" sz="1600"/>
              <a:t>求解其拉格朗日对偶问题，由</a:t>
            </a:r>
            <a:r>
              <a:rPr lang="en-US" altLang="zh-CN" sz="1600"/>
              <a:t>KKT</a:t>
            </a:r>
            <a:r>
              <a:rPr lang="zh-CN" altLang="en-US" sz="1600"/>
              <a:t>条件得：</a:t>
            </a:r>
            <a:endParaRPr lang="zh-CN" altLang="en-US" sz="1200"/>
          </a:p>
        </p:txBody>
      </p:sp>
      <p:pic>
        <p:nvPicPr>
          <p:cNvPr id="7" name="图片 6"/>
          <p:cNvPicPr>
            <a:picLocks noChangeAspect="1"/>
          </p:cNvPicPr>
          <p:nvPr/>
        </p:nvPicPr>
        <p:blipFill>
          <a:blip r:embed="rId7"/>
          <a:stretch>
            <a:fillRect/>
          </a:stretch>
        </p:blipFill>
        <p:spPr>
          <a:xfrm>
            <a:off x="984250" y="4083050"/>
            <a:ext cx="2043430" cy="568960"/>
          </a:xfrm>
          <a:prstGeom prst="rect">
            <a:avLst/>
          </a:prstGeom>
        </p:spPr>
      </p:pic>
      <p:sp>
        <p:nvSpPr>
          <p:cNvPr id="11" name="文本框 10"/>
          <p:cNvSpPr txBox="1"/>
          <p:nvPr/>
        </p:nvSpPr>
        <p:spPr>
          <a:xfrm>
            <a:off x="5843270" y="3023870"/>
            <a:ext cx="2101215" cy="1168400"/>
          </a:xfrm>
          <a:prstGeom prst="rect">
            <a:avLst/>
          </a:prstGeom>
          <a:noFill/>
          <a:ln w="12700">
            <a:solidFill>
              <a:srgbClr val="FF0000"/>
            </a:solidFill>
          </a:ln>
        </p:spPr>
        <p:txBody>
          <a:bodyPr wrap="square" rtlCol="0">
            <a:spAutoFit/>
          </a:bodyPr>
          <a:lstStyle/>
          <a:p>
            <a:r>
              <a:rPr lang="zh-CN" altLang="en-US" sz="1400"/>
              <a:t>利用</a:t>
            </a:r>
            <a:r>
              <a:rPr lang="en-US" altLang="zh-CN" sz="1400"/>
              <a:t>CVX</a:t>
            </a:r>
            <a:r>
              <a:rPr lang="zh-CN" altLang="en-US" sz="1400"/>
              <a:t>求解器求解波束赋形向量在其余变量固定下的最优解。然后交替迭代，联合优化两个子问题。</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N9[VURO~M){}F4DIEKP})1"/>
          <p:cNvPicPr>
            <a:picLocks noChangeAspect="1"/>
          </p:cNvPicPr>
          <p:nvPr/>
        </p:nvPicPr>
        <p:blipFill>
          <a:blip r:embed="rId2"/>
          <a:stretch>
            <a:fillRect/>
          </a:stretch>
        </p:blipFill>
        <p:spPr>
          <a:xfrm>
            <a:off x="6544945" y="257810"/>
            <a:ext cx="2393950" cy="760730"/>
          </a:xfrm>
          <a:prstGeom prst="rect">
            <a:avLst/>
          </a:prstGeom>
        </p:spPr>
      </p:pic>
      <p:grpSp>
        <p:nvGrpSpPr>
          <p:cNvPr id="15" name="组合 14"/>
          <p:cNvGrpSpPr/>
          <p:nvPr/>
        </p:nvGrpSpPr>
        <p:grpSpPr>
          <a:xfrm>
            <a:off x="388620" y="375285"/>
            <a:ext cx="1452880" cy="643255"/>
            <a:chOff x="612" y="591"/>
            <a:chExt cx="2288" cy="1013"/>
          </a:xfrm>
        </p:grpSpPr>
        <p:sp>
          <p:nvSpPr>
            <p:cNvPr id="16" name="矩形 15"/>
            <p:cNvSpPr/>
            <p:nvPr/>
          </p:nvSpPr>
          <p:spPr>
            <a:xfrm>
              <a:off x="612" y="591"/>
              <a:ext cx="22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研究内容一</a:t>
              </a:r>
            </a:p>
          </p:txBody>
        </p:sp>
        <p:sp>
          <p:nvSpPr>
            <p:cNvPr id="17" name="矩形 16"/>
            <p:cNvSpPr/>
            <p:nvPr/>
          </p:nvSpPr>
          <p:spPr>
            <a:xfrm>
              <a:off x="612" y="1170"/>
              <a:ext cx="2286"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t>
              </a:r>
              <a:endParaRPr lang="en-US" altLang="zh-CN" sz="1200" kern="100">
                <a:solidFill>
                  <a:schemeClr val="accent1"/>
                </a:solidFill>
                <a:latin typeface="+mj-lt"/>
                <a:cs typeface="Times New Roman" panose="02020603050405020304" pitchFamily="18" charset="0"/>
              </a:endParaRPr>
            </a:p>
          </p:txBody>
        </p:sp>
      </p:grpSp>
      <p:sp>
        <p:nvSpPr>
          <p:cNvPr id="20" name="文本框 19"/>
          <p:cNvSpPr txBox="1"/>
          <p:nvPr/>
        </p:nvSpPr>
        <p:spPr>
          <a:xfrm>
            <a:off x="771525" y="1018540"/>
            <a:ext cx="3473450" cy="337185"/>
          </a:xfrm>
          <a:prstGeom prst="rect">
            <a:avLst/>
          </a:prstGeom>
          <a:noFill/>
        </p:spPr>
        <p:txBody>
          <a:bodyPr wrap="square" rtlCol="0">
            <a:spAutoFit/>
          </a:bodyPr>
          <a:lstStyle/>
          <a:p>
            <a:r>
              <a:rPr lang="zh-CN" altLang="en-US" sz="1600"/>
              <a:t>仿真结果：</a:t>
            </a:r>
            <a:endParaRPr lang="zh-CN" altLang="en-US" sz="1200"/>
          </a:p>
        </p:txBody>
      </p:sp>
      <p:pic>
        <p:nvPicPr>
          <p:cNvPr id="2" name="图片 1" descr="power consumption"/>
          <p:cNvPicPr>
            <a:picLocks noChangeAspect="1"/>
          </p:cNvPicPr>
          <p:nvPr/>
        </p:nvPicPr>
        <p:blipFill>
          <a:blip r:embed="rId3"/>
          <a:stretch>
            <a:fillRect/>
          </a:stretch>
        </p:blipFill>
        <p:spPr>
          <a:xfrm>
            <a:off x="262890" y="1447165"/>
            <a:ext cx="2999740" cy="2249805"/>
          </a:xfrm>
          <a:prstGeom prst="rect">
            <a:avLst/>
          </a:prstGeom>
        </p:spPr>
      </p:pic>
      <p:pic>
        <p:nvPicPr>
          <p:cNvPr id="3" name="图片 2" descr="tau and rho"/>
          <p:cNvPicPr>
            <a:picLocks noChangeAspect="1"/>
          </p:cNvPicPr>
          <p:nvPr/>
        </p:nvPicPr>
        <p:blipFill>
          <a:blip r:embed="rId4"/>
          <a:stretch>
            <a:fillRect/>
          </a:stretch>
        </p:blipFill>
        <p:spPr>
          <a:xfrm>
            <a:off x="2985135" y="1447165"/>
            <a:ext cx="3058795" cy="2294255"/>
          </a:xfrm>
          <a:prstGeom prst="rect">
            <a:avLst/>
          </a:prstGeom>
        </p:spPr>
      </p:pic>
      <p:pic>
        <p:nvPicPr>
          <p:cNvPr id="5" name="图片 4" descr="throughput"/>
          <p:cNvPicPr>
            <a:picLocks noChangeAspect="1"/>
          </p:cNvPicPr>
          <p:nvPr/>
        </p:nvPicPr>
        <p:blipFill>
          <a:blip r:embed="rId5"/>
          <a:stretch>
            <a:fillRect/>
          </a:stretch>
        </p:blipFill>
        <p:spPr>
          <a:xfrm>
            <a:off x="5818505" y="1447165"/>
            <a:ext cx="3121025" cy="2341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N9[VURO~M){}F4DIEKP})1"/>
          <p:cNvPicPr>
            <a:picLocks noChangeAspect="1"/>
          </p:cNvPicPr>
          <p:nvPr/>
        </p:nvPicPr>
        <p:blipFill>
          <a:blip r:embed="rId2"/>
          <a:stretch>
            <a:fillRect/>
          </a:stretch>
        </p:blipFill>
        <p:spPr>
          <a:xfrm>
            <a:off x="6544945" y="257810"/>
            <a:ext cx="2393950" cy="760730"/>
          </a:xfrm>
          <a:prstGeom prst="rect">
            <a:avLst/>
          </a:prstGeom>
        </p:spPr>
      </p:pic>
      <p:grpSp>
        <p:nvGrpSpPr>
          <p:cNvPr id="15" name="组合 14"/>
          <p:cNvGrpSpPr/>
          <p:nvPr/>
        </p:nvGrpSpPr>
        <p:grpSpPr>
          <a:xfrm>
            <a:off x="388620" y="375285"/>
            <a:ext cx="1452880" cy="643255"/>
            <a:chOff x="612" y="591"/>
            <a:chExt cx="2288" cy="1013"/>
          </a:xfrm>
        </p:grpSpPr>
        <p:sp>
          <p:nvSpPr>
            <p:cNvPr id="16" name="矩形 15"/>
            <p:cNvSpPr/>
            <p:nvPr/>
          </p:nvSpPr>
          <p:spPr>
            <a:xfrm>
              <a:off x="612" y="591"/>
              <a:ext cx="22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研究内容二</a:t>
              </a:r>
            </a:p>
          </p:txBody>
        </p:sp>
        <p:sp>
          <p:nvSpPr>
            <p:cNvPr id="17" name="矩形 16"/>
            <p:cNvSpPr/>
            <p:nvPr/>
          </p:nvSpPr>
          <p:spPr>
            <a:xfrm>
              <a:off x="612" y="1170"/>
              <a:ext cx="2286"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t>
              </a:r>
              <a:endParaRPr lang="en-US" altLang="zh-CN" sz="1200" kern="100">
                <a:solidFill>
                  <a:schemeClr val="accent1"/>
                </a:solidFill>
                <a:latin typeface="+mj-lt"/>
                <a:cs typeface="Times New Roman" panose="02020603050405020304" pitchFamily="18" charset="0"/>
              </a:endParaRPr>
            </a:p>
          </p:txBody>
        </p:sp>
      </p:grpSp>
      <p:pic>
        <p:nvPicPr>
          <p:cNvPr id="3" name="图片 2" descr="TS"/>
          <p:cNvPicPr>
            <a:picLocks noChangeAspect="1"/>
          </p:cNvPicPr>
          <p:nvPr/>
        </p:nvPicPr>
        <p:blipFill>
          <a:blip r:embed="rId3"/>
          <a:stretch>
            <a:fillRect/>
          </a:stretch>
        </p:blipFill>
        <p:spPr>
          <a:xfrm>
            <a:off x="600710" y="1550035"/>
            <a:ext cx="3557905" cy="1616075"/>
          </a:xfrm>
          <a:prstGeom prst="rect">
            <a:avLst/>
          </a:prstGeom>
        </p:spPr>
      </p:pic>
      <p:sp>
        <p:nvSpPr>
          <p:cNvPr id="6" name="文本框 5"/>
          <p:cNvSpPr txBox="1"/>
          <p:nvPr/>
        </p:nvSpPr>
        <p:spPr>
          <a:xfrm>
            <a:off x="388620" y="1018540"/>
            <a:ext cx="6699885" cy="337185"/>
          </a:xfrm>
          <a:prstGeom prst="rect">
            <a:avLst/>
          </a:prstGeom>
          <a:noFill/>
        </p:spPr>
        <p:txBody>
          <a:bodyPr wrap="square" rtlCol="0">
            <a:spAutoFit/>
          </a:bodyPr>
          <a:lstStyle/>
          <a:p>
            <a:r>
              <a:rPr lang="zh-CN" altLang="en-US" sz="1600">
                <a:solidFill>
                  <a:srgbClr val="FF0000"/>
                </a:solidFill>
              </a:rPr>
              <a:t>将无人机（</a:t>
            </a:r>
            <a:r>
              <a:rPr lang="en-US" altLang="zh-CN" sz="1600">
                <a:solidFill>
                  <a:srgbClr val="FF0000"/>
                </a:solidFill>
              </a:rPr>
              <a:t>UAV</a:t>
            </a:r>
            <a:r>
              <a:rPr lang="zh-CN" altLang="en-US" sz="1600">
                <a:solidFill>
                  <a:srgbClr val="FF0000"/>
                </a:solidFill>
              </a:rPr>
              <a:t>）作为可移动中继代替第一个工作中的固定中继</a:t>
            </a:r>
          </a:p>
        </p:txBody>
      </p:sp>
      <p:sp>
        <p:nvSpPr>
          <p:cNvPr id="7" name="文本框 6"/>
          <p:cNvSpPr txBox="1"/>
          <p:nvPr/>
        </p:nvSpPr>
        <p:spPr>
          <a:xfrm>
            <a:off x="4531995" y="1495425"/>
            <a:ext cx="4017010" cy="1814830"/>
          </a:xfrm>
          <a:prstGeom prst="rect">
            <a:avLst/>
          </a:prstGeom>
          <a:noFill/>
        </p:spPr>
        <p:txBody>
          <a:bodyPr wrap="square" rtlCol="0">
            <a:spAutoFit/>
          </a:bodyPr>
          <a:lstStyle/>
          <a:p>
            <a:r>
              <a:rPr lang="zh-CN" altLang="en-US" sz="1600">
                <a:solidFill>
                  <a:schemeClr val="tx1"/>
                </a:solidFill>
              </a:rPr>
              <a:t>将时间划分为</a:t>
            </a:r>
            <a:r>
              <a:rPr lang="en-US" altLang="zh-CN" sz="1600">
                <a:solidFill>
                  <a:schemeClr val="tx1"/>
                </a:solidFill>
              </a:rPr>
              <a:t>N</a:t>
            </a:r>
            <a:r>
              <a:rPr lang="zh-CN" altLang="en-US" sz="1600">
                <a:solidFill>
                  <a:schemeClr val="tx1"/>
                </a:solidFill>
              </a:rPr>
              <a:t>个时隙，</a:t>
            </a:r>
            <a:r>
              <a:rPr lang="en-US" altLang="zh-CN" sz="1600">
                <a:solidFill>
                  <a:schemeClr val="tx1"/>
                </a:solidFill>
              </a:rPr>
              <a:t>UAV</a:t>
            </a:r>
            <a:r>
              <a:rPr lang="zh-CN" altLang="en-US" sz="1600">
                <a:solidFill>
                  <a:schemeClr val="tx1"/>
                </a:solidFill>
              </a:rPr>
              <a:t>在每个时隙中均采用</a:t>
            </a:r>
            <a:r>
              <a:rPr lang="en-US" altLang="zh-CN" sz="1600">
                <a:solidFill>
                  <a:schemeClr val="tx1"/>
                </a:solidFill>
              </a:rPr>
              <a:t>TS</a:t>
            </a:r>
            <a:r>
              <a:rPr lang="zh-CN" altLang="en-US" sz="1600">
                <a:solidFill>
                  <a:schemeClr val="tx1"/>
                </a:solidFill>
              </a:rPr>
              <a:t>工作模式，划分为三个阶段：</a:t>
            </a:r>
          </a:p>
          <a:p>
            <a:r>
              <a:rPr lang="zh-CN" altLang="en-US" sz="1600" b="1">
                <a:solidFill>
                  <a:schemeClr val="tx1"/>
                </a:solidFill>
              </a:rPr>
              <a:t>阶段一</a:t>
            </a:r>
            <a:r>
              <a:rPr lang="zh-CN" altLang="en-US" sz="1600">
                <a:solidFill>
                  <a:schemeClr val="tx1"/>
                </a:solidFill>
              </a:rPr>
              <a:t>由</a:t>
            </a:r>
            <a:r>
              <a:rPr lang="en-US" altLang="zh-CN" sz="1600">
                <a:solidFill>
                  <a:schemeClr val="tx1"/>
                </a:solidFill>
              </a:rPr>
              <a:t>UAV</a:t>
            </a:r>
            <a:r>
              <a:rPr lang="zh-CN" altLang="en-US" sz="1600">
                <a:solidFill>
                  <a:schemeClr val="tx1"/>
                </a:solidFill>
              </a:rPr>
              <a:t>收集能量；</a:t>
            </a:r>
          </a:p>
          <a:p>
            <a:r>
              <a:rPr lang="zh-CN" altLang="en-US" sz="1600" b="1">
                <a:solidFill>
                  <a:schemeClr val="tx1"/>
                </a:solidFill>
              </a:rPr>
              <a:t>阶段二</a:t>
            </a:r>
            <a:r>
              <a:rPr lang="zh-CN" altLang="en-US" sz="1600">
                <a:solidFill>
                  <a:schemeClr val="tx1"/>
                </a:solidFill>
              </a:rPr>
              <a:t>由</a:t>
            </a:r>
            <a:r>
              <a:rPr lang="en-US" altLang="zh-CN" sz="1600">
                <a:solidFill>
                  <a:schemeClr val="tx1"/>
                </a:solidFill>
              </a:rPr>
              <a:t>S</a:t>
            </a:r>
            <a:r>
              <a:rPr lang="zh-CN" altLang="en-US" sz="1600">
                <a:solidFill>
                  <a:schemeClr val="tx1"/>
                </a:solidFill>
              </a:rPr>
              <a:t>节点向</a:t>
            </a:r>
            <a:r>
              <a:rPr lang="en-US" altLang="zh-CN" sz="1600">
                <a:solidFill>
                  <a:schemeClr val="tx1"/>
                </a:solidFill>
              </a:rPr>
              <a:t>UAV</a:t>
            </a:r>
            <a:r>
              <a:rPr lang="zh-CN" altLang="en-US" sz="1600">
                <a:solidFill>
                  <a:schemeClr val="tx1"/>
                </a:solidFill>
              </a:rPr>
              <a:t>传递信号；</a:t>
            </a:r>
          </a:p>
          <a:p>
            <a:r>
              <a:rPr lang="zh-CN" altLang="en-US" sz="1600" b="1">
                <a:solidFill>
                  <a:schemeClr val="tx1"/>
                </a:solidFill>
              </a:rPr>
              <a:t>阶段三</a:t>
            </a:r>
            <a:r>
              <a:rPr lang="zh-CN" altLang="en-US" sz="1600">
                <a:solidFill>
                  <a:schemeClr val="tx1"/>
                </a:solidFill>
              </a:rPr>
              <a:t>由</a:t>
            </a:r>
            <a:r>
              <a:rPr lang="en-US" altLang="zh-CN" sz="1600">
                <a:solidFill>
                  <a:schemeClr val="tx1"/>
                </a:solidFill>
              </a:rPr>
              <a:t>UAV</a:t>
            </a:r>
            <a:r>
              <a:rPr lang="zh-CN" altLang="en-US" sz="1600">
                <a:solidFill>
                  <a:schemeClr val="tx1"/>
                </a:solidFill>
              </a:rPr>
              <a:t>向</a:t>
            </a:r>
            <a:r>
              <a:rPr lang="en-US" altLang="zh-CN" sz="1600">
                <a:solidFill>
                  <a:schemeClr val="tx1"/>
                </a:solidFill>
              </a:rPr>
              <a:t>D</a:t>
            </a:r>
            <a:r>
              <a:rPr lang="zh-CN" altLang="en-US" sz="1600">
                <a:solidFill>
                  <a:schemeClr val="tx1"/>
                </a:solidFill>
              </a:rPr>
              <a:t>节点传递信号。</a:t>
            </a:r>
          </a:p>
          <a:p>
            <a:endParaRPr lang="zh-CN" altLang="en-US" sz="1600">
              <a:solidFill>
                <a:schemeClr val="tx1"/>
              </a:solidFill>
            </a:endParaRPr>
          </a:p>
          <a:p>
            <a:endParaRPr lang="zh-CN" altLang="en-US" sz="1600">
              <a:solidFill>
                <a:schemeClr val="tx1"/>
              </a:solidFill>
            </a:endParaRPr>
          </a:p>
        </p:txBody>
      </p:sp>
      <p:sp>
        <p:nvSpPr>
          <p:cNvPr id="14" name="文本框 13"/>
          <p:cNvSpPr txBox="1"/>
          <p:nvPr/>
        </p:nvSpPr>
        <p:spPr>
          <a:xfrm>
            <a:off x="388620" y="3360420"/>
            <a:ext cx="8304530" cy="337185"/>
          </a:xfrm>
          <a:prstGeom prst="rect">
            <a:avLst/>
          </a:prstGeom>
          <a:noFill/>
        </p:spPr>
        <p:txBody>
          <a:bodyPr wrap="square" rtlCol="0">
            <a:spAutoFit/>
          </a:bodyPr>
          <a:lstStyle/>
          <a:p>
            <a:r>
              <a:rPr lang="zh-CN" altLang="en-US" sz="1600">
                <a:solidFill>
                  <a:schemeClr val="tx1"/>
                </a:solidFill>
              </a:rPr>
              <a:t>考虑到模型建立的场景，故将最小化中断概率</a:t>
            </a:r>
            <a:r>
              <a:rPr lang="en-US" altLang="zh-CN" sz="1600">
                <a:solidFill>
                  <a:schemeClr val="tx1"/>
                </a:solidFill>
              </a:rPr>
              <a:t>p</a:t>
            </a:r>
            <a:r>
              <a:rPr lang="zh-CN" altLang="en-US" sz="1600">
                <a:solidFill>
                  <a:schemeClr val="tx1"/>
                </a:solidFill>
              </a:rPr>
              <a:t>作为优化目标，第</a:t>
            </a:r>
            <a:r>
              <a:rPr lang="en-US" altLang="zh-CN" sz="1600">
                <a:solidFill>
                  <a:schemeClr val="tx1"/>
                </a:solidFill>
              </a:rPr>
              <a:t>n</a:t>
            </a:r>
            <a:r>
              <a:rPr lang="zh-CN" altLang="en-US" sz="1600">
                <a:solidFill>
                  <a:schemeClr val="tx1"/>
                </a:solidFill>
              </a:rPr>
              <a:t>个时隙下表达式为：</a:t>
            </a:r>
          </a:p>
        </p:txBody>
      </p:sp>
      <p:pic>
        <p:nvPicPr>
          <p:cNvPr id="18" name="图片 17"/>
          <p:cNvPicPr>
            <a:picLocks noChangeAspect="1"/>
          </p:cNvPicPr>
          <p:nvPr/>
        </p:nvPicPr>
        <p:blipFill>
          <a:blip r:embed="rId4"/>
          <a:stretch>
            <a:fillRect/>
          </a:stretch>
        </p:blipFill>
        <p:spPr>
          <a:xfrm>
            <a:off x="600710" y="3787140"/>
            <a:ext cx="3143885" cy="243840"/>
          </a:xfrm>
          <a:prstGeom prst="rect">
            <a:avLst/>
          </a:prstGeom>
        </p:spPr>
      </p:pic>
      <p:pic>
        <p:nvPicPr>
          <p:cNvPr id="19" name="图片 18"/>
          <p:cNvPicPr>
            <a:picLocks noChangeAspect="1"/>
          </p:cNvPicPr>
          <p:nvPr/>
        </p:nvPicPr>
        <p:blipFill>
          <a:blip r:embed="rId5"/>
          <a:stretch>
            <a:fillRect/>
          </a:stretch>
        </p:blipFill>
        <p:spPr>
          <a:xfrm>
            <a:off x="1050925" y="4120515"/>
            <a:ext cx="3024505" cy="501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N9[VURO~M){}F4DIEKP})1"/>
          <p:cNvPicPr>
            <a:picLocks noChangeAspect="1"/>
          </p:cNvPicPr>
          <p:nvPr/>
        </p:nvPicPr>
        <p:blipFill>
          <a:blip r:embed="rId2"/>
          <a:stretch>
            <a:fillRect/>
          </a:stretch>
        </p:blipFill>
        <p:spPr>
          <a:xfrm>
            <a:off x="6544945" y="257810"/>
            <a:ext cx="2393950" cy="760730"/>
          </a:xfrm>
          <a:prstGeom prst="rect">
            <a:avLst/>
          </a:prstGeom>
        </p:spPr>
      </p:pic>
      <p:grpSp>
        <p:nvGrpSpPr>
          <p:cNvPr id="15" name="组合 14"/>
          <p:cNvGrpSpPr/>
          <p:nvPr/>
        </p:nvGrpSpPr>
        <p:grpSpPr>
          <a:xfrm>
            <a:off x="388620" y="375285"/>
            <a:ext cx="1452880" cy="643255"/>
            <a:chOff x="612" y="591"/>
            <a:chExt cx="2288" cy="1013"/>
          </a:xfrm>
        </p:grpSpPr>
        <p:sp>
          <p:nvSpPr>
            <p:cNvPr id="16" name="矩形 15"/>
            <p:cNvSpPr/>
            <p:nvPr/>
          </p:nvSpPr>
          <p:spPr>
            <a:xfrm>
              <a:off x="612" y="591"/>
              <a:ext cx="22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研究内容二</a:t>
              </a:r>
            </a:p>
          </p:txBody>
        </p:sp>
        <p:sp>
          <p:nvSpPr>
            <p:cNvPr id="17" name="矩形 16"/>
            <p:cNvSpPr/>
            <p:nvPr/>
          </p:nvSpPr>
          <p:spPr>
            <a:xfrm>
              <a:off x="612" y="1170"/>
              <a:ext cx="2286"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t>
              </a:r>
              <a:endParaRPr lang="en-US" altLang="zh-CN" sz="1200" kern="100">
                <a:solidFill>
                  <a:schemeClr val="accent1"/>
                </a:solidFill>
                <a:latin typeface="+mj-lt"/>
                <a:cs typeface="Times New Roman" panose="02020603050405020304" pitchFamily="18" charset="0"/>
              </a:endParaRPr>
            </a:p>
          </p:txBody>
        </p:sp>
      </p:grpSp>
      <p:sp>
        <p:nvSpPr>
          <p:cNvPr id="18" name="文本框 17"/>
          <p:cNvSpPr txBox="1"/>
          <p:nvPr/>
        </p:nvSpPr>
        <p:spPr>
          <a:xfrm>
            <a:off x="4561840" y="790416"/>
            <a:ext cx="1244600" cy="337185"/>
          </a:xfrm>
          <a:prstGeom prst="rect">
            <a:avLst/>
          </a:prstGeom>
          <a:noFill/>
        </p:spPr>
        <p:txBody>
          <a:bodyPr wrap="none" rtlCol="0" anchor="t">
            <a:spAutoFit/>
          </a:bodyPr>
          <a:lstStyle/>
          <a:p>
            <a:r>
              <a:rPr lang="en-US" altLang="zh-CN" sz="1600">
                <a:sym typeface="+mn-ea"/>
              </a:rPr>
              <a:t> </a:t>
            </a:r>
            <a:r>
              <a:rPr lang="zh-CN" altLang="en-US" sz="1600">
                <a:sym typeface="+mn-ea"/>
              </a:rPr>
              <a:t>轨迹优化：</a:t>
            </a:r>
            <a:endParaRPr lang="zh-CN" altLang="en-US" sz="1600"/>
          </a:p>
        </p:txBody>
      </p:sp>
      <p:pic>
        <p:nvPicPr>
          <p:cNvPr id="2" name="图片 1"/>
          <p:cNvPicPr>
            <a:picLocks noChangeAspect="1"/>
          </p:cNvPicPr>
          <p:nvPr/>
        </p:nvPicPr>
        <p:blipFill>
          <a:blip r:embed="rId3"/>
          <a:stretch>
            <a:fillRect/>
          </a:stretch>
        </p:blipFill>
        <p:spPr>
          <a:xfrm>
            <a:off x="645160" y="1429385"/>
            <a:ext cx="3629660" cy="2284730"/>
          </a:xfrm>
          <a:prstGeom prst="rect">
            <a:avLst/>
          </a:prstGeom>
        </p:spPr>
      </p:pic>
      <p:pic>
        <p:nvPicPr>
          <p:cNvPr id="5" name="图片 4"/>
          <p:cNvPicPr>
            <a:picLocks noChangeAspect="1"/>
          </p:cNvPicPr>
          <p:nvPr/>
        </p:nvPicPr>
        <p:blipFill>
          <a:blip r:embed="rId4"/>
          <a:stretch>
            <a:fillRect/>
          </a:stretch>
        </p:blipFill>
        <p:spPr>
          <a:xfrm>
            <a:off x="4674870" y="1127760"/>
            <a:ext cx="2812415" cy="834390"/>
          </a:xfrm>
          <a:prstGeom prst="rect">
            <a:avLst/>
          </a:prstGeom>
        </p:spPr>
      </p:pic>
      <p:sp>
        <p:nvSpPr>
          <p:cNvPr id="8" name="文本框 7"/>
          <p:cNvSpPr txBox="1"/>
          <p:nvPr/>
        </p:nvSpPr>
        <p:spPr>
          <a:xfrm>
            <a:off x="772160" y="1145381"/>
            <a:ext cx="1244600" cy="337185"/>
          </a:xfrm>
          <a:prstGeom prst="rect">
            <a:avLst/>
          </a:prstGeom>
          <a:noFill/>
        </p:spPr>
        <p:txBody>
          <a:bodyPr wrap="none" rtlCol="0" anchor="t">
            <a:spAutoFit/>
          </a:bodyPr>
          <a:lstStyle/>
          <a:p>
            <a:r>
              <a:rPr lang="en-US" altLang="zh-CN" sz="1600">
                <a:sym typeface="+mn-ea"/>
              </a:rPr>
              <a:t> </a:t>
            </a:r>
            <a:r>
              <a:rPr lang="zh-CN" altLang="en-US" sz="1600">
                <a:sym typeface="+mn-ea"/>
              </a:rPr>
              <a:t>优化问题：</a:t>
            </a:r>
            <a:endParaRPr lang="zh-CN" altLang="en-US" sz="1600"/>
          </a:p>
        </p:txBody>
      </p:sp>
      <p:pic>
        <p:nvPicPr>
          <p:cNvPr id="9" name="图片 8"/>
          <p:cNvPicPr>
            <a:picLocks noChangeAspect="1"/>
          </p:cNvPicPr>
          <p:nvPr/>
        </p:nvPicPr>
        <p:blipFill>
          <a:blip r:embed="rId5"/>
          <a:stretch>
            <a:fillRect/>
          </a:stretch>
        </p:blipFill>
        <p:spPr>
          <a:xfrm>
            <a:off x="4674870" y="2385695"/>
            <a:ext cx="1616710" cy="629920"/>
          </a:xfrm>
          <a:prstGeom prst="rect">
            <a:avLst/>
          </a:prstGeom>
        </p:spPr>
      </p:pic>
      <p:sp>
        <p:nvSpPr>
          <p:cNvPr id="10" name="文本框 9"/>
          <p:cNvSpPr txBox="1"/>
          <p:nvPr/>
        </p:nvSpPr>
        <p:spPr>
          <a:xfrm>
            <a:off x="4561840" y="2048351"/>
            <a:ext cx="1244600" cy="337185"/>
          </a:xfrm>
          <a:prstGeom prst="rect">
            <a:avLst/>
          </a:prstGeom>
          <a:noFill/>
        </p:spPr>
        <p:txBody>
          <a:bodyPr wrap="none" rtlCol="0" anchor="t">
            <a:spAutoFit/>
          </a:bodyPr>
          <a:lstStyle/>
          <a:p>
            <a:r>
              <a:rPr lang="en-US" altLang="zh-CN" sz="1600">
                <a:sym typeface="+mn-ea"/>
              </a:rPr>
              <a:t> </a:t>
            </a:r>
            <a:r>
              <a:rPr lang="zh-CN" altLang="en-US" sz="1600">
                <a:sym typeface="+mn-ea"/>
              </a:rPr>
              <a:t>时间优化：</a:t>
            </a:r>
            <a:endParaRPr lang="zh-CN" altLang="en-US" sz="1600"/>
          </a:p>
        </p:txBody>
      </p:sp>
      <p:sp>
        <p:nvSpPr>
          <p:cNvPr id="11" name="文本框 10"/>
          <p:cNvSpPr txBox="1"/>
          <p:nvPr/>
        </p:nvSpPr>
        <p:spPr>
          <a:xfrm>
            <a:off x="4561840" y="3015456"/>
            <a:ext cx="1244600" cy="337185"/>
          </a:xfrm>
          <a:prstGeom prst="rect">
            <a:avLst/>
          </a:prstGeom>
          <a:noFill/>
        </p:spPr>
        <p:txBody>
          <a:bodyPr wrap="none" rtlCol="0" anchor="t">
            <a:spAutoFit/>
          </a:bodyPr>
          <a:lstStyle/>
          <a:p>
            <a:r>
              <a:rPr lang="en-US" altLang="zh-CN" sz="1600">
                <a:sym typeface="+mn-ea"/>
              </a:rPr>
              <a:t> </a:t>
            </a:r>
            <a:r>
              <a:rPr lang="zh-CN" altLang="en-US" sz="1600">
                <a:sym typeface="+mn-ea"/>
              </a:rPr>
              <a:t>功率分配：</a:t>
            </a:r>
            <a:endParaRPr lang="zh-CN" altLang="en-US" sz="1600"/>
          </a:p>
        </p:txBody>
      </p:sp>
      <p:pic>
        <p:nvPicPr>
          <p:cNvPr id="12" name="图片 11"/>
          <p:cNvPicPr>
            <a:picLocks noChangeAspect="1"/>
          </p:cNvPicPr>
          <p:nvPr/>
        </p:nvPicPr>
        <p:blipFill>
          <a:blip r:embed="rId6"/>
          <a:stretch>
            <a:fillRect/>
          </a:stretch>
        </p:blipFill>
        <p:spPr>
          <a:xfrm>
            <a:off x="4608830" y="3348355"/>
            <a:ext cx="1791335" cy="936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组合 1"/>
          <p:cNvGrpSpPr/>
          <p:nvPr/>
        </p:nvGrpSpPr>
        <p:grpSpPr>
          <a:xfrm>
            <a:off x="3085465" y="1984375"/>
            <a:ext cx="2774950" cy="1082040"/>
            <a:chOff x="4859" y="2849"/>
            <a:chExt cx="4370" cy="1704"/>
          </a:xfrm>
        </p:grpSpPr>
        <p:sp>
          <p:nvSpPr>
            <p:cNvPr id="23" name="矩形 22"/>
            <p:cNvSpPr/>
            <p:nvPr/>
          </p:nvSpPr>
          <p:spPr>
            <a:xfrm>
              <a:off x="4859" y="2849"/>
              <a:ext cx="3168" cy="1016"/>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研究展望</a:t>
              </a:r>
            </a:p>
          </p:txBody>
        </p:sp>
        <p:sp>
          <p:nvSpPr>
            <p:cNvPr id="30" name="矩形 29"/>
            <p:cNvSpPr/>
            <p:nvPr/>
          </p:nvSpPr>
          <p:spPr>
            <a:xfrm>
              <a:off x="4859" y="3829"/>
              <a:ext cx="4370" cy="72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rPr>
                <a:t>Research Prospect</a:t>
              </a:r>
            </a:p>
          </p:txBody>
        </p:sp>
      </p:gr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19888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研究展望</a:t>
            </a:r>
          </a:p>
        </p:txBody>
      </p:sp>
      <p:sp>
        <p:nvSpPr>
          <p:cNvPr id="4" name="矩形 3"/>
          <p:cNvSpPr/>
          <p:nvPr/>
        </p:nvSpPr>
        <p:spPr>
          <a:xfrm>
            <a:off x="388823" y="742818"/>
            <a:ext cx="1477010" cy="275590"/>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Prospect</a:t>
            </a:r>
            <a:endParaRPr lang="en-US" altLang="zh-CN" sz="1200" kern="100">
              <a:solidFill>
                <a:schemeClr val="accent1"/>
              </a:solidFill>
              <a:latin typeface="+mj-lt"/>
              <a:cs typeface="Times New Roman" panose="02020603050405020304" pitchFamily="18" charset="0"/>
            </a:endParaRPr>
          </a:p>
        </p:txBody>
      </p:sp>
      <p:sp>
        <p:nvSpPr>
          <p:cNvPr id="37" name="矩形 36"/>
          <p:cNvSpPr/>
          <p:nvPr/>
        </p:nvSpPr>
        <p:spPr>
          <a:xfrm>
            <a:off x="664845" y="1597660"/>
            <a:ext cx="7944485" cy="491490"/>
          </a:xfrm>
          <a:prstGeom prst="rect">
            <a:avLst/>
          </a:prstGeom>
        </p:spPr>
        <p:txBody>
          <a:bodyPr wrap="square">
            <a:spAutoFit/>
          </a:bodyPr>
          <a:lstStyle/>
          <a:p>
            <a:pPr>
              <a:lnSpc>
                <a:spcPct val="130000"/>
              </a:lnSpc>
              <a:spcBef>
                <a:spcPts val="600"/>
              </a:spcBef>
            </a:pPr>
            <a:r>
              <a:rPr lang="zh-CN" altLang="en-US" sz="2000">
                <a:solidFill>
                  <a:schemeClr val="tx1">
                    <a:lumMod val="85000"/>
                    <a:lumOff val="15000"/>
                  </a:schemeClr>
                </a:solidFill>
              </a:rPr>
              <a:t>考虑信道不确定性结合非线性无线携能技术的联合优化问题</a:t>
            </a:r>
          </a:p>
        </p:txBody>
      </p:sp>
      <p:sp>
        <p:nvSpPr>
          <p:cNvPr id="6" name="矩形 5"/>
          <p:cNvSpPr/>
          <p:nvPr/>
        </p:nvSpPr>
        <p:spPr>
          <a:xfrm>
            <a:off x="388823" y="1361478"/>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6590" y="1127125"/>
            <a:ext cx="1808480" cy="39878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Problem 1</a:t>
            </a:r>
          </a:p>
        </p:txBody>
      </p:sp>
      <p:sp>
        <p:nvSpPr>
          <p:cNvPr id="41" name="矩形 40"/>
          <p:cNvSpPr/>
          <p:nvPr/>
        </p:nvSpPr>
        <p:spPr>
          <a:xfrm>
            <a:off x="664845" y="2910205"/>
            <a:ext cx="7668895" cy="491490"/>
          </a:xfrm>
          <a:prstGeom prst="rect">
            <a:avLst/>
          </a:prstGeom>
        </p:spPr>
        <p:txBody>
          <a:bodyPr wrap="square">
            <a:spAutoFit/>
          </a:bodyPr>
          <a:lstStyle/>
          <a:p>
            <a:pPr>
              <a:lnSpc>
                <a:spcPct val="130000"/>
              </a:lnSpc>
              <a:spcBef>
                <a:spcPts val="600"/>
              </a:spcBef>
            </a:pPr>
            <a:r>
              <a:rPr lang="zh-CN" altLang="en-US" sz="2000">
                <a:solidFill>
                  <a:schemeClr val="tx1">
                    <a:lumMod val="85000"/>
                    <a:lumOff val="15000"/>
                  </a:schemeClr>
                </a:solidFill>
              </a:rPr>
              <a:t>考虑对系统的能效进行优化是否会得到更好的性能</a:t>
            </a:r>
          </a:p>
        </p:txBody>
      </p:sp>
      <p:sp>
        <p:nvSpPr>
          <p:cNvPr id="62" name="矩形 61"/>
          <p:cNvSpPr/>
          <p:nvPr/>
        </p:nvSpPr>
        <p:spPr>
          <a:xfrm>
            <a:off x="388823" y="2674125"/>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656590" y="2439670"/>
            <a:ext cx="1808480" cy="39878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Problem 2</a:t>
            </a:r>
          </a:p>
        </p:txBody>
      </p:sp>
      <p:sp>
        <p:nvSpPr>
          <p:cNvPr id="64" name="矩形 63"/>
          <p:cNvSpPr/>
          <p:nvPr/>
        </p:nvSpPr>
        <p:spPr>
          <a:xfrm>
            <a:off x="664669" y="4209062"/>
            <a:ext cx="6325998" cy="491490"/>
          </a:xfrm>
          <a:prstGeom prst="rect">
            <a:avLst/>
          </a:prstGeom>
        </p:spPr>
        <p:txBody>
          <a:bodyPr wrap="square">
            <a:spAutoFit/>
          </a:bodyPr>
          <a:lstStyle/>
          <a:p>
            <a:pPr>
              <a:lnSpc>
                <a:spcPct val="130000"/>
              </a:lnSpc>
              <a:spcBef>
                <a:spcPts val="600"/>
              </a:spcBef>
            </a:pPr>
            <a:r>
              <a:rPr lang="zh-CN" altLang="en-US" sz="2000">
                <a:solidFill>
                  <a:schemeClr val="tx1">
                    <a:lumMod val="85000"/>
                    <a:lumOff val="15000"/>
                  </a:schemeClr>
                </a:solidFill>
                <a:sym typeface="+mn-ea"/>
              </a:rPr>
              <a:t>考虑在干扰环境下如何提高系统性能</a:t>
            </a:r>
            <a:endParaRPr lang="zh-CN" altLang="en-US" sz="2000">
              <a:solidFill>
                <a:schemeClr val="tx1">
                  <a:lumMod val="85000"/>
                  <a:lumOff val="15000"/>
                </a:schemeClr>
              </a:solidFill>
            </a:endParaRPr>
          </a:p>
        </p:txBody>
      </p:sp>
      <p:sp>
        <p:nvSpPr>
          <p:cNvPr id="65" name="矩形 64"/>
          <p:cNvSpPr/>
          <p:nvPr/>
        </p:nvSpPr>
        <p:spPr>
          <a:xfrm>
            <a:off x="388823" y="3972819"/>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56590" y="3738880"/>
            <a:ext cx="1809115" cy="39878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Problem 3</a:t>
            </a:r>
          </a:p>
        </p:txBody>
      </p:sp>
      <p:pic>
        <p:nvPicPr>
          <p:cNvPr id="11" name="图片 10" descr="BN9[VURO~M){}F4DIEKP})1"/>
          <p:cNvPicPr>
            <a:picLocks noChangeAspect="1"/>
          </p:cNvPicPr>
          <p:nvPr/>
        </p:nvPicPr>
        <p:blipFill>
          <a:blip r:embed="rId2"/>
          <a:stretch>
            <a:fillRect/>
          </a:stretch>
        </p:blipFill>
        <p:spPr>
          <a:xfrm>
            <a:off x="6544945" y="257810"/>
            <a:ext cx="2393950" cy="7607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sp>
        <p:nvSpPr>
          <p:cNvPr id="11" name="文本框 10"/>
          <p:cNvSpPr txBox="1"/>
          <p:nvPr/>
        </p:nvSpPr>
        <p:spPr>
          <a:xfrm>
            <a:off x="1901672" y="2439683"/>
            <a:ext cx="5262880" cy="706755"/>
          </a:xfrm>
          <a:prstGeom prst="rect">
            <a:avLst/>
          </a:prstGeom>
          <a:noFill/>
        </p:spPr>
        <p:txBody>
          <a:bodyPr wrap="none" rtlCol="0">
            <a:spAutoFit/>
          </a:bodyPr>
          <a:lstStyle/>
          <a:p>
            <a:pPr lvl="0"/>
            <a:r>
              <a:rPr lang="zh-CN" altLang="en-US" sz="4000">
                <a:solidFill>
                  <a:srgbClr val="222B34"/>
                </a:solidFill>
              </a:rPr>
              <a:t>希望各位老师批评指正</a:t>
            </a: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34829" y="3999047"/>
            <a:ext cx="4947920" cy="306705"/>
          </a:xfrm>
          <a:prstGeom prst="rect">
            <a:avLst/>
          </a:prstGeom>
          <a:noFill/>
        </p:spPr>
        <p:txBody>
          <a:bodyPr wrap="none" rtlCol="0">
            <a:spAutoFit/>
          </a:bodyPr>
          <a:lstStyle/>
          <a:p>
            <a:pPr lvl="0" algn="l">
              <a:defRPr/>
            </a:pPr>
            <a:r>
              <a:rPr lang="zh-CN" altLang="en-US" sz="1400" dirty="0">
                <a:solidFill>
                  <a:srgbClr val="222B34"/>
                </a:solidFill>
              </a:rPr>
              <a:t>答辩人：郑晓阳     导师：刘志新</a:t>
            </a:r>
            <a:r>
              <a:rPr lang="zh-CN" altLang="en-US" sz="1400" dirty="0">
                <a:solidFill>
                  <a:srgbClr val="222B34"/>
                </a:solidFill>
                <a:sym typeface="+mn-ea"/>
              </a:rPr>
              <a:t>     </a:t>
            </a:r>
            <a:r>
              <a:rPr lang="zh-CN" altLang="en-US" sz="1400" dirty="0">
                <a:solidFill>
                  <a:srgbClr val="222B34"/>
                </a:solidFill>
              </a:rPr>
              <a:t>汇报时间：</a:t>
            </a:r>
            <a:r>
              <a:rPr lang="en-US" altLang="zh-CN" sz="1400" dirty="0">
                <a:solidFill>
                  <a:srgbClr val="222B34"/>
                </a:solidFill>
              </a:rPr>
              <a:t>2023</a:t>
            </a:r>
            <a:r>
              <a:rPr lang="zh-CN" altLang="en-US" sz="1400" dirty="0">
                <a:solidFill>
                  <a:srgbClr val="222B34"/>
                </a:solidFill>
              </a:rPr>
              <a:t>年</a:t>
            </a:r>
            <a:r>
              <a:rPr lang="en-US" altLang="zh-CN" sz="1400" dirty="0">
                <a:solidFill>
                  <a:srgbClr val="222B34"/>
                </a:solidFill>
              </a:rPr>
              <a:t>6</a:t>
            </a:r>
            <a:r>
              <a:rPr lang="zh-CN" altLang="en-US" sz="1400" dirty="0">
                <a:solidFill>
                  <a:srgbClr val="222B34"/>
                </a:solidFill>
              </a:rPr>
              <a:t>月</a:t>
            </a:r>
            <a:r>
              <a:rPr lang="en-US" altLang="zh-CN" sz="1400" dirty="0">
                <a:solidFill>
                  <a:srgbClr val="222B34"/>
                </a:solidFill>
              </a:rPr>
              <a:t>21</a:t>
            </a:r>
            <a:r>
              <a:rPr lang="zh-CN" altLang="en-US" sz="1400" dirty="0">
                <a:solidFill>
                  <a:srgbClr val="222B34"/>
                </a:solidFill>
              </a:rPr>
              <a:t>日</a:t>
            </a:r>
            <a:endParaRPr kumimoji="0" lang="zh-CN" altLang="en-US" sz="1400" b="0" i="0" u="none" strike="noStrike" kern="1200" cap="none" spc="0" normalizeH="0" baseline="0" noProof="0" dirty="0">
              <a:ln>
                <a:noFill/>
              </a:ln>
              <a:solidFill>
                <a:srgbClr val="222B34"/>
              </a:solidFill>
              <a:effectLst/>
              <a:uLnTx/>
              <a:uFillTx/>
              <a:latin typeface="Calibri Light" panose="020F0302020204030204"/>
              <a:ea typeface="微软雅黑" panose="020B0503020204020204" charset="-122"/>
              <a:cs typeface="+mn-cs"/>
            </a:endParaRPr>
          </a:p>
        </p:txBody>
      </p:sp>
      <p:sp>
        <p:nvSpPr>
          <p:cNvPr id="22" name="文本框 21"/>
          <p:cNvSpPr txBox="1"/>
          <p:nvPr/>
        </p:nvSpPr>
        <p:spPr>
          <a:xfrm>
            <a:off x="3259267" y="3676043"/>
            <a:ext cx="2654935" cy="30670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rgbClr val="222B34"/>
                </a:solidFill>
                <a:effectLst/>
                <a:uLnTx/>
                <a:uFillTx/>
                <a:latin typeface="Calibri Light" panose="020F0302020204030204"/>
                <a:ea typeface="微软雅黑" panose="020B0503020204020204" charset="-122"/>
                <a:cs typeface="+mn-cs"/>
              </a:rPr>
              <a:t>电气工程学院</a:t>
            </a:r>
            <a:r>
              <a:rPr kumimoji="0" lang="en-US" altLang="zh-CN" sz="1400" b="0" i="0" u="none" strike="noStrike" kern="1200" cap="none" spc="0" normalizeH="0" baseline="0" noProof="0">
                <a:ln>
                  <a:noFill/>
                </a:ln>
                <a:solidFill>
                  <a:srgbClr val="222B34"/>
                </a:solidFill>
                <a:effectLst/>
                <a:uLnTx/>
                <a:uFillTx/>
                <a:latin typeface="Calibri Light" panose="020F0302020204030204"/>
                <a:ea typeface="微软雅黑" panose="020B0503020204020204" charset="-122"/>
                <a:cs typeface="+mn-cs"/>
              </a:rPr>
              <a:t>—</a:t>
            </a:r>
            <a:r>
              <a:rPr kumimoji="0" lang="zh-CN" altLang="en-US" sz="1400" b="0" i="0" u="none" strike="noStrike" kern="1200" cap="none" spc="0" normalizeH="0" baseline="0" noProof="0">
                <a:ln>
                  <a:noFill/>
                </a:ln>
                <a:solidFill>
                  <a:srgbClr val="222B34"/>
                </a:solidFill>
                <a:effectLst/>
                <a:uLnTx/>
                <a:uFillTx/>
                <a:latin typeface="Calibri Light" panose="020F0302020204030204"/>
                <a:ea typeface="微软雅黑" panose="020B0503020204020204" charset="-122"/>
                <a:cs typeface="+mn-cs"/>
              </a:rPr>
              <a:t>控制科学与工程</a:t>
            </a:r>
          </a:p>
        </p:txBody>
      </p:sp>
      <p:sp>
        <p:nvSpPr>
          <p:cNvPr id="26" name="文本框 25"/>
          <p:cNvSpPr txBox="1"/>
          <p:nvPr/>
        </p:nvSpPr>
        <p:spPr>
          <a:xfrm>
            <a:off x="2165058" y="3044295"/>
            <a:ext cx="4791825" cy="492443"/>
          </a:xfrm>
          <a:prstGeom prst="rect">
            <a:avLst/>
          </a:prstGeom>
          <a:noFill/>
        </p:spPr>
        <p:txBody>
          <a:bodyPr wrap="none" rtlCol="0">
            <a:spAutoFit/>
          </a:bodyPr>
          <a:lstStyle/>
          <a:p>
            <a:pPr lvl="0" algn="ctr"/>
            <a:r>
              <a:rPr lang="en-US" altLang="zh-CN" sz="2600">
                <a:solidFill>
                  <a:srgbClr val="222B34"/>
                </a:solidFill>
                <a:latin typeface="Arial" panose="020B0604020202020204"/>
              </a:rPr>
              <a:t>THANK YOU FOR WATCHING</a:t>
            </a:r>
          </a:p>
        </p:txBody>
      </p:sp>
      <p:pic>
        <p:nvPicPr>
          <p:cNvPr id="2" name="图片 1" descr="BN9[VURO~M){}F4DIEKP})1"/>
          <p:cNvPicPr>
            <a:picLocks noChangeAspect="1"/>
          </p:cNvPicPr>
          <p:nvPr/>
        </p:nvPicPr>
        <p:blipFill>
          <a:blip r:embed="rId2"/>
          <a:stretch>
            <a:fillRect/>
          </a:stretch>
        </p:blipFill>
        <p:spPr>
          <a:xfrm>
            <a:off x="3140710" y="1170305"/>
            <a:ext cx="2835910" cy="901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p>
        </p:txBody>
      </p:sp>
      <p:cxnSp>
        <p:nvCxnSpPr>
          <p:cNvPr id="4" name="直接连接符 3"/>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grpSp>
        <p:nvGrpSpPr>
          <p:cNvPr id="25" name="组合 24"/>
          <p:cNvGrpSpPr/>
          <p:nvPr/>
        </p:nvGrpSpPr>
        <p:grpSpPr>
          <a:xfrm>
            <a:off x="1166495" y="1793240"/>
            <a:ext cx="1605280" cy="1557020"/>
            <a:chOff x="839" y="2912"/>
            <a:chExt cx="2528" cy="2452"/>
          </a:xfrm>
        </p:grpSpPr>
        <p:sp>
          <p:nvSpPr>
            <p:cNvPr id="6" name="椭圆 5"/>
            <p:cNvSpPr/>
            <p:nvPr/>
          </p:nvSpPr>
          <p:spPr>
            <a:xfrm>
              <a:off x="1284" y="2912"/>
              <a:ext cx="1639" cy="1639"/>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839" y="4834"/>
              <a:ext cx="2528" cy="531"/>
            </a:xfrm>
            <a:prstGeom prst="rect">
              <a:avLst/>
            </a:prstGeom>
          </p:spPr>
          <p:txBody>
            <a:bodyPr wrap="none">
              <a:spAutoFit/>
            </a:bodyPr>
            <a:lstStyle/>
            <a:p>
              <a:pPr algn="ctr">
                <a:spcAft>
                  <a:spcPts val="0"/>
                </a:spcAft>
              </a:pPr>
              <a:r>
                <a:rPr lang="zh-CN" altLang="zh-CN" sz="1600" kern="100">
                  <a:solidFill>
                    <a:schemeClr val="accent1"/>
                  </a:solidFill>
                  <a:latin typeface="+mn-ea"/>
                  <a:cs typeface="Times New Roman" panose="02020603050405020304" pitchFamily="18" charset="0"/>
                </a:rPr>
                <a:t>研究背景与目的</a:t>
              </a:r>
              <a:endParaRPr lang="en-US" altLang="zh-CN" sz="1600" kern="100">
                <a:solidFill>
                  <a:schemeClr val="accent1"/>
                </a:solidFill>
                <a:latin typeface="+mn-ea"/>
                <a:cs typeface="Times New Roman" panose="02020603050405020304" pitchFamily="18" charset="0"/>
              </a:endParaRPr>
            </a:p>
          </p:txBody>
        </p:sp>
        <p:sp>
          <p:nvSpPr>
            <p:cNvPr id="16" name="文本框 15"/>
            <p:cNvSpPr txBox="1"/>
            <p:nvPr/>
          </p:nvSpPr>
          <p:spPr>
            <a:xfrm>
              <a:off x="1478" y="3174"/>
              <a:ext cx="1190" cy="1115"/>
            </a:xfrm>
            <a:prstGeom prst="rect">
              <a:avLst/>
            </a:prstGeom>
            <a:noFill/>
          </p:spPr>
          <p:txBody>
            <a:bodyPr wrap="none" rtlCol="0">
              <a:spAutoFit/>
            </a:bodyPr>
            <a:lstStyle/>
            <a:p>
              <a:pPr algn="ctr"/>
              <a:r>
                <a:rPr lang="en-US" altLang="zh-CN" sz="4000" b="1">
                  <a:solidFill>
                    <a:schemeClr val="bg1"/>
                  </a:solidFill>
                  <a:latin typeface="+mj-lt"/>
                </a:rPr>
                <a:t>01</a:t>
              </a:r>
              <a:endParaRPr lang="zh-CN" altLang="en-US" sz="4000" b="1">
                <a:solidFill>
                  <a:schemeClr val="bg1"/>
                </a:solidFill>
                <a:latin typeface="+mj-lt"/>
              </a:endParaRPr>
            </a:p>
          </p:txBody>
        </p:sp>
      </p:grpSp>
      <p:grpSp>
        <p:nvGrpSpPr>
          <p:cNvPr id="22" name="组合 21"/>
          <p:cNvGrpSpPr/>
          <p:nvPr/>
        </p:nvGrpSpPr>
        <p:grpSpPr>
          <a:xfrm>
            <a:off x="3035300" y="1793240"/>
            <a:ext cx="1605280" cy="1557020"/>
            <a:chOff x="3474" y="2912"/>
            <a:chExt cx="2528" cy="2452"/>
          </a:xfrm>
        </p:grpSpPr>
        <p:sp>
          <p:nvSpPr>
            <p:cNvPr id="8" name="椭圆 7"/>
            <p:cNvSpPr/>
            <p:nvPr/>
          </p:nvSpPr>
          <p:spPr>
            <a:xfrm>
              <a:off x="3918" y="2912"/>
              <a:ext cx="1639" cy="1639"/>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3474" y="4834"/>
              <a:ext cx="2528" cy="531"/>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研究内容及方案</a:t>
              </a:r>
              <a:endParaRPr lang="zh-CN" altLang="zh-CN" sz="1100" kern="100">
                <a:solidFill>
                  <a:schemeClr val="accent1"/>
                </a:solidFill>
                <a:effectLst/>
                <a:latin typeface="+mn-ea"/>
                <a:cs typeface="Times New Roman" panose="02020603050405020304" pitchFamily="18" charset="0"/>
              </a:endParaRPr>
            </a:p>
          </p:txBody>
        </p:sp>
        <p:sp>
          <p:nvSpPr>
            <p:cNvPr id="17" name="文本框 16"/>
            <p:cNvSpPr txBox="1"/>
            <p:nvPr/>
          </p:nvSpPr>
          <p:spPr>
            <a:xfrm>
              <a:off x="4142" y="3174"/>
              <a:ext cx="1190" cy="1115"/>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grpSp>
      <p:grpSp>
        <p:nvGrpSpPr>
          <p:cNvPr id="3" name="组合 2"/>
          <p:cNvGrpSpPr/>
          <p:nvPr/>
        </p:nvGrpSpPr>
        <p:grpSpPr>
          <a:xfrm>
            <a:off x="5184775" y="1792605"/>
            <a:ext cx="1040765" cy="1557655"/>
            <a:chOff x="9003" y="2912"/>
            <a:chExt cx="1639" cy="2453"/>
          </a:xfrm>
        </p:grpSpPr>
        <p:sp>
          <p:nvSpPr>
            <p:cNvPr id="12" name="椭圆 11"/>
            <p:cNvSpPr/>
            <p:nvPr/>
          </p:nvSpPr>
          <p:spPr>
            <a:xfrm>
              <a:off x="9003" y="2912"/>
              <a:ext cx="1639" cy="1639"/>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9038" y="4834"/>
              <a:ext cx="1568" cy="531"/>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研究展望</a:t>
              </a:r>
              <a:endParaRPr lang="zh-CN" altLang="zh-CN" sz="1100" kern="100">
                <a:solidFill>
                  <a:schemeClr val="accent1"/>
                </a:solidFill>
                <a:effectLst/>
                <a:latin typeface="+mn-ea"/>
                <a:cs typeface="Times New Roman" panose="02020603050405020304" pitchFamily="18" charset="0"/>
              </a:endParaRPr>
            </a:p>
          </p:txBody>
        </p:sp>
        <p:sp>
          <p:nvSpPr>
            <p:cNvPr id="19" name="文本框 18"/>
            <p:cNvSpPr txBox="1"/>
            <p:nvPr/>
          </p:nvSpPr>
          <p:spPr>
            <a:xfrm>
              <a:off x="9235" y="3174"/>
              <a:ext cx="1178" cy="1113"/>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组合 1"/>
          <p:cNvGrpSpPr/>
          <p:nvPr/>
        </p:nvGrpSpPr>
        <p:grpSpPr>
          <a:xfrm>
            <a:off x="3094355" y="2030730"/>
            <a:ext cx="5011420" cy="1082040"/>
            <a:chOff x="4859" y="2849"/>
            <a:chExt cx="7892" cy="1704"/>
          </a:xfrm>
        </p:grpSpPr>
        <p:sp>
          <p:nvSpPr>
            <p:cNvPr id="23" name="矩形 22"/>
            <p:cNvSpPr/>
            <p:nvPr/>
          </p:nvSpPr>
          <p:spPr>
            <a:xfrm>
              <a:off x="4859" y="2849"/>
              <a:ext cx="5328" cy="1016"/>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研究背景与</a:t>
              </a:r>
              <a:r>
                <a:rPr lang="zh-CN" altLang="zh-CN" sz="3600" b="1" kern="100">
                  <a:solidFill>
                    <a:schemeClr val="accent1"/>
                  </a:solidFill>
                  <a:latin typeface="+mn-ea"/>
                  <a:cs typeface="Times New Roman" panose="02020603050405020304" pitchFamily="18" charset="0"/>
                </a:rPr>
                <a:t>目的</a:t>
              </a:r>
              <a:endParaRPr lang="en-US" altLang="zh-CN" sz="3600" b="1" kern="100">
                <a:solidFill>
                  <a:schemeClr val="accent1"/>
                </a:solidFill>
                <a:latin typeface="+mn-ea"/>
                <a:cs typeface="Times New Roman" panose="02020603050405020304" pitchFamily="18" charset="0"/>
              </a:endParaRPr>
            </a:p>
          </p:txBody>
        </p:sp>
        <p:sp>
          <p:nvSpPr>
            <p:cNvPr id="30" name="矩形 29"/>
            <p:cNvSpPr/>
            <p:nvPr/>
          </p:nvSpPr>
          <p:spPr>
            <a:xfrm>
              <a:off x="4859" y="3829"/>
              <a:ext cx="7893" cy="72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sym typeface="+mn-ea"/>
                </a:rPr>
                <a:t>Research </a:t>
              </a:r>
              <a:r>
                <a:rPr lang="en-US" altLang="zh-CN" sz="2400" kern="100">
                  <a:solidFill>
                    <a:schemeClr val="accent1"/>
                  </a:solidFill>
                  <a:latin typeface="+mj-lt"/>
                  <a:cs typeface="Times New Roman" panose="02020603050405020304" pitchFamily="18" charset="0"/>
                </a:rPr>
                <a:t>Background and Purpose </a:t>
              </a:r>
            </a:p>
          </p:txBody>
        </p:sp>
      </p:grpSp>
      <p:grpSp>
        <p:nvGrpSpPr>
          <p:cNvPr id="14" name="组合 13"/>
          <p:cNvGrpSpPr/>
          <p:nvPr/>
        </p:nvGrpSpPr>
        <p:grpSpPr>
          <a:xfrm>
            <a:off x="1392603" y="1961831"/>
            <a:ext cx="1115661" cy="1115661"/>
            <a:chOff x="2473104" y="2145028"/>
            <a:chExt cx="359165" cy="359165"/>
          </a:xfrm>
          <a:solidFill>
            <a:sysClr val="window" lastClr="FFFFFF"/>
          </a:solidFill>
        </p:grpSpPr>
        <p:sp>
          <p:nvSpPr>
            <p:cNvPr id="1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0816" y="1425155"/>
            <a:ext cx="1960880" cy="398780"/>
          </a:xfrm>
          <a:prstGeom prst="rect">
            <a:avLst/>
          </a:prstGeom>
        </p:spPr>
        <p:txBody>
          <a:bodyPr wrap="none">
            <a:spAutoFit/>
          </a:bodyPr>
          <a:lstStyle/>
          <a:p>
            <a:pPr>
              <a:spcAft>
                <a:spcPts val="0"/>
              </a:spcAft>
            </a:pPr>
            <a:r>
              <a:rPr lang="zh-CN" altLang="en-US" sz="2000" b="1" kern="100">
                <a:solidFill>
                  <a:schemeClr val="bg1"/>
                </a:solidFill>
                <a:latin typeface="+mn-ea"/>
                <a:cs typeface="Times New Roman" panose="02020603050405020304" pitchFamily="18" charset="0"/>
              </a:rPr>
              <a:t>国内外研究概况</a:t>
            </a:r>
          </a:p>
        </p:txBody>
      </p:sp>
      <p:grpSp>
        <p:nvGrpSpPr>
          <p:cNvPr id="38" name="组合 37"/>
          <p:cNvGrpSpPr/>
          <p:nvPr/>
        </p:nvGrpSpPr>
        <p:grpSpPr>
          <a:xfrm>
            <a:off x="732155" y="1135380"/>
            <a:ext cx="324000" cy="325120"/>
            <a:chOff x="740" y="4110"/>
            <a:chExt cx="1074" cy="1074"/>
          </a:xfrm>
        </p:grpSpPr>
        <p:sp>
          <p:nvSpPr>
            <p:cNvPr id="29" name="椭圆 28"/>
            <p:cNvSpPr/>
            <p:nvPr/>
          </p:nvSpPr>
          <p:spPr>
            <a:xfrm>
              <a:off x="740" y="4110"/>
              <a:ext cx="1074" cy="1074"/>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2" name="组合 21"/>
            <p:cNvGrpSpPr/>
            <p:nvPr/>
          </p:nvGrpSpPr>
          <p:grpSpPr>
            <a:xfrm>
              <a:off x="1012" y="4369"/>
              <a:ext cx="556" cy="556"/>
              <a:chOff x="2473104" y="2145028"/>
              <a:chExt cx="359165" cy="359165"/>
            </a:xfrm>
            <a:solidFill>
              <a:sysClr val="window" lastClr="FFFFFF"/>
            </a:solidFill>
          </p:grpSpPr>
          <p:sp>
            <p:nvSpPr>
              <p:cNvPr id="2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grpSp>
        <p:nvGrpSpPr>
          <p:cNvPr id="51" name="组合 50"/>
          <p:cNvGrpSpPr/>
          <p:nvPr/>
        </p:nvGrpSpPr>
        <p:grpSpPr>
          <a:xfrm>
            <a:off x="388620" y="375285"/>
            <a:ext cx="2592070" cy="643255"/>
            <a:chOff x="612" y="591"/>
            <a:chExt cx="4082" cy="1013"/>
          </a:xfrm>
        </p:grpSpPr>
        <p:sp>
          <p:nvSpPr>
            <p:cNvPr id="3" name="矩形 2"/>
            <p:cNvSpPr/>
            <p:nvPr/>
          </p:nvSpPr>
          <p:spPr>
            <a:xfrm>
              <a:off x="612" y="591"/>
              <a:ext cx="30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研究背景与目的</a:t>
              </a:r>
            </a:p>
          </p:txBody>
        </p:sp>
        <p:sp>
          <p:nvSpPr>
            <p:cNvPr id="5" name="矩形 4"/>
            <p:cNvSpPr/>
            <p:nvPr/>
          </p:nvSpPr>
          <p:spPr>
            <a:xfrm>
              <a:off x="612" y="1170"/>
              <a:ext cx="4083"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rPr>
                <a:t>Research </a:t>
              </a:r>
              <a:r>
                <a:rPr lang="en-US" altLang="zh-CN" sz="1200" kern="100">
                  <a:solidFill>
                    <a:schemeClr val="accent1"/>
                  </a:solidFill>
                  <a:latin typeface="+mj-lt"/>
                  <a:cs typeface="Times New Roman" panose="02020603050405020304" pitchFamily="18" charset="0"/>
                  <a:sym typeface="+mn-ea"/>
                </a:rPr>
                <a:t>Background and Purpose</a:t>
              </a:r>
              <a:endParaRPr lang="en-US" altLang="zh-CN" sz="1200" kern="100">
                <a:solidFill>
                  <a:schemeClr val="accent1"/>
                </a:solidFill>
                <a:latin typeface="+mj-lt"/>
                <a:cs typeface="Times New Roman" panose="02020603050405020304" pitchFamily="18" charset="0"/>
              </a:endParaRPr>
            </a:p>
          </p:txBody>
        </p:sp>
      </p:grpSp>
      <p:sp>
        <p:nvSpPr>
          <p:cNvPr id="7" name="文本框 6"/>
          <p:cNvSpPr txBox="1"/>
          <p:nvPr/>
        </p:nvSpPr>
        <p:spPr>
          <a:xfrm>
            <a:off x="1050290" y="1099503"/>
            <a:ext cx="657860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华文楷体" panose="02010600040101010101" pitchFamily="2" charset="-122"/>
                <a:ea typeface="华文楷体" panose="02010600040101010101" pitchFamily="2" charset="-122"/>
              </a:rPr>
              <a:t>传统无线通信网络</a:t>
            </a:r>
            <a:r>
              <a:rPr lang="zh-CN" altLang="en-US" sz="2000" b="1" dirty="0">
                <a:latin typeface="华文楷体" panose="02010600040101010101" pitchFamily="2" charset="-122"/>
                <a:ea typeface="华文楷体" panose="02010600040101010101" pitchFamily="2" charset="-122"/>
              </a:rPr>
              <a:t>资源</a:t>
            </a:r>
            <a:r>
              <a:rPr lang="zh-CN" altLang="en-US" sz="2000" dirty="0">
                <a:latin typeface="华文楷体" panose="02010600040101010101" pitchFamily="2" charset="-122"/>
                <a:ea typeface="华文楷体" panose="02010600040101010101" pitchFamily="2" charset="-122"/>
              </a:rPr>
              <a:t>：时间、空间、频率</a:t>
            </a:r>
          </a:p>
        </p:txBody>
      </p:sp>
      <p:grpSp>
        <p:nvGrpSpPr>
          <p:cNvPr id="35" name="组合 34"/>
          <p:cNvGrpSpPr/>
          <p:nvPr/>
        </p:nvGrpSpPr>
        <p:grpSpPr>
          <a:xfrm>
            <a:off x="2078990" y="3032125"/>
            <a:ext cx="4678045" cy="773430"/>
            <a:chOff x="2551" y="6308"/>
            <a:chExt cx="8689" cy="2355"/>
          </a:xfrm>
          <a:solidFill>
            <a:schemeClr val="accent5">
              <a:lumMod val="40000"/>
              <a:lumOff val="60000"/>
            </a:schemeClr>
          </a:solidFill>
        </p:grpSpPr>
        <p:sp>
          <p:nvSpPr>
            <p:cNvPr id="36" name="矩形 35"/>
            <p:cNvSpPr/>
            <p:nvPr/>
          </p:nvSpPr>
          <p:spPr>
            <a:xfrm>
              <a:off x="2551" y="6308"/>
              <a:ext cx="8689" cy="2355"/>
            </a:xfrm>
            <a:prstGeom prst="rect">
              <a:avLst/>
            </a:prstGeom>
            <a:grpFill/>
            <a:ln w="25400"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7" name="文本框 36"/>
            <p:cNvSpPr txBox="1"/>
            <p:nvPr/>
          </p:nvSpPr>
          <p:spPr>
            <a:xfrm>
              <a:off x="2946" y="6409"/>
              <a:ext cx="7983" cy="2152"/>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kern="0" dirty="0">
                  <a:latin typeface="华文楷体" panose="02010600040101010101" pitchFamily="2" charset="-122"/>
                  <a:ea typeface="华文楷体" panose="02010600040101010101" pitchFamily="2" charset="-122"/>
                  <a:cs typeface="Times New Roman" panose="02020603050405020304" pitchFamily="18" charset="0"/>
                </a:rPr>
                <a:t>传统无线通信</a:t>
              </a:r>
              <a:r>
                <a:rPr lang="zh-CN" altLang="en-US" sz="2000" kern="0" dirty="0">
                  <a:latin typeface="Arial" panose="020B0604020202020204" pitchFamily="34" charset="0"/>
                  <a:ea typeface="华文楷体" panose="02010600040101010101" pitchFamily="2" charset="-122"/>
                  <a:cs typeface="Arial" panose="020B0604020202020204" pitchFamily="34" charset="0"/>
                </a:rPr>
                <a:t>→仅传播信息</a:t>
              </a:r>
            </a:p>
            <a:p>
              <a:pPr algn="l"/>
              <a:r>
                <a:rPr lang="zh-CN" altLang="en-US" sz="2000" kern="0" dirty="0">
                  <a:latin typeface="Arial" panose="020B0604020202020204" pitchFamily="34" charset="0"/>
                  <a:ea typeface="华文楷体" panose="02010600040101010101" pitchFamily="2" charset="-122"/>
                  <a:cs typeface="Arial" panose="020B0604020202020204" pitchFamily="34" charset="0"/>
                </a:rPr>
                <a:t>无线携能通信→信息与</a:t>
              </a:r>
              <a:r>
                <a:rPr lang="zh-CN" altLang="en-US" sz="2000" kern="0" dirty="0">
                  <a:solidFill>
                    <a:srgbClr val="C00000"/>
                  </a:solidFill>
                  <a:latin typeface="Arial" panose="020B0604020202020204" pitchFamily="34" charset="0"/>
                  <a:ea typeface="华文楷体" panose="02010600040101010101" pitchFamily="2" charset="-122"/>
                  <a:cs typeface="Arial" panose="020B0604020202020204" pitchFamily="34" charset="0"/>
                </a:rPr>
                <a:t>能量</a:t>
              </a:r>
              <a:r>
                <a:rPr lang="zh-CN" altLang="en-US" sz="2000" kern="0" dirty="0">
                  <a:latin typeface="Arial" panose="020B0604020202020204" pitchFamily="34" charset="0"/>
                  <a:ea typeface="华文楷体" panose="02010600040101010101" pitchFamily="2" charset="-122"/>
                  <a:cs typeface="Arial" panose="020B0604020202020204" pitchFamily="34" charset="0"/>
                  <a:sym typeface="+mn-ea"/>
                </a:rPr>
                <a:t>同时传输</a:t>
              </a:r>
              <a:endParaRPr lang="zh-CN" altLang="en-US" sz="2000" kern="0" dirty="0">
                <a:solidFill>
                  <a:srgbClr val="C00000"/>
                </a:solidFill>
                <a:latin typeface="Arial" panose="020B0604020202020204" pitchFamily="34" charset="0"/>
                <a:ea typeface="华文楷体" panose="02010600040101010101" pitchFamily="2" charset="-122"/>
                <a:cs typeface="Arial" panose="020B0604020202020204" pitchFamily="34" charset="0"/>
              </a:endParaRPr>
            </a:p>
          </p:txBody>
        </p:sp>
      </p:grpSp>
      <p:grpSp>
        <p:nvGrpSpPr>
          <p:cNvPr id="2" name="组合 1"/>
          <p:cNvGrpSpPr/>
          <p:nvPr/>
        </p:nvGrpSpPr>
        <p:grpSpPr>
          <a:xfrm>
            <a:off x="732155" y="2035175"/>
            <a:ext cx="8206105" cy="398780"/>
            <a:chOff x="1249" y="6347"/>
            <a:chExt cx="12923" cy="628"/>
          </a:xfrm>
        </p:grpSpPr>
        <p:sp>
          <p:nvSpPr>
            <p:cNvPr id="45" name="文本框 44"/>
            <p:cNvSpPr txBox="1"/>
            <p:nvPr/>
          </p:nvSpPr>
          <p:spPr>
            <a:xfrm>
              <a:off x="1749" y="6347"/>
              <a:ext cx="12423" cy="6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华文楷体" panose="02010600040101010101" pitchFamily="2" charset="-122"/>
                  <a:ea typeface="华文楷体" panose="02010600040101010101" pitchFamily="2" charset="-122"/>
                </a:rPr>
                <a:t>非线性无线携能通信</a:t>
              </a:r>
              <a:r>
                <a:rPr lang="zh-CN" altLang="en-US" sz="2000" b="1" dirty="0">
                  <a:latin typeface="华文楷体" panose="02010600040101010101" pitchFamily="2" charset="-122"/>
                  <a:ea typeface="华文楷体" panose="02010600040101010101" pitchFamily="2" charset="-122"/>
                </a:rPr>
                <a:t>资源</a:t>
              </a:r>
              <a:r>
                <a:rPr lang="zh-CN" altLang="en-US" sz="2000" dirty="0">
                  <a:latin typeface="华文楷体" panose="02010600040101010101" pitchFamily="2" charset="-122"/>
                  <a:ea typeface="华文楷体" panose="02010600040101010101" pitchFamily="2" charset="-122"/>
                </a:rPr>
                <a:t>：时间、空间、频率、</a:t>
              </a:r>
              <a:r>
                <a:rPr lang="zh-CN" altLang="en-US" sz="2000" b="1" dirty="0">
                  <a:solidFill>
                    <a:srgbClr val="C00000"/>
                  </a:solidFill>
                  <a:latin typeface="华文楷体" panose="02010600040101010101" pitchFamily="2" charset="-122"/>
                  <a:ea typeface="华文楷体" panose="02010600040101010101" pitchFamily="2" charset="-122"/>
                </a:rPr>
                <a:t>能量（非线性</a:t>
              </a:r>
              <a:r>
                <a:rPr lang="en-US" altLang="zh-CN" sz="2000" b="1" dirty="0">
                  <a:solidFill>
                    <a:srgbClr val="C00000"/>
                  </a:solidFill>
                  <a:latin typeface="华文楷体" panose="02010600040101010101" pitchFamily="2" charset="-122"/>
                  <a:ea typeface="华文楷体" panose="02010600040101010101" pitchFamily="2" charset="-122"/>
                </a:rPr>
                <a:t>EH</a:t>
              </a:r>
              <a:r>
                <a:rPr lang="zh-CN" altLang="en-US" sz="2000" b="1" dirty="0">
                  <a:solidFill>
                    <a:srgbClr val="C00000"/>
                  </a:solidFill>
                  <a:latin typeface="华文楷体" panose="02010600040101010101" pitchFamily="2" charset="-122"/>
                  <a:ea typeface="华文楷体" panose="02010600040101010101" pitchFamily="2" charset="-122"/>
                </a:rPr>
                <a:t>）</a:t>
              </a:r>
            </a:p>
          </p:txBody>
        </p:sp>
        <p:grpSp>
          <p:nvGrpSpPr>
            <p:cNvPr id="48" name="组合 47"/>
            <p:cNvGrpSpPr/>
            <p:nvPr/>
          </p:nvGrpSpPr>
          <p:grpSpPr>
            <a:xfrm>
              <a:off x="1249" y="6382"/>
              <a:ext cx="510" cy="510"/>
              <a:chOff x="1444" y="3852"/>
              <a:chExt cx="1420" cy="1420"/>
            </a:xfrm>
          </p:grpSpPr>
          <p:sp>
            <p:nvSpPr>
              <p:cNvPr id="67" name="椭圆 66"/>
              <p:cNvSpPr/>
              <p:nvPr/>
            </p:nvSpPr>
            <p:spPr>
              <a:xfrm>
                <a:off x="1444" y="3852"/>
                <a:ext cx="1420" cy="1420"/>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AutoShape 112"/>
              <p:cNvSpPr/>
              <p:nvPr/>
            </p:nvSpPr>
            <p:spPr bwMode="auto">
              <a:xfrm>
                <a:off x="1787" y="4134"/>
                <a:ext cx="810" cy="81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pic>
        <p:nvPicPr>
          <p:cNvPr id="50" name="图片 49" descr="BN9[VURO~M){}F4DIEKP})1"/>
          <p:cNvPicPr>
            <a:picLocks noChangeAspect="1"/>
          </p:cNvPicPr>
          <p:nvPr/>
        </p:nvPicPr>
        <p:blipFill>
          <a:blip r:embed="rId2"/>
          <a:stretch>
            <a:fillRect/>
          </a:stretch>
        </p:blipFill>
        <p:spPr>
          <a:xfrm>
            <a:off x="6544945" y="257810"/>
            <a:ext cx="2393950" cy="7607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rot="5400000">
            <a:off x="1272260" y="3104215"/>
            <a:ext cx="63392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7257503" y="3104215"/>
            <a:ext cx="63392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1057275" y="1426210"/>
            <a:ext cx="7029450" cy="3197860"/>
            <a:chOff x="1665" y="2485"/>
            <a:chExt cx="11070" cy="5036"/>
          </a:xfrm>
        </p:grpSpPr>
        <p:sp>
          <p:nvSpPr>
            <p:cNvPr id="19" name="椭圆 18"/>
            <p:cNvSpPr/>
            <p:nvPr/>
          </p:nvSpPr>
          <p:spPr>
            <a:xfrm>
              <a:off x="4762" y="5287"/>
              <a:ext cx="201" cy="2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椭圆 20"/>
            <p:cNvSpPr/>
            <p:nvPr/>
          </p:nvSpPr>
          <p:spPr>
            <a:xfrm>
              <a:off x="7107" y="5287"/>
              <a:ext cx="201" cy="2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椭圆 21"/>
            <p:cNvSpPr/>
            <p:nvPr/>
          </p:nvSpPr>
          <p:spPr>
            <a:xfrm>
              <a:off x="9489" y="5287"/>
              <a:ext cx="201" cy="2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11858" y="5287"/>
              <a:ext cx="201" cy="2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6" name="组合 45"/>
            <p:cNvGrpSpPr/>
            <p:nvPr/>
          </p:nvGrpSpPr>
          <p:grpSpPr>
            <a:xfrm>
              <a:off x="1665" y="2485"/>
              <a:ext cx="11070" cy="5036"/>
              <a:chOff x="1665" y="2485"/>
              <a:chExt cx="11070" cy="5036"/>
            </a:xfrm>
          </p:grpSpPr>
          <p:sp>
            <p:nvSpPr>
              <p:cNvPr id="20" name="椭圆 19"/>
              <p:cNvSpPr/>
              <p:nvPr/>
            </p:nvSpPr>
            <p:spPr>
              <a:xfrm>
                <a:off x="2402" y="5287"/>
                <a:ext cx="201" cy="2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4" name="组合 43"/>
              <p:cNvGrpSpPr/>
              <p:nvPr/>
            </p:nvGrpSpPr>
            <p:grpSpPr>
              <a:xfrm>
                <a:off x="1665" y="2485"/>
                <a:ext cx="11070" cy="5036"/>
                <a:chOff x="1665" y="2485"/>
                <a:chExt cx="11070" cy="5036"/>
              </a:xfrm>
            </p:grpSpPr>
            <p:cxnSp>
              <p:nvCxnSpPr>
                <p:cNvPr id="25" name="直接连接符 24"/>
                <p:cNvCxnSpPr/>
                <p:nvPr/>
              </p:nvCxnSpPr>
              <p:spPr>
                <a:xfrm rot="5400000">
                  <a:off x="11432" y="5703"/>
                  <a:ext cx="99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1998" y="5703"/>
                  <a:ext cx="99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3488" y="4813"/>
                  <a:ext cx="274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8208" y="4813"/>
                  <a:ext cx="274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23" y="4390"/>
                  <a:ext cx="14" cy="179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665" y="2485"/>
                  <a:ext cx="11070" cy="5036"/>
                  <a:chOff x="1665" y="2485"/>
                  <a:chExt cx="11070" cy="5036"/>
                </a:xfrm>
              </p:grpSpPr>
              <p:grpSp>
                <p:nvGrpSpPr>
                  <p:cNvPr id="38" name="组合 37"/>
                  <p:cNvGrpSpPr/>
                  <p:nvPr/>
                </p:nvGrpSpPr>
                <p:grpSpPr>
                  <a:xfrm>
                    <a:off x="1665" y="2485"/>
                    <a:ext cx="11070" cy="2903"/>
                    <a:chOff x="2220" y="3313"/>
                    <a:chExt cx="14760" cy="3871"/>
                  </a:xfrm>
                </p:grpSpPr>
                <p:cxnSp>
                  <p:nvCxnSpPr>
                    <p:cNvPr id="8" name="直接连接符 7"/>
                    <p:cNvCxnSpPr/>
                    <p:nvPr/>
                  </p:nvCxnSpPr>
                  <p:spPr>
                    <a:xfrm>
                      <a:off x="2220" y="7184"/>
                      <a:ext cx="1476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2519" y="3313"/>
                      <a:ext cx="14220" cy="3074"/>
                      <a:chOff x="2519" y="3313"/>
                      <a:chExt cx="14220" cy="3074"/>
                    </a:xfrm>
                  </p:grpSpPr>
                  <p:grpSp>
                    <p:nvGrpSpPr>
                      <p:cNvPr id="36" name="组合 35"/>
                      <p:cNvGrpSpPr/>
                      <p:nvPr/>
                    </p:nvGrpSpPr>
                    <p:grpSpPr>
                      <a:xfrm>
                        <a:off x="2519" y="3313"/>
                        <a:ext cx="11074" cy="3074"/>
                        <a:chOff x="2519" y="3313"/>
                        <a:chExt cx="11074" cy="3074"/>
                      </a:xfrm>
                    </p:grpSpPr>
                    <p:grpSp>
                      <p:nvGrpSpPr>
                        <p:cNvPr id="35" name="组合 34"/>
                        <p:cNvGrpSpPr/>
                        <p:nvPr/>
                      </p:nvGrpSpPr>
                      <p:grpSpPr>
                        <a:xfrm>
                          <a:off x="2519" y="3313"/>
                          <a:ext cx="7927" cy="3074"/>
                          <a:chOff x="2519" y="3313"/>
                          <a:chExt cx="7927" cy="3074"/>
                        </a:xfrm>
                      </p:grpSpPr>
                      <p:grpSp>
                        <p:nvGrpSpPr>
                          <p:cNvPr id="29" name="组合 28"/>
                          <p:cNvGrpSpPr/>
                          <p:nvPr/>
                        </p:nvGrpSpPr>
                        <p:grpSpPr>
                          <a:xfrm>
                            <a:off x="2519" y="3313"/>
                            <a:ext cx="4781" cy="3074"/>
                            <a:chOff x="2519" y="3313"/>
                            <a:chExt cx="4781" cy="3074"/>
                          </a:xfrm>
                        </p:grpSpPr>
                        <p:sp>
                          <p:nvSpPr>
                            <p:cNvPr id="2" name="六边形 1"/>
                            <p:cNvSpPr/>
                            <p:nvPr/>
                          </p:nvSpPr>
                          <p:spPr>
                            <a:xfrm rot="5400000">
                              <a:off x="2389" y="4623"/>
                              <a:ext cx="1895" cy="1634"/>
                            </a:xfrm>
                            <a:prstGeom prst="hexagon">
                              <a:avLst/>
                            </a:prstGeom>
                            <a:gradFill flip="none" rotWithShape="1">
                              <a:gsLst>
                                <a:gs pos="0">
                                  <a:schemeClr val="accent1">
                                    <a:lumMod val="75000"/>
                                  </a:schemeClr>
                                </a:gs>
                                <a:gs pos="100000">
                                  <a:schemeClr val="accent1"/>
                                </a:gs>
                              </a:gsLst>
                              <a:lin ang="8100000" scaled="1"/>
                              <a:tileRect/>
                            </a:grad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p>
                          </p:txBody>
                        </p:sp>
                        <p:sp>
                          <p:nvSpPr>
                            <p:cNvPr id="3" name="六边形 2"/>
                            <p:cNvSpPr/>
                            <p:nvPr/>
                          </p:nvSpPr>
                          <p:spPr>
                            <a:xfrm rot="5400000">
                              <a:off x="5536" y="3443"/>
                              <a:ext cx="1895" cy="1634"/>
                            </a:xfrm>
                            <a:prstGeom prst="hexagon">
                              <a:avLst/>
                            </a:prstGeom>
                            <a:gradFill flip="none" rotWithShape="1">
                              <a:gsLst>
                                <a:gs pos="0">
                                  <a:schemeClr val="accent1">
                                    <a:lumMod val="75000"/>
                                  </a:schemeClr>
                                </a:gs>
                                <a:gs pos="100000">
                                  <a:schemeClr val="accent1"/>
                                </a:gs>
                              </a:gsLst>
                              <a:lin ang="8100000" scaled="1"/>
                              <a:tileRect/>
                            </a:grad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p>
                          </p:txBody>
                        </p:sp>
                      </p:grpSp>
                      <p:sp>
                        <p:nvSpPr>
                          <p:cNvPr id="4" name="六边形 3"/>
                          <p:cNvSpPr/>
                          <p:nvPr/>
                        </p:nvSpPr>
                        <p:spPr>
                          <a:xfrm rot="5400000">
                            <a:off x="8682" y="4623"/>
                            <a:ext cx="1895" cy="1634"/>
                          </a:xfrm>
                          <a:prstGeom prst="hexagon">
                            <a:avLst/>
                          </a:prstGeom>
                          <a:gradFill flip="none" rotWithShape="1">
                            <a:gsLst>
                              <a:gs pos="0">
                                <a:schemeClr val="accent1">
                                  <a:lumMod val="75000"/>
                                </a:schemeClr>
                              </a:gs>
                              <a:gs pos="100000">
                                <a:schemeClr val="accent1"/>
                              </a:gs>
                            </a:gsLst>
                            <a:lin ang="8100000" scaled="1"/>
                            <a:tileRect/>
                          </a:grad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p>
                        </p:txBody>
                      </p:sp>
                    </p:grpSp>
                    <p:sp>
                      <p:nvSpPr>
                        <p:cNvPr id="5" name="六边形 4"/>
                        <p:cNvSpPr/>
                        <p:nvPr/>
                      </p:nvSpPr>
                      <p:spPr>
                        <a:xfrm rot="5400000">
                          <a:off x="11829" y="3443"/>
                          <a:ext cx="1895" cy="1634"/>
                        </a:xfrm>
                        <a:prstGeom prst="hexagon">
                          <a:avLst/>
                        </a:prstGeom>
                        <a:gradFill flip="none" rotWithShape="1">
                          <a:gsLst>
                            <a:gs pos="0">
                              <a:schemeClr val="accent1">
                                <a:lumMod val="75000"/>
                              </a:schemeClr>
                            </a:gs>
                            <a:gs pos="100000">
                              <a:schemeClr val="accent1"/>
                            </a:gs>
                          </a:gsLst>
                          <a:lin ang="8100000" scaled="1"/>
                          <a:tileRect/>
                        </a:grad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p>
                      </p:txBody>
                    </p:sp>
                  </p:grpSp>
                  <p:sp>
                    <p:nvSpPr>
                      <p:cNvPr id="6" name="六边形 5"/>
                      <p:cNvSpPr/>
                      <p:nvPr/>
                    </p:nvSpPr>
                    <p:spPr>
                      <a:xfrm rot="5400000">
                        <a:off x="14975" y="4623"/>
                        <a:ext cx="1895" cy="1634"/>
                      </a:xfrm>
                      <a:prstGeom prst="hexagon">
                        <a:avLst/>
                      </a:prstGeom>
                      <a:gradFill flip="none" rotWithShape="1">
                        <a:gsLst>
                          <a:gs pos="0">
                            <a:schemeClr val="accent1">
                              <a:lumMod val="75000"/>
                            </a:schemeClr>
                          </a:gs>
                          <a:gs pos="100000">
                            <a:schemeClr val="accent1"/>
                          </a:gs>
                        </a:gsLst>
                        <a:lin ang="8100000" scaled="1"/>
                        <a:tileRect/>
                      </a:grad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p>
                    </p:txBody>
                  </p:sp>
                </p:grpSp>
              </p:grpSp>
              <p:sp>
                <p:nvSpPr>
                  <p:cNvPr id="7" name="文本框 6"/>
                  <p:cNvSpPr txBox="1"/>
                  <p:nvPr/>
                </p:nvSpPr>
                <p:spPr>
                  <a:xfrm>
                    <a:off x="1856" y="3796"/>
                    <a:ext cx="1281" cy="543"/>
                  </a:xfrm>
                  <a:prstGeom prst="rect">
                    <a:avLst/>
                  </a:prstGeom>
                  <a:noFill/>
                </p:spPr>
                <p:txBody>
                  <a:bodyPr wrap="square" rtlCol="0">
                    <a:spAutoFit/>
                  </a:bodyPr>
                  <a:lstStyle/>
                  <a:p>
                    <a:pPr algn="ctr"/>
                    <a:r>
                      <a:rPr lang="zh-CN" altLang="en-US" sz="1650">
                        <a:solidFill>
                          <a:schemeClr val="bg1"/>
                        </a:solidFill>
                      </a:rPr>
                      <a:t>太阳能</a:t>
                    </a:r>
                  </a:p>
                </p:txBody>
              </p:sp>
              <p:sp>
                <p:nvSpPr>
                  <p:cNvPr id="9" name="文本框 8"/>
                  <p:cNvSpPr txBox="1"/>
                  <p:nvPr/>
                </p:nvSpPr>
                <p:spPr>
                  <a:xfrm>
                    <a:off x="11274" y="3716"/>
                    <a:ext cx="1281" cy="543"/>
                  </a:xfrm>
                  <a:prstGeom prst="rect">
                    <a:avLst/>
                  </a:prstGeom>
                  <a:noFill/>
                </p:spPr>
                <p:txBody>
                  <a:bodyPr wrap="square" rtlCol="0">
                    <a:spAutoFit/>
                  </a:bodyPr>
                  <a:lstStyle/>
                  <a:p>
                    <a:pPr algn="ctr"/>
                    <a:r>
                      <a:rPr lang="en-US" altLang="zh-CN" sz="1650">
                        <a:solidFill>
                          <a:schemeClr val="bg1"/>
                        </a:solidFill>
                      </a:rPr>
                      <a:t>……</a:t>
                    </a:r>
                  </a:p>
                </p:txBody>
              </p:sp>
              <p:sp>
                <p:nvSpPr>
                  <p:cNvPr id="12" name="文本框 11"/>
                  <p:cNvSpPr txBox="1"/>
                  <p:nvPr/>
                </p:nvSpPr>
                <p:spPr>
                  <a:xfrm>
                    <a:off x="6541" y="3800"/>
                    <a:ext cx="1338" cy="543"/>
                  </a:xfrm>
                  <a:prstGeom prst="rect">
                    <a:avLst/>
                  </a:prstGeom>
                  <a:noFill/>
                </p:spPr>
                <p:txBody>
                  <a:bodyPr wrap="square" rtlCol="0">
                    <a:spAutoFit/>
                  </a:bodyPr>
                  <a:lstStyle/>
                  <a:p>
                    <a:pPr algn="ctr"/>
                    <a:r>
                      <a:rPr lang="zh-CN" altLang="en-US" sz="1650">
                        <a:solidFill>
                          <a:schemeClr val="bg1"/>
                        </a:solidFill>
                      </a:rPr>
                      <a:t>热能</a:t>
                    </a:r>
                  </a:p>
                </p:txBody>
              </p:sp>
              <p:sp>
                <p:nvSpPr>
                  <p:cNvPr id="17" name="文本框 16"/>
                  <p:cNvSpPr txBox="1"/>
                  <p:nvPr/>
                </p:nvSpPr>
                <p:spPr>
                  <a:xfrm>
                    <a:off x="4195" y="2928"/>
                    <a:ext cx="1281" cy="543"/>
                  </a:xfrm>
                  <a:prstGeom prst="rect">
                    <a:avLst/>
                  </a:prstGeom>
                  <a:noFill/>
                </p:spPr>
                <p:txBody>
                  <a:bodyPr wrap="square" rtlCol="0">
                    <a:spAutoFit/>
                  </a:bodyPr>
                  <a:lstStyle/>
                  <a:p>
                    <a:pPr algn="ctr"/>
                    <a:r>
                      <a:rPr lang="zh-CN" altLang="en-US" sz="1650">
                        <a:solidFill>
                          <a:schemeClr val="bg1"/>
                        </a:solidFill>
                      </a:rPr>
                      <a:t>风能</a:t>
                    </a:r>
                  </a:p>
                </p:txBody>
              </p:sp>
              <p:grpSp>
                <p:nvGrpSpPr>
                  <p:cNvPr id="42" name="组合 41"/>
                  <p:cNvGrpSpPr/>
                  <p:nvPr/>
                </p:nvGrpSpPr>
                <p:grpSpPr>
                  <a:xfrm>
                    <a:off x="2497" y="2741"/>
                    <a:ext cx="9438" cy="4781"/>
                    <a:chOff x="3329" y="3655"/>
                    <a:chExt cx="12584" cy="6374"/>
                  </a:xfrm>
                </p:grpSpPr>
                <p:sp>
                  <p:nvSpPr>
                    <p:cNvPr id="34" name="文本框 7"/>
                    <p:cNvSpPr txBox="1"/>
                    <p:nvPr/>
                  </p:nvSpPr>
                  <p:spPr>
                    <a:xfrm>
                      <a:off x="7006" y="9160"/>
                      <a:ext cx="5215" cy="869"/>
                    </a:xfrm>
                    <a:prstGeom prst="rect">
                      <a:avLst/>
                    </a:prstGeom>
                    <a:solidFill>
                      <a:schemeClr val="tx2">
                        <a:lumMod val="20000"/>
                        <a:lumOff val="80000"/>
                      </a:schemeClr>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100" b="1" i="0" u="none" strike="noStrike" kern="0" cap="none" spc="0" normalizeH="0" baseline="0" noProof="0" dirty="0">
                          <a:ln>
                            <a:noFill/>
                          </a:ln>
                          <a:gradFill flip="none" rotWithShape="1">
                            <a:gsLst>
                              <a:gs pos="0">
                                <a:prstClr val="black"/>
                              </a:gs>
                              <a:gs pos="100000">
                                <a:srgbClr val="595959"/>
                              </a:gs>
                            </a:gsLst>
                            <a:lin ang="5400000" scaled="1"/>
                            <a:tileRect/>
                          </a:gradFill>
                          <a:effectLst/>
                          <a:uLnTx/>
                          <a:uFillTx/>
                        </a:rPr>
                        <a:t>能量收集</a:t>
                      </a:r>
                    </a:p>
                  </p:txBody>
                </p:sp>
                <p:grpSp>
                  <p:nvGrpSpPr>
                    <p:cNvPr id="41" name="组合 40"/>
                    <p:cNvGrpSpPr/>
                    <p:nvPr/>
                  </p:nvGrpSpPr>
                  <p:grpSpPr>
                    <a:xfrm>
                      <a:off x="3329" y="3655"/>
                      <a:ext cx="12584" cy="5367"/>
                      <a:chOff x="3329" y="3655"/>
                      <a:chExt cx="12584" cy="5367"/>
                    </a:xfrm>
                  </p:grpSpPr>
                  <p:grpSp>
                    <p:nvGrpSpPr>
                      <p:cNvPr id="40" name="组合 39"/>
                      <p:cNvGrpSpPr/>
                      <p:nvPr/>
                    </p:nvGrpSpPr>
                    <p:grpSpPr>
                      <a:xfrm>
                        <a:off x="3329" y="3655"/>
                        <a:ext cx="12584" cy="4616"/>
                        <a:chOff x="3329" y="3655"/>
                        <a:chExt cx="12584" cy="4616"/>
                      </a:xfrm>
                    </p:grpSpPr>
                    <p:sp>
                      <p:nvSpPr>
                        <p:cNvPr id="10" name="文本框 9"/>
                        <p:cNvSpPr txBox="1"/>
                        <p:nvPr/>
                      </p:nvSpPr>
                      <p:spPr>
                        <a:xfrm>
                          <a:off x="11923" y="3655"/>
                          <a:ext cx="1708" cy="1257"/>
                        </a:xfrm>
                        <a:prstGeom prst="rect">
                          <a:avLst/>
                        </a:prstGeom>
                        <a:noFill/>
                      </p:spPr>
                      <p:txBody>
                        <a:bodyPr wrap="square" rtlCol="0">
                          <a:spAutoFit/>
                        </a:bodyPr>
                        <a:lstStyle/>
                        <a:p>
                          <a:pPr algn="ctr"/>
                          <a:r>
                            <a:rPr lang="zh-CN" altLang="en-US" sz="1650">
                              <a:solidFill>
                                <a:schemeClr val="bg1"/>
                              </a:solidFill>
                            </a:rPr>
                            <a:t>射频</a:t>
                          </a:r>
                        </a:p>
                        <a:p>
                          <a:pPr algn="ctr"/>
                          <a:r>
                            <a:rPr lang="zh-CN" altLang="en-US" sz="1650">
                              <a:solidFill>
                                <a:schemeClr val="bg1"/>
                              </a:solidFill>
                            </a:rPr>
                            <a:t>信号</a:t>
                          </a:r>
                        </a:p>
                      </p:txBody>
                    </p:sp>
                    <p:cxnSp>
                      <p:nvCxnSpPr>
                        <p:cNvPr id="18" name="直接连接符 17"/>
                        <p:cNvCxnSpPr/>
                        <p:nvPr/>
                      </p:nvCxnSpPr>
                      <p:spPr>
                        <a:xfrm>
                          <a:off x="3329" y="8252"/>
                          <a:ext cx="12584" cy="1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6" name="直接箭头连接符 25"/>
                      <p:cNvCxnSpPr/>
                      <p:nvPr/>
                    </p:nvCxnSpPr>
                    <p:spPr>
                      <a:xfrm>
                        <a:off x="9649" y="8353"/>
                        <a:ext cx="18" cy="669"/>
                      </a:xfrm>
                      <a:prstGeom prst="straightConnector1">
                        <a:avLst/>
                      </a:prstGeom>
                      <a:ln w="412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grpSp>
          </p:grpSp>
        </p:grpSp>
      </p:grpSp>
      <p:pic>
        <p:nvPicPr>
          <p:cNvPr id="27" name="图片 26" descr="BN9[VURO~M){}F4DIEKP})1"/>
          <p:cNvPicPr>
            <a:picLocks noChangeAspect="1"/>
          </p:cNvPicPr>
          <p:nvPr/>
        </p:nvPicPr>
        <p:blipFill>
          <a:blip r:embed="rId3"/>
          <a:stretch>
            <a:fillRect/>
          </a:stretch>
        </p:blipFill>
        <p:spPr>
          <a:xfrm>
            <a:off x="6544945" y="257810"/>
            <a:ext cx="2393950" cy="760730"/>
          </a:xfrm>
          <a:prstGeom prst="rect">
            <a:avLst/>
          </a:prstGeom>
        </p:spPr>
      </p:pic>
      <p:grpSp>
        <p:nvGrpSpPr>
          <p:cNvPr id="51" name="组合 50"/>
          <p:cNvGrpSpPr/>
          <p:nvPr/>
        </p:nvGrpSpPr>
        <p:grpSpPr>
          <a:xfrm>
            <a:off x="388620" y="375285"/>
            <a:ext cx="2592070" cy="643255"/>
            <a:chOff x="612" y="591"/>
            <a:chExt cx="4082" cy="1013"/>
          </a:xfrm>
        </p:grpSpPr>
        <p:sp>
          <p:nvSpPr>
            <p:cNvPr id="28" name="矩形 27"/>
            <p:cNvSpPr/>
            <p:nvPr/>
          </p:nvSpPr>
          <p:spPr>
            <a:xfrm>
              <a:off x="612" y="591"/>
              <a:ext cx="30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研究背景与目的</a:t>
              </a:r>
            </a:p>
          </p:txBody>
        </p:sp>
        <p:sp>
          <p:nvSpPr>
            <p:cNvPr id="30" name="矩形 29"/>
            <p:cNvSpPr/>
            <p:nvPr/>
          </p:nvSpPr>
          <p:spPr>
            <a:xfrm>
              <a:off x="612" y="1170"/>
              <a:ext cx="4083"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rPr>
                <a:t>Research </a:t>
              </a:r>
              <a:r>
                <a:rPr lang="en-US" altLang="zh-CN" sz="1200" kern="100">
                  <a:solidFill>
                    <a:schemeClr val="accent1"/>
                  </a:solidFill>
                  <a:latin typeface="+mj-lt"/>
                  <a:cs typeface="Times New Roman" panose="02020603050405020304" pitchFamily="18" charset="0"/>
                  <a:sym typeface="+mn-ea"/>
                </a:rPr>
                <a:t>Background and Purpose</a:t>
              </a:r>
              <a:endParaRPr lang="en-US" altLang="zh-CN" sz="1200" kern="100">
                <a:solidFill>
                  <a:schemeClr val="accent1"/>
                </a:solidFill>
                <a:latin typeface="+mj-lt"/>
                <a:cs typeface="Times New Roman" panose="02020603050405020304" pitchFamily="18" charset="0"/>
              </a:endParaRPr>
            </a:p>
          </p:txBody>
        </p:sp>
      </p:grpSp>
      <p:sp>
        <p:nvSpPr>
          <p:cNvPr id="31" name="文本框 30"/>
          <p:cNvSpPr txBox="1"/>
          <p:nvPr/>
        </p:nvSpPr>
        <p:spPr>
          <a:xfrm>
            <a:off x="388303" y="1114108"/>
            <a:ext cx="1792605"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华文楷体" panose="02010600040101010101" pitchFamily="2" charset="-122"/>
                <a:ea typeface="华文楷体" panose="02010600040101010101" pitchFamily="2" charset="-122"/>
              </a:rPr>
              <a:t>能量来源：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椭圆 62"/>
          <p:cNvSpPr/>
          <p:nvPr/>
        </p:nvSpPr>
        <p:spPr>
          <a:xfrm>
            <a:off x="917249" y="116807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矩形: 圆角 63"/>
          <p:cNvSpPr/>
          <p:nvPr/>
        </p:nvSpPr>
        <p:spPr>
          <a:xfrm>
            <a:off x="781195" y="1070730"/>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p:cNvSpPr/>
          <p:nvPr/>
        </p:nvSpPr>
        <p:spPr>
          <a:xfrm>
            <a:off x="780690" y="2348886"/>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916744" y="3721513"/>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矩形: 圆角 70"/>
          <p:cNvSpPr/>
          <p:nvPr/>
        </p:nvSpPr>
        <p:spPr>
          <a:xfrm>
            <a:off x="780690" y="3624172"/>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885714" y="1089026"/>
            <a:ext cx="6325998" cy="1050925"/>
          </a:xfrm>
          <a:prstGeom prst="rect">
            <a:avLst/>
          </a:prstGeom>
        </p:spPr>
        <p:txBody>
          <a:bodyPr wrap="square">
            <a:spAutoFit/>
          </a:bodyPr>
          <a:lstStyle/>
          <a:p>
            <a:pPr>
              <a:lnSpc>
                <a:spcPct val="130000"/>
              </a:lnSpc>
              <a:spcBef>
                <a:spcPts val="600"/>
              </a:spcBef>
            </a:pPr>
            <a:r>
              <a:rPr lang="en-US" altLang="zh-CN" sz="1600">
                <a:solidFill>
                  <a:schemeClr val="tx1">
                    <a:lumMod val="85000"/>
                    <a:lumOff val="15000"/>
                  </a:schemeClr>
                </a:solidFill>
              </a:rPr>
              <a:t>随着连接设备不断增加而带来巨大的能源消耗增长，无线通信系统的</a:t>
            </a:r>
            <a:r>
              <a:rPr lang="en-US" altLang="zh-CN" sz="1600">
                <a:solidFill>
                  <a:srgbClr val="C00000"/>
                </a:solidFill>
              </a:rPr>
              <a:t>射频能量收集（</a:t>
            </a:r>
            <a:r>
              <a:rPr lang="zh-CN" altLang="en-US" sz="1600">
                <a:solidFill>
                  <a:srgbClr val="C00000"/>
                </a:solidFill>
                <a:latin typeface="Times New Roman" panose="02020603050405020304" pitchFamily="18" charset="0"/>
                <a:cs typeface="Times New Roman" panose="02020603050405020304" pitchFamily="18" charset="0"/>
              </a:rPr>
              <a:t>RF-EH</a:t>
            </a:r>
            <a:r>
              <a:rPr lang="zh-CN" altLang="en-US" sz="1600">
                <a:solidFill>
                  <a:srgbClr val="C00000"/>
                </a:solidFill>
              </a:rPr>
              <a:t>）</a:t>
            </a:r>
            <a:r>
              <a:rPr lang="en-US" altLang="zh-CN" sz="1600">
                <a:solidFill>
                  <a:srgbClr val="C00000"/>
                </a:solidFill>
              </a:rPr>
              <a:t>技术</a:t>
            </a:r>
            <a:r>
              <a:rPr lang="en-US" altLang="zh-CN" sz="1600">
                <a:solidFill>
                  <a:schemeClr val="tx1">
                    <a:lumMod val="85000"/>
                    <a:lumOff val="15000"/>
                  </a:schemeClr>
                </a:solidFill>
              </a:rPr>
              <a:t>不仅对理论研究很重要，而且对于</a:t>
            </a:r>
            <a:r>
              <a:rPr lang="en-US" altLang="zh-CN" sz="1600">
                <a:solidFill>
                  <a:srgbClr val="C00000"/>
                </a:solidFill>
              </a:rPr>
              <a:t>节省运营成本</a:t>
            </a:r>
            <a:r>
              <a:rPr lang="en-US" altLang="zh-CN" sz="1600">
                <a:solidFill>
                  <a:schemeClr val="tx1">
                    <a:lumMod val="85000"/>
                    <a:lumOff val="15000"/>
                  </a:schemeClr>
                </a:solidFill>
              </a:rPr>
              <a:t>和无线通信的可持续发展也很重要。</a:t>
            </a:r>
          </a:p>
        </p:txBody>
      </p:sp>
      <p:sp>
        <p:nvSpPr>
          <p:cNvPr id="75" name="矩形 74"/>
          <p:cNvSpPr/>
          <p:nvPr/>
        </p:nvSpPr>
        <p:spPr>
          <a:xfrm>
            <a:off x="1954331" y="2518658"/>
            <a:ext cx="6325998" cy="730885"/>
          </a:xfrm>
          <a:prstGeom prst="rect">
            <a:avLst/>
          </a:prstGeom>
        </p:spPr>
        <p:txBody>
          <a:bodyPr wrap="square">
            <a:spAutoFit/>
          </a:bodyPr>
          <a:lstStyle/>
          <a:p>
            <a:pPr>
              <a:lnSpc>
                <a:spcPct val="130000"/>
              </a:lnSpc>
              <a:spcBef>
                <a:spcPts val="600"/>
              </a:spcBef>
            </a:pPr>
            <a:r>
              <a:rPr lang="en-US" altLang="zh-CN" sz="1600">
                <a:solidFill>
                  <a:schemeClr val="tx1">
                    <a:lumMod val="85000"/>
                    <a:lumOff val="15000"/>
                  </a:schemeClr>
                </a:solidFill>
              </a:rPr>
              <a:t>在</a:t>
            </a:r>
            <a:r>
              <a:rPr lang="zh-CN" altLang="en-US" sz="1600">
                <a:solidFill>
                  <a:schemeClr val="tx1">
                    <a:lumMod val="85000"/>
                    <a:lumOff val="15000"/>
                  </a:schemeClr>
                </a:solidFill>
              </a:rPr>
              <a:t>多天线</a:t>
            </a:r>
            <a:r>
              <a:rPr lang="en-US" altLang="zh-CN" sz="1600">
                <a:solidFill>
                  <a:schemeClr val="tx1">
                    <a:lumMod val="85000"/>
                    <a:lumOff val="15000"/>
                  </a:schemeClr>
                </a:solidFill>
              </a:rPr>
              <a:t>无线网络中，无线能量收集技术的引入不仅可以解决</a:t>
            </a:r>
            <a:r>
              <a:rPr lang="en-US" altLang="zh-CN" sz="1600">
                <a:solidFill>
                  <a:srgbClr val="FF0000"/>
                </a:solidFill>
              </a:rPr>
              <a:t>资源</a:t>
            </a:r>
            <a:r>
              <a:rPr lang="zh-CN" altLang="en-US" sz="1600">
                <a:solidFill>
                  <a:srgbClr val="FF0000"/>
                </a:solidFill>
              </a:rPr>
              <a:t>受限</a:t>
            </a:r>
            <a:r>
              <a:rPr lang="en-US" altLang="zh-CN" sz="1600">
                <a:solidFill>
                  <a:srgbClr val="FF0000"/>
                </a:solidFill>
              </a:rPr>
              <a:t>问题</a:t>
            </a:r>
            <a:r>
              <a:rPr lang="en-US" altLang="zh-CN" sz="1600">
                <a:solidFill>
                  <a:schemeClr val="tx1">
                    <a:lumMod val="85000"/>
                    <a:lumOff val="15000"/>
                  </a:schemeClr>
                </a:solidFill>
              </a:rPr>
              <a:t>，同时</a:t>
            </a:r>
            <a:r>
              <a:rPr lang="zh-CN" altLang="en-US" sz="1600">
                <a:solidFill>
                  <a:srgbClr val="FF0000"/>
                </a:solidFill>
              </a:rPr>
              <a:t>非线性</a:t>
            </a:r>
            <a:r>
              <a:rPr lang="zh-CN" altLang="en-US" sz="1600">
                <a:solidFill>
                  <a:schemeClr val="tx1">
                    <a:lumMod val="85000"/>
                    <a:lumOff val="15000"/>
                  </a:schemeClr>
                </a:solidFill>
              </a:rPr>
              <a:t>的研究</a:t>
            </a:r>
            <a:r>
              <a:rPr lang="en-US" altLang="zh-CN" sz="1600">
                <a:solidFill>
                  <a:schemeClr val="tx1">
                    <a:lumMod val="85000"/>
                    <a:lumOff val="15000"/>
                  </a:schemeClr>
                </a:solidFill>
              </a:rPr>
              <a:t>可有效</a:t>
            </a:r>
            <a:r>
              <a:rPr lang="zh-CN" sz="1600">
                <a:solidFill>
                  <a:schemeClr val="tx1"/>
                </a:solidFill>
              </a:rPr>
              <a:t>模拟真实情况下</a:t>
            </a:r>
            <a:r>
              <a:rPr lang="zh-CN" altLang="en-US" sz="1600">
                <a:solidFill>
                  <a:schemeClr val="tx1"/>
                </a:solidFill>
                <a:latin typeface="Times New Roman" panose="02020603050405020304" pitchFamily="18" charset="0"/>
                <a:cs typeface="Times New Roman" panose="02020603050405020304" pitchFamily="18" charset="0"/>
                <a:sym typeface="+mn-ea"/>
              </a:rPr>
              <a:t>EH</a:t>
            </a:r>
            <a:r>
              <a:rPr lang="zh-CN" altLang="en-US" sz="1600">
                <a:solidFill>
                  <a:schemeClr val="tx1"/>
                </a:solidFill>
              </a:rPr>
              <a:t>电路的特性</a:t>
            </a:r>
            <a:r>
              <a:rPr lang="en-US" altLang="zh-CN" sz="1600">
                <a:solidFill>
                  <a:schemeClr val="tx1"/>
                </a:solidFill>
              </a:rPr>
              <a:t>。</a:t>
            </a:r>
          </a:p>
        </p:txBody>
      </p:sp>
      <p:sp>
        <p:nvSpPr>
          <p:cNvPr id="77" name="矩形 76"/>
          <p:cNvSpPr/>
          <p:nvPr/>
        </p:nvSpPr>
        <p:spPr>
          <a:xfrm>
            <a:off x="1954331" y="3642765"/>
            <a:ext cx="6325998" cy="730885"/>
          </a:xfrm>
          <a:prstGeom prst="rect">
            <a:avLst/>
          </a:prstGeom>
        </p:spPr>
        <p:txBody>
          <a:bodyPr wrap="square">
            <a:spAutoFit/>
          </a:bodyPr>
          <a:lstStyle/>
          <a:p>
            <a:pPr>
              <a:lnSpc>
                <a:spcPct val="130000"/>
              </a:lnSpc>
              <a:spcBef>
                <a:spcPts val="600"/>
              </a:spcBef>
            </a:pPr>
            <a:r>
              <a:rPr lang="zh-CN" altLang="en-US" sz="1600">
                <a:solidFill>
                  <a:schemeClr val="tx1">
                    <a:lumMod val="85000"/>
                    <a:lumOff val="15000"/>
                  </a:schemeClr>
                </a:solidFill>
                <a:sym typeface="+mn-ea"/>
              </a:rPr>
              <a:t>由于无线携能技术的</a:t>
            </a:r>
            <a:r>
              <a:rPr lang="zh-CN" altLang="en-US" sz="1600">
                <a:solidFill>
                  <a:srgbClr val="222B34"/>
                </a:solidFill>
                <a:sym typeface="+mn-ea"/>
              </a:rPr>
              <a:t>通用性</a:t>
            </a:r>
            <a:r>
              <a:rPr lang="en-US" altLang="zh-CN" sz="1600">
                <a:solidFill>
                  <a:schemeClr val="tx1">
                    <a:lumMod val="85000"/>
                    <a:lumOff val="15000"/>
                  </a:schemeClr>
                </a:solidFill>
                <a:sym typeface="+mn-ea"/>
              </a:rPr>
              <a:t>，</a:t>
            </a:r>
            <a:r>
              <a:rPr lang="zh-CN" altLang="en-US" sz="1600">
                <a:solidFill>
                  <a:schemeClr val="tx1">
                    <a:lumMod val="85000"/>
                    <a:lumOff val="15000"/>
                  </a:schemeClr>
                </a:solidFill>
                <a:sym typeface="+mn-ea"/>
              </a:rPr>
              <a:t>可以与传统通信网络有机融合，</a:t>
            </a:r>
            <a:r>
              <a:rPr lang="en-US" altLang="zh-CN" sz="1600">
                <a:solidFill>
                  <a:schemeClr val="tx1">
                    <a:lumMod val="85000"/>
                    <a:lumOff val="15000"/>
                  </a:schemeClr>
                </a:solidFill>
                <a:sym typeface="+mn-ea"/>
              </a:rPr>
              <a:t>从而</a:t>
            </a:r>
            <a:r>
              <a:rPr lang="zh-CN" altLang="en-US" sz="1600">
                <a:solidFill>
                  <a:schemeClr val="tx1">
                    <a:lumMod val="85000"/>
                    <a:lumOff val="15000"/>
                  </a:schemeClr>
                </a:solidFill>
                <a:sym typeface="+mn-ea"/>
              </a:rPr>
              <a:t>形成新型通信网络，进而提高网络性能与</a:t>
            </a:r>
            <a:r>
              <a:rPr lang="zh-CN" altLang="en-US" sz="1600">
                <a:solidFill>
                  <a:srgbClr val="FF0000"/>
                </a:solidFill>
                <a:sym typeface="+mn-ea"/>
              </a:rPr>
              <a:t>节点寿命</a:t>
            </a:r>
            <a:r>
              <a:rPr lang="zh-CN" altLang="en-US" sz="1600">
                <a:solidFill>
                  <a:schemeClr val="tx1">
                    <a:lumMod val="85000"/>
                    <a:lumOff val="15000"/>
                  </a:schemeClr>
                </a:solidFill>
                <a:sym typeface="+mn-ea"/>
              </a:rPr>
              <a:t>，实现</a:t>
            </a:r>
            <a:r>
              <a:rPr lang="zh-CN" altLang="en-US" sz="1600">
                <a:solidFill>
                  <a:srgbClr val="C00000"/>
                </a:solidFill>
                <a:latin typeface="Times New Roman" panose="02020603050405020304" pitchFamily="18" charset="0"/>
                <a:cs typeface="Times New Roman" panose="02020603050405020304" pitchFamily="18" charset="0"/>
                <a:sym typeface="+mn-ea"/>
              </a:rPr>
              <a:t>1+1&gt;2</a:t>
            </a:r>
            <a:r>
              <a:rPr lang="zh-CN" altLang="en-US" sz="1600">
                <a:solidFill>
                  <a:schemeClr val="tx1">
                    <a:lumMod val="85000"/>
                    <a:lumOff val="15000"/>
                  </a:schemeClr>
                </a:solidFill>
                <a:sym typeface="+mn-ea"/>
              </a:rPr>
              <a:t>的效果。</a:t>
            </a:r>
          </a:p>
        </p:txBody>
      </p:sp>
      <p:grpSp>
        <p:nvGrpSpPr>
          <p:cNvPr id="2" name="组合 1"/>
          <p:cNvGrpSpPr/>
          <p:nvPr/>
        </p:nvGrpSpPr>
        <p:grpSpPr>
          <a:xfrm>
            <a:off x="1111507" y="3915124"/>
            <a:ext cx="512006" cy="514311"/>
            <a:chOff x="1087405" y="3965980"/>
            <a:chExt cx="512006" cy="514311"/>
          </a:xfrm>
        </p:grpSpPr>
        <p:sp>
          <p:nvSpPr>
            <p:cNvPr id="20" name="AutoShape 37"/>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38"/>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39"/>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3" name="AutoShape 40"/>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41"/>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42"/>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7" name="组合 6"/>
          <p:cNvGrpSpPr/>
          <p:nvPr/>
        </p:nvGrpSpPr>
        <p:grpSpPr>
          <a:xfrm>
            <a:off x="916940" y="2446020"/>
            <a:ext cx="901700" cy="901700"/>
            <a:chOff x="1444" y="3852"/>
            <a:chExt cx="1420" cy="1420"/>
          </a:xfrm>
        </p:grpSpPr>
        <p:sp>
          <p:nvSpPr>
            <p:cNvPr id="67" name="椭圆 66"/>
            <p:cNvSpPr/>
            <p:nvPr/>
          </p:nvSpPr>
          <p:spPr>
            <a:xfrm>
              <a:off x="1444" y="3852"/>
              <a:ext cx="1420" cy="1420"/>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AutoShape 112"/>
            <p:cNvSpPr/>
            <p:nvPr/>
          </p:nvSpPr>
          <p:spPr bwMode="auto">
            <a:xfrm>
              <a:off x="1787" y="4134"/>
              <a:ext cx="810" cy="81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7" name="组合 26"/>
          <p:cNvGrpSpPr/>
          <p:nvPr/>
        </p:nvGrpSpPr>
        <p:grpSpPr>
          <a:xfrm>
            <a:off x="1171453" y="1361625"/>
            <a:ext cx="352547" cy="513912"/>
            <a:chOff x="2528974" y="2863357"/>
            <a:chExt cx="246811" cy="359779"/>
          </a:xfrm>
          <a:solidFill>
            <a:sysClr val="window" lastClr="FFFFFF"/>
          </a:solidFill>
        </p:grpSpPr>
        <p:sp>
          <p:nvSpPr>
            <p:cNvPr id="28"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pic>
        <p:nvPicPr>
          <p:cNvPr id="6" name="图片 5" descr="BN9[VURO~M){}F4DIEKP})1"/>
          <p:cNvPicPr>
            <a:picLocks noChangeAspect="1"/>
          </p:cNvPicPr>
          <p:nvPr/>
        </p:nvPicPr>
        <p:blipFill>
          <a:blip r:embed="rId2"/>
          <a:stretch>
            <a:fillRect/>
          </a:stretch>
        </p:blipFill>
        <p:spPr>
          <a:xfrm>
            <a:off x="6544945" y="257810"/>
            <a:ext cx="2393950" cy="760730"/>
          </a:xfrm>
          <a:prstGeom prst="rect">
            <a:avLst/>
          </a:prstGeom>
        </p:spPr>
      </p:pic>
      <p:grpSp>
        <p:nvGrpSpPr>
          <p:cNvPr id="51" name="组合 50"/>
          <p:cNvGrpSpPr/>
          <p:nvPr/>
        </p:nvGrpSpPr>
        <p:grpSpPr>
          <a:xfrm>
            <a:off x="388620" y="375285"/>
            <a:ext cx="2592070" cy="643255"/>
            <a:chOff x="612" y="591"/>
            <a:chExt cx="4082" cy="1013"/>
          </a:xfrm>
        </p:grpSpPr>
        <p:sp>
          <p:nvSpPr>
            <p:cNvPr id="8" name="矩形 7"/>
            <p:cNvSpPr/>
            <p:nvPr/>
          </p:nvSpPr>
          <p:spPr>
            <a:xfrm>
              <a:off x="612" y="591"/>
              <a:ext cx="30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研究背景与目的</a:t>
              </a:r>
            </a:p>
          </p:txBody>
        </p:sp>
        <p:sp>
          <p:nvSpPr>
            <p:cNvPr id="9" name="矩形 8"/>
            <p:cNvSpPr/>
            <p:nvPr/>
          </p:nvSpPr>
          <p:spPr>
            <a:xfrm>
              <a:off x="612" y="1170"/>
              <a:ext cx="4083"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rPr>
                <a:t>Research </a:t>
              </a:r>
              <a:r>
                <a:rPr lang="en-US" altLang="zh-CN" sz="1200" kern="100">
                  <a:solidFill>
                    <a:schemeClr val="accent1"/>
                  </a:solidFill>
                  <a:latin typeface="+mj-lt"/>
                  <a:cs typeface="Times New Roman" panose="02020603050405020304" pitchFamily="18" charset="0"/>
                  <a:sym typeface="+mn-ea"/>
                </a:rPr>
                <a:t>Background and Purpose</a:t>
              </a:r>
              <a:endParaRPr lang="en-US" altLang="zh-CN" sz="1200" kern="100">
                <a:solidFill>
                  <a:schemeClr val="accent1"/>
                </a:solidFill>
                <a:latin typeface="+mj-lt"/>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组合 1"/>
          <p:cNvGrpSpPr/>
          <p:nvPr/>
        </p:nvGrpSpPr>
        <p:grpSpPr>
          <a:xfrm>
            <a:off x="3085465" y="2030730"/>
            <a:ext cx="4485640" cy="1082040"/>
            <a:chOff x="4859" y="2849"/>
            <a:chExt cx="7064" cy="1704"/>
          </a:xfrm>
        </p:grpSpPr>
        <p:sp>
          <p:nvSpPr>
            <p:cNvPr id="23" name="矩形 22"/>
            <p:cNvSpPr/>
            <p:nvPr/>
          </p:nvSpPr>
          <p:spPr>
            <a:xfrm>
              <a:off x="4859" y="2849"/>
              <a:ext cx="5328" cy="1016"/>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研究内容及方案</a:t>
              </a:r>
            </a:p>
          </p:txBody>
        </p:sp>
        <p:sp>
          <p:nvSpPr>
            <p:cNvPr id="30" name="矩形 29"/>
            <p:cNvSpPr/>
            <p:nvPr/>
          </p:nvSpPr>
          <p:spPr>
            <a:xfrm>
              <a:off x="4859" y="3829"/>
              <a:ext cx="7065" cy="72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rPr>
                <a:t>Research Content and Program</a:t>
              </a:r>
            </a:p>
          </p:txBody>
        </p:sp>
      </p:gr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121785" y="1863090"/>
            <a:ext cx="900000" cy="900000"/>
            <a:chOff x="6108" y="2401"/>
            <a:chExt cx="2182" cy="2182"/>
          </a:xfrm>
        </p:grpSpPr>
        <p:sp>
          <p:nvSpPr>
            <p:cNvPr id="26" name="椭圆 25"/>
            <p:cNvSpPr/>
            <p:nvPr/>
          </p:nvSpPr>
          <p:spPr>
            <a:xfrm>
              <a:off x="6108" y="2401"/>
              <a:ext cx="2183" cy="218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4" name="Group 112"/>
            <p:cNvGrpSpPr/>
            <p:nvPr/>
          </p:nvGrpSpPr>
          <p:grpSpPr>
            <a:xfrm>
              <a:off x="6786" y="3105"/>
              <a:ext cx="829" cy="776"/>
              <a:chOff x="5368132" y="3540125"/>
              <a:chExt cx="465138" cy="435769"/>
            </a:xfrm>
            <a:solidFill>
              <a:sysClr val="window" lastClr="FFFFFF"/>
            </a:solidFill>
          </p:grpSpPr>
          <p:sp>
            <p:nvSpPr>
              <p:cNvPr id="1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grpSp>
        <p:nvGrpSpPr>
          <p:cNvPr id="9" name="组合 8"/>
          <p:cNvGrpSpPr/>
          <p:nvPr/>
        </p:nvGrpSpPr>
        <p:grpSpPr>
          <a:xfrm>
            <a:off x="7118350" y="1830705"/>
            <a:ext cx="900000" cy="900000"/>
            <a:chOff x="11083" y="2401"/>
            <a:chExt cx="2182" cy="2182"/>
          </a:xfrm>
        </p:grpSpPr>
        <p:sp>
          <p:nvSpPr>
            <p:cNvPr id="27" name="椭圆 26"/>
            <p:cNvSpPr/>
            <p:nvPr/>
          </p:nvSpPr>
          <p:spPr>
            <a:xfrm>
              <a:off x="11083" y="2401"/>
              <a:ext cx="2183" cy="218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AutoShape 112"/>
            <p:cNvSpPr/>
            <p:nvPr/>
          </p:nvSpPr>
          <p:spPr bwMode="auto">
            <a:xfrm>
              <a:off x="11760" y="3078"/>
              <a:ext cx="829" cy="82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7" name="组合 6"/>
          <p:cNvGrpSpPr/>
          <p:nvPr/>
        </p:nvGrpSpPr>
        <p:grpSpPr>
          <a:xfrm>
            <a:off x="1292225" y="1830705"/>
            <a:ext cx="900000" cy="900000"/>
            <a:chOff x="1430" y="2401"/>
            <a:chExt cx="2182" cy="2182"/>
          </a:xfrm>
        </p:grpSpPr>
        <p:sp>
          <p:nvSpPr>
            <p:cNvPr id="25" name="椭圆 24"/>
            <p:cNvSpPr/>
            <p:nvPr/>
          </p:nvSpPr>
          <p:spPr>
            <a:xfrm>
              <a:off x="1430" y="2401"/>
              <a:ext cx="2183" cy="218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8" name="组合 17"/>
            <p:cNvGrpSpPr/>
            <p:nvPr/>
          </p:nvGrpSpPr>
          <p:grpSpPr>
            <a:xfrm>
              <a:off x="2235" y="3079"/>
              <a:ext cx="568" cy="829"/>
              <a:chOff x="2528974" y="2863357"/>
              <a:chExt cx="246811" cy="359779"/>
            </a:xfrm>
            <a:solidFill>
              <a:sysClr val="window" lastClr="FFFFFF"/>
            </a:solidFill>
          </p:grpSpPr>
          <p:sp>
            <p:nvSpPr>
              <p:cNvPr id="19"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sp>
        <p:nvSpPr>
          <p:cNvPr id="5" name="文本框 4"/>
          <p:cNvSpPr txBox="1"/>
          <p:nvPr/>
        </p:nvSpPr>
        <p:spPr>
          <a:xfrm>
            <a:off x="718185" y="1018540"/>
            <a:ext cx="7091680" cy="337185"/>
          </a:xfrm>
          <a:prstGeom prst="rect">
            <a:avLst/>
          </a:prstGeom>
          <a:noFill/>
        </p:spPr>
        <p:txBody>
          <a:bodyPr wrap="none" rtlCol="0" anchor="t">
            <a:spAutoFit/>
          </a:bodyPr>
          <a:lstStyle/>
          <a:p>
            <a:pPr marL="0" indent="0">
              <a:buClr>
                <a:srgbClr val="000000"/>
              </a:buClr>
              <a:buFont typeface="Wingdings" panose="05000000000000000000" charset="0"/>
              <a:buNone/>
            </a:pPr>
            <a:r>
              <a:rPr lang="zh-CN" altLang="en-US" sz="1600">
                <a:solidFill>
                  <a:schemeClr val="tx1">
                    <a:lumMod val="85000"/>
                    <a:lumOff val="15000"/>
                  </a:schemeClr>
                </a:solidFill>
                <a:sym typeface="+mn-ea"/>
              </a:rPr>
              <a:t>非线性</a:t>
            </a:r>
            <a:r>
              <a:rPr lang="en-US" altLang="zh-CN" sz="1600">
                <a:solidFill>
                  <a:schemeClr val="tx1">
                    <a:lumMod val="85000"/>
                    <a:lumOff val="15000"/>
                  </a:schemeClr>
                </a:solidFill>
                <a:sym typeface="+mn-ea"/>
              </a:rPr>
              <a:t>无线携能网络通信难点：多种网络资源之间</a:t>
            </a:r>
            <a:r>
              <a:rPr lang="en-US" altLang="zh-CN" sz="1600">
                <a:solidFill>
                  <a:srgbClr val="C00000"/>
                </a:solidFill>
                <a:sym typeface="+mn-ea"/>
              </a:rPr>
              <a:t>耦合性强，</a:t>
            </a:r>
            <a:r>
              <a:rPr lang="zh-CN" altLang="en-US" sz="1600">
                <a:solidFill>
                  <a:srgbClr val="C00000"/>
                </a:solidFill>
                <a:sym typeface="+mn-ea"/>
              </a:rPr>
              <a:t>存在非线性约束</a:t>
            </a:r>
            <a:endParaRPr lang="zh-CN" altLang="en-US" sz="1600" dirty="0">
              <a:solidFill>
                <a:srgbClr val="C00000"/>
              </a:solidFill>
              <a:latin typeface="华文楷体" panose="02010600040101010101" pitchFamily="2" charset="-122"/>
              <a:ea typeface="华文楷体" panose="02010600040101010101" pitchFamily="2" charset="-122"/>
              <a:sym typeface="+mn-ea"/>
            </a:endParaRPr>
          </a:p>
        </p:txBody>
      </p:sp>
      <p:grpSp>
        <p:nvGrpSpPr>
          <p:cNvPr id="10" name="组合 9"/>
          <p:cNvGrpSpPr/>
          <p:nvPr/>
        </p:nvGrpSpPr>
        <p:grpSpPr>
          <a:xfrm>
            <a:off x="388620" y="375285"/>
            <a:ext cx="2331085" cy="643255"/>
            <a:chOff x="612" y="591"/>
            <a:chExt cx="3671" cy="1013"/>
          </a:xfrm>
        </p:grpSpPr>
        <p:sp>
          <p:nvSpPr>
            <p:cNvPr id="11" name="矩形 10"/>
            <p:cNvSpPr/>
            <p:nvPr/>
          </p:nvSpPr>
          <p:spPr>
            <a:xfrm>
              <a:off x="612" y="591"/>
              <a:ext cx="30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研究内容及方案</a:t>
              </a:r>
            </a:p>
          </p:txBody>
        </p:sp>
        <p:sp>
          <p:nvSpPr>
            <p:cNvPr id="13" name="矩形 12"/>
            <p:cNvSpPr/>
            <p:nvPr/>
          </p:nvSpPr>
          <p:spPr>
            <a:xfrm>
              <a:off x="612" y="1170"/>
              <a:ext cx="3671"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and Program</a:t>
              </a:r>
              <a:endParaRPr lang="en-US" altLang="zh-CN" sz="1200" kern="100">
                <a:solidFill>
                  <a:schemeClr val="accent1"/>
                </a:solidFill>
                <a:latin typeface="+mj-lt"/>
                <a:cs typeface="Times New Roman" panose="02020603050405020304" pitchFamily="18" charset="0"/>
              </a:endParaRPr>
            </a:p>
          </p:txBody>
        </p:sp>
      </p:grpSp>
      <p:pic>
        <p:nvPicPr>
          <p:cNvPr id="6" name="图片 5" descr="BN9[VURO~M){}F4DIEKP})1"/>
          <p:cNvPicPr>
            <a:picLocks noChangeAspect="1"/>
          </p:cNvPicPr>
          <p:nvPr/>
        </p:nvPicPr>
        <p:blipFill>
          <a:blip r:embed="rId2"/>
          <a:stretch>
            <a:fillRect/>
          </a:stretch>
        </p:blipFill>
        <p:spPr>
          <a:xfrm>
            <a:off x="6544945" y="257810"/>
            <a:ext cx="2393950" cy="760730"/>
          </a:xfrm>
          <a:prstGeom prst="rect">
            <a:avLst/>
          </a:prstGeom>
        </p:spPr>
      </p:pic>
      <p:sp>
        <p:nvSpPr>
          <p:cNvPr id="24" name="文本框 23"/>
          <p:cNvSpPr txBox="1"/>
          <p:nvPr/>
        </p:nvSpPr>
        <p:spPr>
          <a:xfrm>
            <a:off x="630555" y="2817495"/>
            <a:ext cx="2376000" cy="1814830"/>
          </a:xfrm>
          <a:prstGeom prst="rect">
            <a:avLst/>
          </a:prstGeom>
          <a:noFill/>
          <a:ln>
            <a:solidFill>
              <a:schemeClr val="accent1"/>
            </a:solidFill>
          </a:ln>
        </p:spPr>
        <p:txBody>
          <a:bodyPr wrap="square" rtlCol="0" anchor="t">
            <a:spAutoFit/>
          </a:bodyPr>
          <a:lstStyle/>
          <a:p>
            <a:pPr marL="0" indent="0" algn="just">
              <a:buClr>
                <a:srgbClr val="000000"/>
              </a:buClr>
              <a:buFont typeface="Wingdings" panose="05000000000000000000" charset="0"/>
              <a:buNone/>
            </a:pPr>
            <a:r>
              <a:rPr lang="zh-CN" altLang="en-US" sz="1600" dirty="0">
                <a:latin typeface="华文楷体" panose="02010600040101010101" pitchFamily="2" charset="-122"/>
                <a:ea typeface="华文楷体" panose="02010600040101010101" pitchFamily="2" charset="-122"/>
                <a:sym typeface="+mn-ea"/>
              </a:rPr>
              <a:t>将传统无线电网络与非线性无线携能网络进行有机融合，在考虑信息正常传输的前提下，对资源进行合理有效的分配，使网络性能达到最优。</a:t>
            </a:r>
            <a:endParaRPr lang="zh-CN" altLang="en-US" sz="1600"/>
          </a:p>
        </p:txBody>
      </p:sp>
      <p:sp>
        <p:nvSpPr>
          <p:cNvPr id="34" name="文本框 33"/>
          <p:cNvSpPr txBox="1"/>
          <p:nvPr/>
        </p:nvSpPr>
        <p:spPr>
          <a:xfrm>
            <a:off x="6380480" y="2817495"/>
            <a:ext cx="2376000" cy="1076325"/>
          </a:xfrm>
          <a:prstGeom prst="rect">
            <a:avLst/>
          </a:prstGeom>
          <a:noFill/>
          <a:ln>
            <a:solidFill>
              <a:schemeClr val="accent1"/>
            </a:solidFill>
          </a:ln>
        </p:spPr>
        <p:txBody>
          <a:bodyPr wrap="square" rtlCol="0" anchor="t">
            <a:spAutoFit/>
          </a:bodyPr>
          <a:lstStyle/>
          <a:p>
            <a:pPr marL="0" indent="0" algn="just">
              <a:buClr>
                <a:srgbClr val="000000"/>
              </a:buClr>
              <a:buFont typeface="Wingdings" panose="05000000000000000000" charset="0"/>
              <a:buNone/>
            </a:pPr>
            <a:r>
              <a:rPr lang="zh-CN" altLang="en-US" sz="1600" dirty="0">
                <a:latin typeface="华文楷体" panose="02010600040101010101" pitchFamily="2" charset="-122"/>
                <a:ea typeface="华文楷体" panose="02010600040101010101" pitchFamily="2" charset="-122"/>
                <a:sym typeface="+mn-ea"/>
              </a:rPr>
              <a:t>引入</a:t>
            </a:r>
            <a:r>
              <a:rPr lang="zh-CN" altLang="en-US" sz="1600" dirty="0">
                <a:solidFill>
                  <a:srgbClr val="FF0000"/>
                </a:solidFill>
                <a:latin typeface="华文楷体" panose="02010600040101010101" pitchFamily="2" charset="-122"/>
                <a:ea typeface="华文楷体" panose="02010600040101010101" pitchFamily="2" charset="-122"/>
                <a:sym typeface="+mn-ea"/>
              </a:rPr>
              <a:t>多</a:t>
            </a:r>
            <a:r>
              <a:rPr lang="en-US" altLang="zh-CN" sz="1600" dirty="0">
                <a:solidFill>
                  <a:srgbClr val="FF0000"/>
                </a:solidFill>
                <a:latin typeface="华文楷体" panose="02010600040101010101" pitchFamily="2" charset="-122"/>
                <a:ea typeface="华文楷体" panose="02010600040101010101" pitchFamily="2" charset="-122"/>
                <a:sym typeface="+mn-ea"/>
              </a:rPr>
              <a:t>EH</a:t>
            </a:r>
            <a:r>
              <a:rPr lang="zh-CN" altLang="en-US" sz="1600" dirty="0">
                <a:solidFill>
                  <a:srgbClr val="FF0000"/>
                </a:solidFill>
                <a:latin typeface="华文楷体" panose="02010600040101010101" pitchFamily="2" charset="-122"/>
                <a:ea typeface="华文楷体" panose="02010600040101010101" pitchFamily="2" charset="-122"/>
                <a:sym typeface="+mn-ea"/>
              </a:rPr>
              <a:t>电路</a:t>
            </a:r>
            <a:r>
              <a:rPr lang="zh-CN" altLang="en-US" sz="1600" dirty="0">
                <a:latin typeface="华文楷体" panose="02010600040101010101" pitchFamily="2" charset="-122"/>
                <a:ea typeface="华文楷体" panose="02010600040101010101" pitchFamily="2" charset="-122"/>
                <a:sym typeface="+mn-ea"/>
              </a:rPr>
              <a:t>，目的是为了提高由于电路元器件的硬件特性所形成的的接收射频功率阈值。</a:t>
            </a:r>
          </a:p>
        </p:txBody>
      </p:sp>
      <p:sp>
        <p:nvSpPr>
          <p:cNvPr id="35" name="文本框 34"/>
          <p:cNvSpPr txBox="1"/>
          <p:nvPr/>
        </p:nvSpPr>
        <p:spPr>
          <a:xfrm>
            <a:off x="3423920" y="2817495"/>
            <a:ext cx="2376000" cy="1322070"/>
          </a:xfrm>
          <a:prstGeom prst="rect">
            <a:avLst/>
          </a:prstGeom>
          <a:noFill/>
          <a:ln>
            <a:solidFill>
              <a:schemeClr val="accent1"/>
            </a:solidFill>
          </a:ln>
        </p:spPr>
        <p:txBody>
          <a:bodyPr wrap="square" rtlCol="0" anchor="t">
            <a:spAutoFit/>
          </a:bodyPr>
          <a:lstStyle/>
          <a:p>
            <a:pPr marL="0" indent="0" algn="just">
              <a:buClr>
                <a:srgbClr val="000000"/>
              </a:buClr>
              <a:buFont typeface="Wingdings" panose="05000000000000000000" charset="0"/>
              <a:buNone/>
            </a:pPr>
            <a:r>
              <a:rPr lang="zh-CN" altLang="en-US" sz="1600" dirty="0">
                <a:latin typeface="华文楷体" panose="02010600040101010101" pitchFamily="2" charset="-122"/>
                <a:ea typeface="华文楷体" panose="02010600040101010101" pitchFamily="2" charset="-122"/>
                <a:sym typeface="+mn-ea"/>
              </a:rPr>
              <a:t>根据所提出的非线性无线携能网络模型，提出一种</a:t>
            </a:r>
            <a:r>
              <a:rPr lang="en-US" altLang="zh-CN" sz="1600" dirty="0">
                <a:solidFill>
                  <a:srgbClr val="FF0000"/>
                </a:solidFill>
                <a:latin typeface="华文楷体" panose="02010600040101010101" pitchFamily="2" charset="-122"/>
                <a:ea typeface="华文楷体" panose="02010600040101010101" pitchFamily="2" charset="-122"/>
                <a:sym typeface="+mn-ea"/>
              </a:rPr>
              <a:t>PS</a:t>
            </a:r>
            <a:r>
              <a:rPr lang="zh-CN" altLang="en-US" sz="1600" dirty="0">
                <a:solidFill>
                  <a:srgbClr val="FF0000"/>
                </a:solidFill>
                <a:latin typeface="华文楷体" panose="02010600040101010101" pitchFamily="2" charset="-122"/>
                <a:ea typeface="华文楷体" panose="02010600040101010101" pitchFamily="2" charset="-122"/>
                <a:sym typeface="+mn-ea"/>
              </a:rPr>
              <a:t>与</a:t>
            </a:r>
            <a:r>
              <a:rPr lang="en-US" altLang="zh-CN" sz="1600" dirty="0">
                <a:solidFill>
                  <a:srgbClr val="FF0000"/>
                </a:solidFill>
                <a:latin typeface="华文楷体" panose="02010600040101010101" pitchFamily="2" charset="-122"/>
                <a:ea typeface="华文楷体" panose="02010600040101010101" pitchFamily="2" charset="-122"/>
                <a:sym typeface="+mn-ea"/>
              </a:rPr>
              <a:t>TS</a:t>
            </a:r>
            <a:r>
              <a:rPr lang="zh-CN" altLang="en-US" sz="1600" dirty="0">
                <a:solidFill>
                  <a:srgbClr val="FF0000"/>
                </a:solidFill>
                <a:latin typeface="华文楷体" panose="02010600040101010101" pitchFamily="2" charset="-122"/>
                <a:ea typeface="华文楷体" panose="02010600040101010101" pitchFamily="2" charset="-122"/>
                <a:sym typeface="+mn-ea"/>
              </a:rPr>
              <a:t>相结合</a:t>
            </a:r>
            <a:r>
              <a:rPr lang="zh-CN" altLang="en-US" sz="1600" dirty="0">
                <a:latin typeface="华文楷体" panose="02010600040101010101" pitchFamily="2" charset="-122"/>
                <a:ea typeface="华文楷体" panose="02010600040101010101" pitchFamily="2" charset="-122"/>
                <a:sym typeface="+mn-ea"/>
              </a:rPr>
              <a:t>的接收形式，旨在提高输入射频功率的转换效率。</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88620" y="375285"/>
            <a:ext cx="1453007" cy="643123"/>
            <a:chOff x="612" y="591"/>
            <a:chExt cx="2288" cy="1013"/>
          </a:xfrm>
        </p:grpSpPr>
        <p:sp>
          <p:nvSpPr>
            <p:cNvPr id="3" name="矩形 2"/>
            <p:cNvSpPr/>
            <p:nvPr/>
          </p:nvSpPr>
          <p:spPr>
            <a:xfrm>
              <a:off x="612" y="591"/>
              <a:ext cx="2288" cy="628"/>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研究内容一</a:t>
              </a:r>
              <a:endParaRPr lang="en-US" altLang="zh-CN" sz="2000" b="1" kern="100">
                <a:solidFill>
                  <a:schemeClr val="accent1"/>
                </a:solidFill>
                <a:latin typeface="+mn-ea"/>
                <a:cs typeface="Times New Roman" panose="02020603050405020304" pitchFamily="18" charset="0"/>
              </a:endParaRPr>
            </a:p>
          </p:txBody>
        </p:sp>
        <p:sp>
          <p:nvSpPr>
            <p:cNvPr id="4" name="矩形 3"/>
            <p:cNvSpPr/>
            <p:nvPr/>
          </p:nvSpPr>
          <p:spPr>
            <a:xfrm>
              <a:off x="612" y="1170"/>
              <a:ext cx="2286" cy="434"/>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Research Content </a:t>
              </a:r>
              <a:endParaRPr lang="en-US" altLang="zh-CN" sz="1200" kern="100">
                <a:solidFill>
                  <a:schemeClr val="accent1"/>
                </a:solidFill>
                <a:latin typeface="+mj-lt"/>
                <a:cs typeface="Times New Roman" panose="02020603050405020304" pitchFamily="18" charset="0"/>
              </a:endParaRPr>
            </a:p>
          </p:txBody>
        </p:sp>
      </p:grpSp>
      <p:sp>
        <p:nvSpPr>
          <p:cNvPr id="36" name="矩形 35"/>
          <p:cNvSpPr/>
          <p:nvPr/>
        </p:nvSpPr>
        <p:spPr>
          <a:xfrm>
            <a:off x="673099" y="2897418"/>
            <a:ext cx="1960880" cy="398780"/>
          </a:xfrm>
          <a:prstGeom prst="rect">
            <a:avLst/>
          </a:prstGeom>
        </p:spPr>
        <p:txBody>
          <a:bodyPr wrap="none">
            <a:spAutoFit/>
          </a:bodyPr>
          <a:lstStyle/>
          <a:p>
            <a:pPr>
              <a:spcAft>
                <a:spcPts val="0"/>
              </a:spcAft>
            </a:pPr>
            <a:r>
              <a:rPr lang="zh-CN" altLang="en-US" sz="2000" b="1" kern="100">
                <a:solidFill>
                  <a:schemeClr val="bg1"/>
                </a:solidFill>
                <a:latin typeface="+mn-ea"/>
                <a:cs typeface="Times New Roman" panose="02020603050405020304" pitchFamily="18" charset="0"/>
              </a:rPr>
              <a:t>论文的理论依据</a:t>
            </a:r>
          </a:p>
        </p:txBody>
      </p:sp>
      <p:sp>
        <p:nvSpPr>
          <p:cNvPr id="40" name="矩形 39"/>
          <p:cNvSpPr/>
          <p:nvPr/>
        </p:nvSpPr>
        <p:spPr>
          <a:xfrm>
            <a:off x="4881467" y="2771539"/>
            <a:ext cx="3069164" cy="510540"/>
          </a:xfrm>
          <a:prstGeom prst="rect">
            <a:avLst/>
          </a:prstGeom>
        </p:spPr>
        <p:txBody>
          <a:bodyPr wrap="square">
            <a:spAutoFit/>
          </a:bodyPr>
          <a:lstStyle/>
          <a:p>
            <a:pPr>
              <a:lnSpc>
                <a:spcPct val="130000"/>
              </a:lnSpc>
              <a:spcBef>
                <a:spcPts val="600"/>
              </a:spcBef>
            </a:pPr>
            <a:r>
              <a:rPr lang="en-US" altLang="zh-CN" sz="1050">
                <a:solidFill>
                  <a:schemeClr val="bg1"/>
                </a:solidFill>
              </a:rPr>
              <a:t>Lorem ipsum dolor sit amet, consectetuer adipiscing elit. Aenean commodo ligula eget dolor. </a:t>
            </a:r>
          </a:p>
        </p:txBody>
      </p:sp>
      <p:pic>
        <p:nvPicPr>
          <p:cNvPr id="6" name="图片 5" descr="BN9[VURO~M){}F4DIEKP})1"/>
          <p:cNvPicPr>
            <a:picLocks noChangeAspect="1"/>
          </p:cNvPicPr>
          <p:nvPr/>
        </p:nvPicPr>
        <p:blipFill>
          <a:blip r:embed="rId2"/>
          <a:stretch>
            <a:fillRect/>
          </a:stretch>
        </p:blipFill>
        <p:spPr>
          <a:xfrm>
            <a:off x="6544945" y="257810"/>
            <a:ext cx="2393950" cy="760730"/>
          </a:xfrm>
          <a:prstGeom prst="rect">
            <a:avLst/>
          </a:prstGeom>
        </p:spPr>
      </p:pic>
      <p:sp>
        <p:nvSpPr>
          <p:cNvPr id="27" name="文本框 26"/>
          <p:cNvSpPr txBox="1"/>
          <p:nvPr/>
        </p:nvSpPr>
        <p:spPr>
          <a:xfrm>
            <a:off x="5219065" y="1429385"/>
            <a:ext cx="3222625" cy="23069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Font typeface="Wingdings" panose="05000000000000000000" charset="0"/>
              <a:buNone/>
            </a:pPr>
            <a:r>
              <a:rPr lang="zh-CN" altLang="en-US" sz="1600" b="1">
                <a:latin typeface="Times New Roman" panose="02020603050405020304" pitchFamily="18" charset="0"/>
                <a:cs typeface="Times New Roman" panose="02020603050405020304" pitchFamily="18" charset="0"/>
              </a:rPr>
              <a:t>阶段一</a:t>
            </a:r>
            <a:r>
              <a:rPr lang="zh-CN" altLang="en-US" sz="1600">
                <a:latin typeface="Times New Roman" panose="02020603050405020304" pitchFamily="18" charset="0"/>
                <a:cs typeface="Times New Roman" panose="02020603050405020304" pitchFamily="18" charset="0"/>
              </a:rPr>
              <a:t>由基站向中继用户进行无线携能通信（</a:t>
            </a:r>
            <a:r>
              <a:rPr lang="en-US" altLang="zh-CN" sz="1600">
                <a:latin typeface="Times New Roman" panose="02020603050405020304" pitchFamily="18" charset="0"/>
                <a:cs typeface="Times New Roman" panose="02020603050405020304" pitchFamily="18" charset="0"/>
              </a:rPr>
              <a:t>SWIPT</a:t>
            </a:r>
            <a:r>
              <a:rPr lang="zh-CN" altLang="en-US" sz="1600">
                <a:latin typeface="Times New Roman" panose="02020603050405020304" pitchFamily="18" charset="0"/>
                <a:cs typeface="Times New Roman" panose="02020603050405020304" pitchFamily="18" charset="0"/>
              </a:rPr>
              <a:t>）。</a:t>
            </a:r>
          </a:p>
          <a:p>
            <a:pPr indent="0">
              <a:buFont typeface="Wingdings" panose="05000000000000000000" charset="0"/>
              <a:buNone/>
            </a:pPr>
            <a:endParaRPr lang="zh-CN" altLang="en-US" sz="16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zh-CN" altLang="en-US" sz="1600" b="1">
                <a:latin typeface="Times New Roman" panose="02020603050405020304" pitchFamily="18" charset="0"/>
                <a:cs typeface="Times New Roman" panose="02020603050405020304" pitchFamily="18" charset="0"/>
              </a:rPr>
              <a:t>阶段二</a:t>
            </a:r>
            <a:r>
              <a:rPr lang="zh-CN" altLang="en-US" sz="1600">
                <a:latin typeface="Times New Roman" panose="02020603050405020304" pitchFamily="18" charset="0"/>
                <a:cs typeface="Times New Roman" panose="02020603050405020304" pitchFamily="18" charset="0"/>
              </a:rPr>
              <a:t>由中继用户向目标用户传输信号（</a:t>
            </a:r>
            <a:r>
              <a:rPr lang="en-US" altLang="zh-CN" sz="1600">
                <a:latin typeface="Times New Roman" panose="02020603050405020304" pitchFamily="18" charset="0"/>
                <a:cs typeface="Times New Roman" panose="02020603050405020304" pitchFamily="18" charset="0"/>
              </a:rPr>
              <a:t>WIT</a:t>
            </a:r>
            <a:r>
              <a:rPr lang="zh-CN" altLang="en-US" sz="1600">
                <a:latin typeface="Times New Roman" panose="02020603050405020304" pitchFamily="18" charset="0"/>
                <a:cs typeface="Times New Roman" panose="02020603050405020304" pitchFamily="18" charset="0"/>
              </a:rPr>
              <a:t>）。</a:t>
            </a:r>
          </a:p>
          <a:p>
            <a:pPr indent="0">
              <a:buFont typeface="Wingdings" panose="05000000000000000000" charset="0"/>
              <a:buNone/>
            </a:pPr>
            <a:endParaRPr lang="zh-CN" altLang="en-US" sz="16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zh-CN" altLang="en-US" sz="1600">
                <a:sym typeface="+mn-ea"/>
              </a:rPr>
              <a:t>要保证这一链路稳定，要满足</a:t>
            </a:r>
            <a:r>
              <a:rPr lang="zh-CN" altLang="en-US" sz="1600">
                <a:solidFill>
                  <a:srgbClr val="FF0000"/>
                </a:solidFill>
                <a:sym typeface="+mn-ea"/>
              </a:rPr>
              <a:t>数据的因果关系</a:t>
            </a:r>
            <a:r>
              <a:rPr lang="zh-CN" altLang="en-US" sz="1600">
                <a:sym typeface="+mn-ea"/>
              </a:rPr>
              <a:t>和</a:t>
            </a:r>
            <a:r>
              <a:rPr lang="zh-CN" altLang="en-US" sz="1600">
                <a:solidFill>
                  <a:srgbClr val="FF0000"/>
                </a:solidFill>
                <a:sym typeface="+mn-ea"/>
              </a:rPr>
              <a:t>能量的因果关系</a:t>
            </a:r>
            <a:r>
              <a:rPr lang="zh-CN" altLang="en-US" sz="1600">
                <a:sym typeface="+mn-ea"/>
              </a:rPr>
              <a:t>。</a:t>
            </a:r>
            <a:endParaRPr lang="zh-CN" altLang="en-US" sz="16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zh-CN" altLang="en-US" sz="1600">
              <a:latin typeface="Times New Roman" panose="02020603050405020304" pitchFamily="18" charset="0"/>
              <a:cs typeface="Times New Roman" panose="02020603050405020304" pitchFamily="18" charset="0"/>
            </a:endParaRPr>
          </a:p>
        </p:txBody>
      </p:sp>
      <p:pic>
        <p:nvPicPr>
          <p:cNvPr id="2" name="图片 1" descr="1"/>
          <p:cNvPicPr>
            <a:picLocks noChangeAspect="1"/>
          </p:cNvPicPr>
          <p:nvPr/>
        </p:nvPicPr>
        <p:blipFill>
          <a:blip r:embed="rId3"/>
          <a:stretch>
            <a:fillRect/>
          </a:stretch>
        </p:blipFill>
        <p:spPr>
          <a:xfrm>
            <a:off x="917575" y="1003935"/>
            <a:ext cx="2844165" cy="2292350"/>
          </a:xfrm>
          <a:prstGeom prst="rect">
            <a:avLst/>
          </a:prstGeom>
        </p:spPr>
      </p:pic>
      <p:pic>
        <p:nvPicPr>
          <p:cNvPr id="7" name="图片 6" descr="2"/>
          <p:cNvPicPr>
            <a:picLocks noChangeAspect="1"/>
          </p:cNvPicPr>
          <p:nvPr/>
        </p:nvPicPr>
        <p:blipFill>
          <a:blip r:embed="rId4"/>
          <a:stretch>
            <a:fillRect/>
          </a:stretch>
        </p:blipFill>
        <p:spPr>
          <a:xfrm>
            <a:off x="917575" y="3423920"/>
            <a:ext cx="2844800" cy="1144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a01048ef-9e6d-4de4-91ea-12a36d6ae56b"/>
  <p:tag name="COMMONDATA" val="eyJoZGlkIjoiMzdkNWIyZjc1NTA2NDczYThiMWYzZTg4N2VlODdkZjAifQ=="/>
</p:tagLst>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732</Words>
  <Application>Microsoft Office PowerPoint</Application>
  <PresentationFormat>全屏显示(16:9)</PresentationFormat>
  <Paragraphs>104</Paragraphs>
  <Slides>19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Gill Sans</vt:lpstr>
      <vt:lpstr>华文楷体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We J</cp:lastModifiedBy>
  <cp:revision>152</cp:revision>
  <dcterms:created xsi:type="dcterms:W3CDTF">2017-10-30T02:36:00Z</dcterms:created>
  <dcterms:modified xsi:type="dcterms:W3CDTF">2023-06-20T00:59:11Z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9156453773914EE99FA2461021AE0A17</vt:lpwstr>
  </property>
</Properties>
</file>