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445" r:id="rId4"/>
    <p:sldId id="36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5663F-12F4-B787-24D7-2DC85AFF9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1C0113-2791-A326-2A3D-2960BA4F6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ED3939-6F5E-6F42-5814-67B168FA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5CCA-6AFC-4670-B627-C84950AABB95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620F13-FBFF-9F56-DAA1-8820E1CF7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44CACD-E437-2C3D-AFF3-B3967AB50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0BF-9758-4252-8CB6-37D9E48DA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27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98669-7B8D-08D9-4241-3506267F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9BA22B-77D9-4C4B-DF72-C262E2FE6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310F42-8502-5851-4FDD-D0B1E784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5CCA-6AFC-4670-B627-C84950AABB95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B3D3AD-DA79-93DD-7353-817D4676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B0B8AF-3A1C-7608-9206-16AD056B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0BF-9758-4252-8CB6-37D9E48DA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812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5D1CF9-BBF3-5CD6-3054-D1D7B7154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B97BB9-DD9E-3F30-63DE-2A71695C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6717D1-8030-8D57-3116-23F7DAFF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5CCA-6AFC-4670-B627-C84950AABB95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B7CF6C-5AF2-8962-5F09-76D06E9E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712291-07B7-8092-53AE-8A7A9E8C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0BF-9758-4252-8CB6-37D9E48DA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19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5DDB314-5476-E617-4B3C-BDF0A67A884A}"/>
              </a:ext>
            </a:extLst>
          </p:cNvPr>
          <p:cNvSpPr/>
          <p:nvPr/>
        </p:nvSpPr>
        <p:spPr>
          <a:xfrm>
            <a:off x="0" y="6237286"/>
            <a:ext cx="12192000" cy="647703"/>
          </a:xfrm>
          <a:prstGeom prst="rect">
            <a:avLst/>
          </a:prstGeom>
          <a:solidFill>
            <a:srgbClr val="1C2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>
              <a:sym typeface="+mn-ea"/>
            </a:endParaRPr>
          </a:p>
        </p:txBody>
      </p:sp>
      <p:pic>
        <p:nvPicPr>
          <p:cNvPr id="3" name="图片 7">
            <a:extLst>
              <a:ext uri="{FF2B5EF4-FFF2-40B4-BE49-F238E27FC236}">
                <a16:creationId xmlns:a16="http://schemas.microsoft.com/office/drawing/2014/main" id="{43434884-7E9D-EB17-291D-C9F828E6A4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" y="6246811"/>
            <a:ext cx="2351617" cy="631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8">
            <a:extLst>
              <a:ext uri="{FF2B5EF4-FFF2-40B4-BE49-F238E27FC236}">
                <a16:creationId xmlns:a16="http://schemas.microsoft.com/office/drawing/2014/main" id="{0D6479D1-6325-D929-BD76-65E9FDEE6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0335" y="6361082"/>
            <a:ext cx="9957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sym typeface="黑体" panose="02010609060101010101" pitchFamily="49" charset="-122"/>
              </a:rPr>
              <a:t>第</a:t>
            </a:r>
            <a:fld id="{9ABBD098-7E29-4BF8-AB2F-08C8EEA0B230}" type="slidenum"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sym typeface="黑体" panose="02010609060101010101" pitchFamily="49" charset="-122"/>
              </a:rPr>
              <a:pPr eaLnBrk="1" hangingPunct="1"/>
              <a:t>‹#›</a:t>
            </a:fld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sym typeface="黑体" panose="02010609060101010101" pitchFamily="49" charset="-122"/>
              </a:rPr>
              <a:t>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242370-6139-46D4-8183-9A49C6FB0F2F}"/>
              </a:ext>
            </a:extLst>
          </p:cNvPr>
          <p:cNvSpPr/>
          <p:nvPr/>
        </p:nvSpPr>
        <p:spPr>
          <a:xfrm>
            <a:off x="1200151" y="989013"/>
            <a:ext cx="10339916" cy="69850"/>
          </a:xfrm>
          <a:prstGeom prst="rect">
            <a:avLst/>
          </a:prstGeom>
          <a:solidFill>
            <a:srgbClr val="1C2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ym typeface="+mn-ea"/>
            </a:endParaRPr>
          </a:p>
        </p:txBody>
      </p:sp>
      <p:grpSp>
        <p:nvGrpSpPr>
          <p:cNvPr id="6" name="组合 10">
            <a:extLst>
              <a:ext uri="{FF2B5EF4-FFF2-40B4-BE49-F238E27FC236}">
                <a16:creationId xmlns:a16="http://schemas.microsoft.com/office/drawing/2014/main" id="{F64DCE15-8B30-F970-33AE-F0DC5D7878A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43467" y="476250"/>
            <a:ext cx="660400" cy="585788"/>
            <a:chOff x="547728" y="899829"/>
            <a:chExt cx="495880" cy="584955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F8F53373-B64D-580B-C573-5C3A6D7BE464}"/>
                </a:ext>
              </a:extLst>
            </p:cNvPr>
            <p:cNvSpPr/>
            <p:nvPr/>
          </p:nvSpPr>
          <p:spPr>
            <a:xfrm>
              <a:off x="547728" y="899829"/>
              <a:ext cx="495880" cy="575444"/>
            </a:xfrm>
            <a:prstGeom prst="triangle">
              <a:avLst/>
            </a:prstGeom>
            <a:solidFill>
              <a:srgbClr val="1C21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ym typeface="+mn-ea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C27FCA25-BBD8-39CE-B295-AFA1A38ED5FD}"/>
                </a:ext>
              </a:extLst>
            </p:cNvPr>
            <p:cNvSpPr/>
            <p:nvPr/>
          </p:nvSpPr>
          <p:spPr>
            <a:xfrm>
              <a:off x="547728" y="1269191"/>
              <a:ext cx="495880" cy="21559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ym typeface="+mn-ea"/>
              </a:endParaRPr>
            </a:p>
          </p:txBody>
        </p:sp>
      </p:grpSp>
      <p:sp>
        <p:nvSpPr>
          <p:cNvPr id="9" name="椭圆 8">
            <a:extLst>
              <a:ext uri="{FF2B5EF4-FFF2-40B4-BE49-F238E27FC236}">
                <a16:creationId xmlns:a16="http://schemas.microsoft.com/office/drawing/2014/main" id="{29B3934A-FE3D-270E-2EE9-B199A5BAE6F6}"/>
              </a:ext>
            </a:extLst>
          </p:cNvPr>
          <p:cNvSpPr/>
          <p:nvPr/>
        </p:nvSpPr>
        <p:spPr>
          <a:xfrm>
            <a:off x="632885" y="620714"/>
            <a:ext cx="673100" cy="161925"/>
          </a:xfrm>
          <a:prstGeom prst="ellipse">
            <a:avLst/>
          </a:prstGeom>
          <a:noFill/>
          <a:ln w="50800">
            <a:solidFill>
              <a:srgbClr val="1C21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ym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F7122A-58F9-5F10-8563-C4CC7A9F1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01" y="6429375"/>
            <a:ext cx="1983235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000" b="1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厚德</a:t>
            </a:r>
            <a:r>
              <a:rPr lang="en-US" altLang="zh-CN" sz="2000" b="1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•</a:t>
            </a:r>
            <a:r>
              <a:rPr lang="zh-CN" altLang="en-US" sz="2000" b="1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博学</a:t>
            </a:r>
            <a:r>
              <a:rPr lang="en-US" altLang="zh-CN" sz="2000" b="1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•</a:t>
            </a:r>
            <a:r>
              <a:rPr lang="zh-CN" altLang="en-US" sz="2000" b="1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求是</a:t>
            </a:r>
          </a:p>
        </p:txBody>
      </p:sp>
      <p:sp>
        <p:nvSpPr>
          <p:cNvPr id="11" name="圆角矩形 15">
            <a:extLst>
              <a:ext uri="{FF2B5EF4-FFF2-40B4-BE49-F238E27FC236}">
                <a16:creationId xmlns:a16="http://schemas.microsoft.com/office/drawing/2014/main" id="{5CFF8457-46DD-AF80-AA22-DB733415CCAF}"/>
              </a:ext>
            </a:extLst>
          </p:cNvPr>
          <p:cNvSpPr/>
          <p:nvPr userDrawn="1"/>
        </p:nvSpPr>
        <p:spPr>
          <a:xfrm>
            <a:off x="1703695" y="158477"/>
            <a:ext cx="9504660" cy="720080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angle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endParaRPr lang="zh-CN" altLang="en-US" sz="4000" noProof="1">
              <a:solidFill>
                <a:srgbClr val="FFFFFF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168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D1A90-E4BD-4839-6CD0-A6E0A5F1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493EAC-8CEA-8180-02C7-56876C0E2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DB5F5B-BE2F-2394-DFEB-8CA20CC9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5CCA-6AFC-4670-B627-C84950AABB95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D582FB-0226-EA37-2DC9-02FAA871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9ADF53-84BC-8774-EE13-89E9DC57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0BF-9758-4252-8CB6-37D9E48DA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10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0F09C-FEF4-ECDC-2C42-8F631866B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75CCA2-B390-F3F1-5352-26ECFC852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86B582-19B9-9000-9D77-C3CCB316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5CCA-6AFC-4670-B627-C84950AABB95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BA173B-90D9-B836-4253-B444FB3E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85E945-5661-FE96-C312-895712430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0BF-9758-4252-8CB6-37D9E48DA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25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E85C1-DA2A-62AA-8C78-4B398768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AF61E5-CA42-4C58-16F1-9B6B2AE73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0F88E3-9990-F751-DEDE-16AF841FB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5C7813-EEB6-B22D-88E0-6598ED53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5CCA-6AFC-4670-B627-C84950AABB95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8271D-1575-D10D-752E-6A146450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09C724-1E17-0B48-4E9E-F4FF4664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0BF-9758-4252-8CB6-37D9E48DA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6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E50E7-A639-1C1F-C8A5-3E60120AB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AF466A-FF35-EE49-955B-511121B55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CDC09A-D78C-5D01-E536-2D0FD0151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840103-71EC-8C9A-6F12-161AB096B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D57D4A-EFD6-78AA-3FDC-938A77704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39318C-26E7-277D-38AC-C889CE5D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5CCA-6AFC-4670-B627-C84950AABB95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BC7560-5AAD-5CDB-ADB0-1BE27545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98D208-5D81-C9E1-2623-BB71A0B7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0BF-9758-4252-8CB6-37D9E48DA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36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7FA6B-9659-20D1-DD0C-4BA9C738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D2A7DE-BA86-AAEC-3014-1DF305B28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5CCA-6AFC-4670-B627-C84950AABB95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6D4F2E-F155-739D-328F-A344A79D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739B80-7375-C956-1519-C71D73EC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0BF-9758-4252-8CB6-37D9E48DA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17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26B9E2-AFA4-6356-F789-AFE3DFE3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5CCA-6AFC-4670-B627-C84950AABB95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75DA25-2BCA-15D4-620C-4E3E3AEC5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29923B-63A2-B16D-52F6-B5E48A3F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0BF-9758-4252-8CB6-37D9E48DA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69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CDECF-BFD3-2734-5870-8F2BB6C8D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7A4FDB-FCF7-2C86-8AE2-C40600E95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6AA060-7000-CDFE-8B22-289E7A58E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0DA977-CDBE-FFC3-5ADA-807A9932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5CCA-6AFC-4670-B627-C84950AABB95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17EF84-EAD7-F999-0641-1086792ED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D3C799-893C-F198-E4E2-D8518848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0BF-9758-4252-8CB6-37D9E48DA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5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B96FC-8EB0-4749-4922-18C203FF0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E565ED-1708-E789-56C0-8FF08B7EB0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A74FF5-535D-849F-57DF-3C7878B8B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6878B2-B79E-A3C4-87A0-2F4B4F26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5CCA-6AFC-4670-B627-C84950AABB95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B57160-7235-7C3F-C81C-09918A38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934310-521C-4754-4C11-3F32809D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0BF-9758-4252-8CB6-37D9E48DA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1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801AC6-7759-1A60-44AC-BCF0F2A0E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356395-D3D1-42BC-9AE6-E5376733E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C2BE93-ADAE-FDB4-63A5-8DA858509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8E5CCA-6AFC-4670-B627-C84950AABB95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6024A2-6175-FFB2-E4B0-C403C4221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F21C74-24FF-7710-7459-257219AAC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FED0BF-9758-4252-8CB6-37D9E48DA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8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10617-2660-A7BE-B4E6-BC019AA06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22952D-173C-AF6A-CB1F-5C5BE87953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81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D494B36-489C-86F3-1C9B-1D4F5E237DA0}"/>
              </a:ext>
            </a:extLst>
          </p:cNvPr>
          <p:cNvSpPr/>
          <p:nvPr/>
        </p:nvSpPr>
        <p:spPr>
          <a:xfrm>
            <a:off x="0" y="1584325"/>
            <a:ext cx="12192000" cy="2217738"/>
          </a:xfrm>
          <a:prstGeom prst="rect">
            <a:avLst/>
          </a:prstGeom>
          <a:solidFill>
            <a:srgbClr val="1C2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ctr" eaLnBrk="1" fontAlgn="b" hangingPunct="1">
              <a:lnSpc>
                <a:spcPct val="140000"/>
              </a:lnSpc>
              <a:defRPr/>
            </a:pPr>
            <a:r>
              <a:rPr lang="zh-CN" altLang="en-US" sz="4000" noProof="1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不确定信道环境下车联网鲁棒功率控制</a:t>
            </a:r>
          </a:p>
        </p:txBody>
      </p:sp>
      <p:pic>
        <p:nvPicPr>
          <p:cNvPr id="6147" name="Picture 13" descr="校标+文字副本">
            <a:extLst>
              <a:ext uri="{FF2B5EF4-FFF2-40B4-BE49-F238E27FC236}">
                <a16:creationId xmlns:a16="http://schemas.microsoft.com/office/drawing/2014/main" id="{79A0EA11-C134-F9B7-AECA-1C2F352B6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95" y="188775"/>
            <a:ext cx="3424237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7">
            <a:extLst>
              <a:ext uri="{FF2B5EF4-FFF2-40B4-BE49-F238E27FC236}">
                <a16:creationId xmlns:a16="http://schemas.microsoft.com/office/drawing/2014/main" id="{0946E6D6-FBF3-EAB7-A28A-64DC6F79B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4437064"/>
            <a:ext cx="4941888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2400" b="1" dirty="0"/>
              <a:t>姓    名：魏建帅</a:t>
            </a:r>
            <a:endParaRPr lang="en-US" altLang="zh-CN" sz="2400" b="1" dirty="0"/>
          </a:p>
          <a:p>
            <a:pPr algn="just">
              <a:lnSpc>
                <a:spcPct val="120000"/>
              </a:lnSpc>
            </a:pPr>
            <a:r>
              <a:rPr lang="zh-CN" altLang="en-US" sz="2400" b="1" dirty="0"/>
              <a:t>导    师：</a:t>
            </a:r>
            <a:r>
              <a:rPr lang="zh-CN" altLang="en-US" sz="2400" b="1" dirty="0">
                <a:latin typeface="Times New Roman" panose="02020603050405020304" pitchFamily="18" charset="0"/>
              </a:rPr>
              <a:t>刘志新教授</a:t>
            </a:r>
          </a:p>
          <a:p>
            <a:pPr algn="just"/>
            <a:r>
              <a:rPr lang="zh-CN" altLang="zh-CN" sz="2400" b="1" dirty="0"/>
              <a:t>专</a:t>
            </a:r>
            <a:r>
              <a:rPr lang="zh-CN" altLang="en-US" sz="2400" b="1" dirty="0"/>
              <a:t>    </a:t>
            </a:r>
            <a:r>
              <a:rPr lang="zh-CN" altLang="zh-CN" sz="2400" b="1" dirty="0"/>
              <a:t>业：控制科学与工程</a:t>
            </a:r>
          </a:p>
        </p:txBody>
      </p:sp>
      <p:sp>
        <p:nvSpPr>
          <p:cNvPr id="6149" name="日期占位符 2">
            <a:extLst>
              <a:ext uri="{FF2B5EF4-FFF2-40B4-BE49-F238E27FC236}">
                <a16:creationId xmlns:a16="http://schemas.microsoft.com/office/drawing/2014/main" id="{9C710B49-BF83-D913-D904-9D5F14EDBA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05863" y="6309200"/>
            <a:ext cx="3089275" cy="322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buFont typeface="Arial" panose="020B0604020202020204" pitchFamily="34" charset="0"/>
              <a:buChar char="•"/>
            </a:pPr>
            <a:fld id="{D9DE0B2A-0C4B-427B-8999-6749BA3952EC}" type="datetime3">
              <a:rPr lang="zh-CN" altLang="en-US" smtClean="0">
                <a:latin typeface="Times New Roman" panose="02020603050405020304" pitchFamily="18" charset="0"/>
              </a:rPr>
              <a:pPr algn="r">
                <a:buFont typeface="Arial" panose="020B0604020202020204" pitchFamily="34" charset="0"/>
                <a:buChar char="•"/>
              </a:pPr>
              <a:t>2024年5月22日星期三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15">
            <a:extLst>
              <a:ext uri="{FF2B5EF4-FFF2-40B4-BE49-F238E27FC236}">
                <a16:creationId xmlns:a16="http://schemas.microsoft.com/office/drawing/2014/main" id="{7E2B8A1E-00CF-B0FB-2034-56116666C276}"/>
              </a:ext>
            </a:extLst>
          </p:cNvPr>
          <p:cNvSpPr/>
          <p:nvPr/>
        </p:nvSpPr>
        <p:spPr>
          <a:xfrm>
            <a:off x="3182342" y="158477"/>
            <a:ext cx="6294042" cy="720080"/>
          </a:xfrm>
          <a:prstGeom prst="round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angle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3600" b="1" noProof="1">
                <a:solidFill>
                  <a:srgbClr val="FFFFFF"/>
                </a:solidFill>
                <a:latin typeface="Times New Roman" panose="02020603050405020304" pitchFamily="18" charset="0"/>
                <a:sym typeface="+mn-ea"/>
              </a:rPr>
              <a:t>研究背景与意义</a:t>
            </a:r>
          </a:p>
        </p:txBody>
      </p:sp>
      <p:grpSp>
        <p:nvGrpSpPr>
          <p:cNvPr id="10245" name="组合 2">
            <a:extLst>
              <a:ext uri="{FF2B5EF4-FFF2-40B4-BE49-F238E27FC236}">
                <a16:creationId xmlns:a16="http://schemas.microsoft.com/office/drawing/2014/main" id="{CB06EE16-74DD-71D0-12DF-45A65B52218E}"/>
              </a:ext>
            </a:extLst>
          </p:cNvPr>
          <p:cNvGrpSpPr>
            <a:grpSpLocks/>
          </p:cNvGrpSpPr>
          <p:nvPr/>
        </p:nvGrpSpPr>
        <p:grpSpPr bwMode="auto">
          <a:xfrm>
            <a:off x="2457393" y="1266249"/>
            <a:ext cx="7482523" cy="4873625"/>
            <a:chOff x="1629" y="2525"/>
            <a:chExt cx="11784" cy="7675"/>
          </a:xfrm>
        </p:grpSpPr>
        <p:sp>
          <p:nvSpPr>
            <p:cNvPr id="10246" name="文本框 12355">
              <a:extLst>
                <a:ext uri="{FF2B5EF4-FFF2-40B4-BE49-F238E27FC236}">
                  <a16:creationId xmlns:a16="http://schemas.microsoft.com/office/drawing/2014/main" id="{B89F9544-3A16-F53B-3A31-8FD3CDEBD7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5" y="5429"/>
              <a:ext cx="4868" cy="1369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540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宋体" panose="02010600030101010101" pitchFamily="2" charset="-122"/>
                </a:rPr>
                <a:t>Rayleigh </a:t>
              </a:r>
              <a:r>
                <a:rPr lang="zh-CN" altLang="en-US" sz="2000" b="1">
                  <a:latin typeface="宋体" panose="02010600030101010101" pitchFamily="2" charset="-122"/>
                </a:rPr>
                <a:t>分布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宋体" panose="02010600030101010101" pitchFamily="2" charset="-122"/>
                </a:rPr>
                <a:t>Gaussian </a:t>
              </a:r>
              <a:r>
                <a:rPr lang="zh-CN" altLang="en-US" sz="2000" b="1">
                  <a:latin typeface="宋体" panose="02010600030101010101" pitchFamily="2" charset="-122"/>
                </a:rPr>
                <a:t>分布</a:t>
              </a:r>
            </a:p>
          </p:txBody>
        </p:sp>
        <p:sp>
          <p:nvSpPr>
            <p:cNvPr id="10247" name="文本框 3">
              <a:extLst>
                <a:ext uri="{FF2B5EF4-FFF2-40B4-BE49-F238E27FC236}">
                  <a16:creationId xmlns:a16="http://schemas.microsoft.com/office/drawing/2014/main" id="{73D4F50D-C879-462C-FF03-DEA54392E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9" y="2525"/>
              <a:ext cx="776" cy="2155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/>
                <a:t>高动态环境</a:t>
              </a:r>
            </a:p>
          </p:txBody>
        </p:sp>
        <p:sp>
          <p:nvSpPr>
            <p:cNvPr id="10248" name="文本框 4">
              <a:extLst>
                <a:ext uri="{FF2B5EF4-FFF2-40B4-BE49-F238E27FC236}">
                  <a16:creationId xmlns:a16="http://schemas.microsoft.com/office/drawing/2014/main" id="{838A18ED-2C74-7935-3CAB-A555E05B2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4" y="4920"/>
              <a:ext cx="776" cy="2560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网络拓扑频变</a:t>
              </a:r>
            </a:p>
          </p:txBody>
        </p:sp>
        <p:sp>
          <p:nvSpPr>
            <p:cNvPr id="10249" name="文本框 5">
              <a:extLst>
                <a:ext uri="{FF2B5EF4-FFF2-40B4-BE49-F238E27FC236}">
                  <a16:creationId xmlns:a16="http://schemas.microsoft.com/office/drawing/2014/main" id="{056D6FDA-DE06-AED8-0D81-E317BB6D5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4" y="7718"/>
              <a:ext cx="776" cy="2482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多普勒频移</a:t>
              </a:r>
            </a:p>
          </p:txBody>
        </p:sp>
        <p:sp>
          <p:nvSpPr>
            <p:cNvPr id="10250" name="文本框 6">
              <a:extLst>
                <a:ext uri="{FF2B5EF4-FFF2-40B4-BE49-F238E27FC236}">
                  <a16:creationId xmlns:a16="http://schemas.microsoft.com/office/drawing/2014/main" id="{4877C1FB-C982-B3AF-2D74-CD6666886F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7" y="4005"/>
              <a:ext cx="776" cy="4218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信道状态信息的不确定</a:t>
              </a:r>
            </a:p>
          </p:txBody>
        </p:sp>
        <p:sp>
          <p:nvSpPr>
            <p:cNvPr id="10251" name="文本框 7">
              <a:extLst>
                <a:ext uri="{FF2B5EF4-FFF2-40B4-BE49-F238E27FC236}">
                  <a16:creationId xmlns:a16="http://schemas.microsoft.com/office/drawing/2014/main" id="{2BF5695A-8695-11FC-5CC1-557CF48340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9" y="5215"/>
              <a:ext cx="776" cy="1913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/>
                <a:t>随机优化</a:t>
              </a:r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8C09E003-5058-44CC-D15A-6A8EB9679280}"/>
                </a:ext>
              </a:extLst>
            </p:cNvPr>
            <p:cNvCxnSpPr/>
            <p:nvPr/>
          </p:nvCxnSpPr>
          <p:spPr>
            <a:xfrm>
              <a:off x="2405" y="3748"/>
              <a:ext cx="1420" cy="2047"/>
            </a:xfrm>
            <a:prstGeom prst="straightConnector1">
              <a:avLst/>
            </a:prstGeom>
            <a:ln w="254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048224FA-4DFF-9B04-6E29-FADA13FA22A9}"/>
                </a:ext>
              </a:extLst>
            </p:cNvPr>
            <p:cNvCxnSpPr/>
            <p:nvPr/>
          </p:nvCxnSpPr>
          <p:spPr>
            <a:xfrm>
              <a:off x="2405" y="6125"/>
              <a:ext cx="1465" cy="20"/>
            </a:xfrm>
            <a:prstGeom prst="straightConnector1">
              <a:avLst/>
            </a:prstGeom>
            <a:ln w="254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375DFC66-C1A1-1C9A-8288-AF9ECB96E0A7}"/>
                </a:ext>
              </a:extLst>
            </p:cNvPr>
            <p:cNvCxnSpPr>
              <a:stCxn id="10249" idx="3"/>
            </p:cNvCxnSpPr>
            <p:nvPr/>
          </p:nvCxnSpPr>
          <p:spPr>
            <a:xfrm flipV="1">
              <a:off x="2420" y="6478"/>
              <a:ext cx="1465" cy="2481"/>
            </a:xfrm>
            <a:prstGeom prst="straightConnector1">
              <a:avLst/>
            </a:prstGeom>
            <a:ln w="254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8681FB00-39AA-9655-7D9C-DAD3BB320F02}"/>
                </a:ext>
              </a:extLst>
            </p:cNvPr>
            <p:cNvCxnSpPr>
              <a:stCxn id="10250" idx="3"/>
            </p:cNvCxnSpPr>
            <p:nvPr/>
          </p:nvCxnSpPr>
          <p:spPr>
            <a:xfrm>
              <a:off x="4653" y="6114"/>
              <a:ext cx="1605" cy="11"/>
            </a:xfrm>
            <a:prstGeom prst="straightConnector1">
              <a:avLst/>
            </a:prstGeom>
            <a:ln w="254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1880FEC6-315C-6244-6D4B-704BC8FB75A3}"/>
                </a:ext>
              </a:extLst>
            </p:cNvPr>
            <p:cNvCxnSpPr>
              <a:stCxn id="10250" idx="3"/>
            </p:cNvCxnSpPr>
            <p:nvPr/>
          </p:nvCxnSpPr>
          <p:spPr>
            <a:xfrm>
              <a:off x="4653" y="6114"/>
              <a:ext cx="2377" cy="31"/>
            </a:xfrm>
            <a:prstGeom prst="straightConnector1">
              <a:avLst/>
            </a:prstGeom>
            <a:ln w="254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A0D41B46-C9AF-1AB1-5A41-FE00A5201A42}"/>
                </a:ext>
              </a:extLst>
            </p:cNvPr>
            <p:cNvCxnSpPr>
              <a:stCxn id="10250" idx="3"/>
            </p:cNvCxnSpPr>
            <p:nvPr/>
          </p:nvCxnSpPr>
          <p:spPr>
            <a:xfrm>
              <a:off x="4653" y="6114"/>
              <a:ext cx="2025" cy="2094"/>
            </a:xfrm>
            <a:prstGeom prst="straightConnector1">
              <a:avLst/>
            </a:prstGeom>
            <a:ln w="254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58" name="文本框 12355">
              <a:extLst>
                <a:ext uri="{FF2B5EF4-FFF2-40B4-BE49-F238E27FC236}">
                  <a16:creationId xmlns:a16="http://schemas.microsoft.com/office/drawing/2014/main" id="{52F7ADE0-FDE6-AA6A-15FF-E7FE20A1D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8" y="8228"/>
              <a:ext cx="2760" cy="645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540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b="1">
                  <a:latin typeface="宋体" panose="02010600030101010101" pitchFamily="2" charset="-122"/>
                </a:rPr>
                <a:t>确定性的约束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7" name="对象 -2147482300">
            <a:extLst>
              <a:ext uri="{FF2B5EF4-FFF2-40B4-BE49-F238E27FC236}">
                <a16:creationId xmlns:a16="http://schemas.microsoft.com/office/drawing/2014/main" id="{1B2A28B5-2D6C-7831-1C14-233F12142E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1413" y="1487488"/>
          <a:ext cx="4449762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060360" imgH="482400" progId="Equation.DSMT4">
                  <p:embed/>
                </p:oleObj>
              </mc:Choice>
              <mc:Fallback>
                <p:oleObj r:id="rId2" imgW="3060360" imgH="482400" progId="Equation.DSMT4">
                  <p:embed/>
                  <p:pic>
                    <p:nvPicPr>
                      <p:cNvPr id="23557" name="对象 -2147482300">
                        <a:extLst>
                          <a:ext uri="{FF2B5EF4-FFF2-40B4-BE49-F238E27FC236}">
                            <a16:creationId xmlns:a16="http://schemas.microsoft.com/office/drawing/2014/main" id="{1B2A28B5-2D6C-7831-1C14-233F12142E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413" y="1487488"/>
                        <a:ext cx="4449762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对象 -2147482298">
            <a:extLst>
              <a:ext uri="{FF2B5EF4-FFF2-40B4-BE49-F238E27FC236}">
                <a16:creationId xmlns:a16="http://schemas.microsoft.com/office/drawing/2014/main" id="{941FDFD3-9135-3738-AEC0-5FF24AB7E4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9139" y="2525714"/>
          <a:ext cx="3132137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97080" imgH="482400" progId="Equation.DSMT4">
                  <p:embed/>
                </p:oleObj>
              </mc:Choice>
              <mc:Fallback>
                <p:oleObj name="Equation" r:id="rId4" imgW="2197080" imgH="482400" progId="Equation.DSMT4">
                  <p:embed/>
                  <p:pic>
                    <p:nvPicPr>
                      <p:cNvPr id="23558" name="对象 -2147482298">
                        <a:extLst>
                          <a:ext uri="{FF2B5EF4-FFF2-40B4-BE49-F238E27FC236}">
                            <a16:creationId xmlns:a16="http://schemas.microsoft.com/office/drawing/2014/main" id="{941FDFD3-9135-3738-AEC0-5FF24AB7E4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139" y="2525714"/>
                        <a:ext cx="3132137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对象 -2147482293">
            <a:extLst>
              <a:ext uri="{FF2B5EF4-FFF2-40B4-BE49-F238E27FC236}">
                <a16:creationId xmlns:a16="http://schemas.microsoft.com/office/drawing/2014/main" id="{3C4584B6-4F32-0B05-2D09-F764D65FA4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1414" y="3643313"/>
          <a:ext cx="5075237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70200" imgH="1041120" progId="Equation.DSMT4">
                  <p:embed/>
                </p:oleObj>
              </mc:Choice>
              <mc:Fallback>
                <p:oleObj name="Equation" r:id="rId6" imgW="3670200" imgH="1041120" progId="Equation.DSMT4">
                  <p:embed/>
                  <p:pic>
                    <p:nvPicPr>
                      <p:cNvPr id="23559" name="对象 -2147482293">
                        <a:extLst>
                          <a:ext uri="{FF2B5EF4-FFF2-40B4-BE49-F238E27FC236}">
                            <a16:creationId xmlns:a16="http://schemas.microsoft.com/office/drawing/2014/main" id="{3C4584B6-4F32-0B05-2D09-F764D65FA4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414" y="3643313"/>
                        <a:ext cx="5075237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对象 -2147482292">
            <a:extLst>
              <a:ext uri="{FF2B5EF4-FFF2-40B4-BE49-F238E27FC236}">
                <a16:creationId xmlns:a16="http://schemas.microsoft.com/office/drawing/2014/main" id="{30F39B36-1889-EF60-C9CE-4A6B99996F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97338" y="5497514"/>
          <a:ext cx="3814762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501640" imgH="482400" progId="Equation.DSMT4">
                  <p:embed/>
                </p:oleObj>
              </mc:Choice>
              <mc:Fallback>
                <p:oleObj r:id="rId8" imgW="2501640" imgH="482400" progId="Equation.DSMT4">
                  <p:embed/>
                  <p:pic>
                    <p:nvPicPr>
                      <p:cNvPr id="23560" name="对象 -2147482292">
                        <a:extLst>
                          <a:ext uri="{FF2B5EF4-FFF2-40B4-BE49-F238E27FC236}">
                            <a16:creationId xmlns:a16="http://schemas.microsoft.com/office/drawing/2014/main" id="{30F39B36-1889-EF60-C9CE-4A6B99996F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7338" y="5497514"/>
                        <a:ext cx="3814762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文本框 1">
            <a:extLst>
              <a:ext uri="{FF2B5EF4-FFF2-40B4-BE49-F238E27FC236}">
                <a16:creationId xmlns:a16="http://schemas.microsoft.com/office/drawing/2014/main" id="{8AB4ED2C-BF87-9535-9F03-3F9FE386D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2939" y="1638301"/>
            <a:ext cx="1938337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对功率和乘子求偏导：</a:t>
            </a:r>
          </a:p>
        </p:txBody>
      </p:sp>
      <p:sp>
        <p:nvSpPr>
          <p:cNvPr id="23562" name="文本框 2">
            <a:extLst>
              <a:ext uri="{FF2B5EF4-FFF2-40B4-BE49-F238E27FC236}">
                <a16:creationId xmlns:a16="http://schemas.microsoft.com/office/drawing/2014/main" id="{BADFA119-F1B0-7AF7-17D5-28968C974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1" y="3719513"/>
            <a:ext cx="1662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功率更新：</a:t>
            </a:r>
          </a:p>
        </p:txBody>
      </p:sp>
      <p:sp>
        <p:nvSpPr>
          <p:cNvPr id="23563" name="文本框 4">
            <a:extLst>
              <a:ext uri="{FF2B5EF4-FFF2-40B4-BE49-F238E27FC236}">
                <a16:creationId xmlns:a16="http://schemas.microsoft.com/office/drawing/2014/main" id="{AFE513C2-40F6-C978-786D-37673D3A5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475" y="5683250"/>
            <a:ext cx="1303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乘子更新：</a:t>
            </a:r>
          </a:p>
        </p:txBody>
      </p:sp>
      <p:sp>
        <p:nvSpPr>
          <p:cNvPr id="2" name="圆角矩形 15">
            <a:extLst>
              <a:ext uri="{FF2B5EF4-FFF2-40B4-BE49-F238E27FC236}">
                <a16:creationId xmlns:a16="http://schemas.microsoft.com/office/drawing/2014/main" id="{103C462B-2362-EDB6-4566-3004E3028CC6}"/>
              </a:ext>
            </a:extLst>
          </p:cNvPr>
          <p:cNvSpPr/>
          <p:nvPr/>
        </p:nvSpPr>
        <p:spPr>
          <a:xfrm>
            <a:off x="1948872" y="158477"/>
            <a:ext cx="9125527" cy="720080"/>
          </a:xfrm>
          <a:prstGeom prst="round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angle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400" b="1" noProof="1">
                <a:solidFill>
                  <a:srgbClr val="FFFFFF"/>
                </a:solidFill>
                <a:latin typeface="Times New Roman" panose="02020603050405020304" pitchFamily="18" charset="0"/>
                <a:sym typeface="+mn-ea"/>
              </a:rPr>
              <a:t>研究内容</a:t>
            </a:r>
            <a:r>
              <a:rPr lang="en-US" altLang="zh-CN" sz="2400" b="1" noProof="1">
                <a:solidFill>
                  <a:srgbClr val="FFFFFF"/>
                </a:solidFill>
                <a:latin typeface="Times New Roman" panose="02020603050405020304" pitchFamily="18" charset="0"/>
                <a:sym typeface="+mn-ea"/>
              </a:rPr>
              <a:t>2 </a:t>
            </a:r>
            <a:r>
              <a:rPr lang="zh-CN" altLang="en-US" sz="2400" b="1" noProof="1">
                <a:solidFill>
                  <a:srgbClr val="FFFFFF"/>
                </a:solidFill>
                <a:latin typeface="Times New Roman" panose="02020603050405020304" pitchFamily="18" charset="0"/>
                <a:sym typeface="+mn-ea"/>
              </a:rPr>
              <a:t>云边计算辅助的车联网络功率控制与资源分配</a:t>
            </a:r>
            <a:endParaRPr lang="en-US" altLang="zh-CN" sz="2400" b="1" noProof="1">
              <a:solidFill>
                <a:srgbClr val="FFFFFF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宽屏</PresentationFormat>
  <Paragraphs>18</Paragraphs>
  <Slides>4</Slides>
  <Notes>0</Notes>
  <HiddenSlides>3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等线</vt:lpstr>
      <vt:lpstr>等线 Light</vt:lpstr>
      <vt:lpstr>华文行楷</vt:lpstr>
      <vt:lpstr>宋体</vt:lpstr>
      <vt:lpstr>Arial</vt:lpstr>
      <vt:lpstr>Times New Roman</vt:lpstr>
      <vt:lpstr>Office 主题​​</vt:lpstr>
      <vt:lpstr>MathType 7.0 Equation</vt:lpstr>
      <vt:lpstr>Equation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Personal Jswe</dc:creator>
  <cp:lastModifiedBy>Personal Jswe</cp:lastModifiedBy>
  <cp:revision>1</cp:revision>
  <dcterms:created xsi:type="dcterms:W3CDTF">2024-05-22T13:02:45Z</dcterms:created>
  <dcterms:modified xsi:type="dcterms:W3CDTF">2024-05-22T13:03:10Z</dcterms:modified>
</cp:coreProperties>
</file>