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261" r:id="rId3"/>
    <p:sldId id="423" r:id="rId4"/>
    <p:sldId id="425" r:id="rId5"/>
    <p:sldId id="424" r:id="rId6"/>
    <p:sldId id="413" r:id="rId7"/>
    <p:sldId id="380" r:id="rId8"/>
    <p:sldId id="412" r:id="rId9"/>
    <p:sldId id="42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328454" y="2253538"/>
            <a:ext cx="11774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06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577255" y="4034602"/>
            <a:ext cx="927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06</a:t>
            </a:r>
            <a:r>
              <a:rPr lang="zh-CN" altLang="en-US" sz="2800" dirty="0"/>
              <a:t>月</a:t>
            </a:r>
            <a:r>
              <a:rPr lang="en-US" altLang="zh-CN" sz="2800" dirty="0"/>
              <a:t>12</a:t>
            </a:r>
            <a:r>
              <a:rPr lang="zh-CN" altLang="en-US" sz="2800" dirty="0"/>
              <a:t>日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6"/>
    </mc:Choice>
    <mc:Fallback xmlns="">
      <p:transition spd="slow" advTm="47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0385376B-6FC6-4408-B7C1-75945A1D89A6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D0005BE-0B75-4B09-A24F-6C2EBE33D1C4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E2F1A3E-C66B-48FD-8865-3FA1ECEEF54E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AFD1826F-4E62-4F74-A90C-690D7101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" name="Rectangle 6">
                <a:extLst>
                  <a:ext uri="{FF2B5EF4-FFF2-40B4-BE49-F238E27FC236}">
                    <a16:creationId xmlns:a16="http://schemas.microsoft.com/office/drawing/2014/main" id="{8CC223A6-0786-48D4-B993-267077C5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Rectangle 7">
                <a:extLst>
                  <a:ext uri="{FF2B5EF4-FFF2-40B4-BE49-F238E27FC236}">
                    <a16:creationId xmlns:a16="http://schemas.microsoft.com/office/drawing/2014/main" id="{5CFA1BC4-41FD-4BA7-A7FE-1429A53C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Rectangle 8">
                <a:extLst>
                  <a:ext uri="{FF2B5EF4-FFF2-40B4-BE49-F238E27FC236}">
                    <a16:creationId xmlns:a16="http://schemas.microsoft.com/office/drawing/2014/main" id="{5760863C-563B-4E50-B899-F9CAF4C05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5" name="Rectangle 9">
                <a:extLst>
                  <a:ext uri="{FF2B5EF4-FFF2-40B4-BE49-F238E27FC236}">
                    <a16:creationId xmlns:a16="http://schemas.microsoft.com/office/drawing/2014/main" id="{B75D07ED-C040-4D2D-B30B-6DA75E1DE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Rectangle 10">
                <a:extLst>
                  <a:ext uri="{FF2B5EF4-FFF2-40B4-BE49-F238E27FC236}">
                    <a16:creationId xmlns:a16="http://schemas.microsoft.com/office/drawing/2014/main" id="{EFD63B19-3992-4B0E-8690-C170C5DBE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Rectangle 11">
                <a:extLst>
                  <a:ext uri="{FF2B5EF4-FFF2-40B4-BE49-F238E27FC236}">
                    <a16:creationId xmlns:a16="http://schemas.microsoft.com/office/drawing/2014/main" id="{FF99D572-EA4F-44DD-85F7-800130299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:a16="http://schemas.microsoft.com/office/drawing/2014/main" id="{9F87E178-9001-4F53-81A3-0729128E7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9" name="Rectangle 13">
                <a:extLst>
                  <a:ext uri="{FF2B5EF4-FFF2-40B4-BE49-F238E27FC236}">
                    <a16:creationId xmlns:a16="http://schemas.microsoft.com/office/drawing/2014/main" id="{9DFEE94A-5AE3-4C7F-867A-5D57F56F0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Rectangle 14">
                <a:extLst>
                  <a:ext uri="{FF2B5EF4-FFF2-40B4-BE49-F238E27FC236}">
                    <a16:creationId xmlns:a16="http://schemas.microsoft.com/office/drawing/2014/main" id="{72F0FC62-65EA-4555-81D2-AC9DC7BDC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15">
                <a:extLst>
                  <a:ext uri="{FF2B5EF4-FFF2-40B4-BE49-F238E27FC236}">
                    <a16:creationId xmlns:a16="http://schemas.microsoft.com/office/drawing/2014/main" id="{E1E0E413-69DF-4B59-BFF5-E60D8BAC8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16">
                <a:extLst>
                  <a:ext uri="{FF2B5EF4-FFF2-40B4-BE49-F238E27FC236}">
                    <a16:creationId xmlns:a16="http://schemas.microsoft.com/office/drawing/2014/main" id="{EF59B4C4-5834-482F-98A9-365C897C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Rectangle 17">
                <a:extLst>
                  <a:ext uri="{FF2B5EF4-FFF2-40B4-BE49-F238E27FC236}">
                    <a16:creationId xmlns:a16="http://schemas.microsoft.com/office/drawing/2014/main" id="{E3B4B579-19DC-41B7-AD84-C445CD84A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Rectangle 18">
                <a:extLst>
                  <a:ext uri="{FF2B5EF4-FFF2-40B4-BE49-F238E27FC236}">
                    <a16:creationId xmlns:a16="http://schemas.microsoft.com/office/drawing/2014/main" id="{E57665A8-F6C7-4097-B092-891B80116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19">
                <a:extLst>
                  <a:ext uri="{FF2B5EF4-FFF2-40B4-BE49-F238E27FC236}">
                    <a16:creationId xmlns:a16="http://schemas.microsoft.com/office/drawing/2014/main" id="{AE75034B-2F07-457B-9BCC-8915ADC35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20">
                <a:extLst>
                  <a:ext uri="{FF2B5EF4-FFF2-40B4-BE49-F238E27FC236}">
                    <a16:creationId xmlns:a16="http://schemas.microsoft.com/office/drawing/2014/main" id="{112D5DB6-3100-4217-A8DF-23CC5825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DB577B13-0FBE-466E-B917-4F65A80C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22">
                <a:extLst>
                  <a:ext uri="{FF2B5EF4-FFF2-40B4-BE49-F238E27FC236}">
                    <a16:creationId xmlns:a16="http://schemas.microsoft.com/office/drawing/2014/main" id="{90595D72-E8F8-4E43-9229-777792AA7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23">
                <a:extLst>
                  <a:ext uri="{FF2B5EF4-FFF2-40B4-BE49-F238E27FC236}">
                    <a16:creationId xmlns:a16="http://schemas.microsoft.com/office/drawing/2014/main" id="{600E92B8-9E2A-4EFB-B532-273A46C2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24">
                <a:extLst>
                  <a:ext uri="{FF2B5EF4-FFF2-40B4-BE49-F238E27FC236}">
                    <a16:creationId xmlns:a16="http://schemas.microsoft.com/office/drawing/2014/main" id="{ACF53F55-238E-4D71-83A0-C3788386A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25">
                <a:extLst>
                  <a:ext uri="{FF2B5EF4-FFF2-40B4-BE49-F238E27FC236}">
                    <a16:creationId xmlns:a16="http://schemas.microsoft.com/office/drawing/2014/main" id="{8EC7041F-8731-4D3F-AE9E-860562597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26">
                <a:extLst>
                  <a:ext uri="{FF2B5EF4-FFF2-40B4-BE49-F238E27FC236}">
                    <a16:creationId xmlns:a16="http://schemas.microsoft.com/office/drawing/2014/main" id="{9FF26666-B1B0-4929-AE0E-471657B9C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27">
                <a:extLst>
                  <a:ext uri="{FF2B5EF4-FFF2-40B4-BE49-F238E27FC236}">
                    <a16:creationId xmlns:a16="http://schemas.microsoft.com/office/drawing/2014/main" id="{09BA1F0C-8F79-449B-AFEB-3F1EAFFF6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28">
                <a:extLst>
                  <a:ext uri="{FF2B5EF4-FFF2-40B4-BE49-F238E27FC236}">
                    <a16:creationId xmlns:a16="http://schemas.microsoft.com/office/drawing/2014/main" id="{3A8BF8DB-9525-4944-BB02-CAB4CB65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29">
                <a:extLst>
                  <a:ext uri="{FF2B5EF4-FFF2-40B4-BE49-F238E27FC236}">
                    <a16:creationId xmlns:a16="http://schemas.microsoft.com/office/drawing/2014/main" id="{E759BBB9-2221-43BB-B0C9-90902C9A2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30">
                <a:extLst>
                  <a:ext uri="{FF2B5EF4-FFF2-40B4-BE49-F238E27FC236}">
                    <a16:creationId xmlns:a16="http://schemas.microsoft.com/office/drawing/2014/main" id="{B929EE39-6858-4739-8B0D-C693760F5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31">
                <a:extLst>
                  <a:ext uri="{FF2B5EF4-FFF2-40B4-BE49-F238E27FC236}">
                    <a16:creationId xmlns:a16="http://schemas.microsoft.com/office/drawing/2014/main" id="{ED76CC73-98B8-4185-9EE0-DE8398376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32">
                <a:extLst>
                  <a:ext uri="{FF2B5EF4-FFF2-40B4-BE49-F238E27FC236}">
                    <a16:creationId xmlns:a16="http://schemas.microsoft.com/office/drawing/2014/main" id="{53D795DF-3BB4-4B96-BE12-75477F14D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33">
                <a:extLst>
                  <a:ext uri="{FF2B5EF4-FFF2-40B4-BE49-F238E27FC236}">
                    <a16:creationId xmlns:a16="http://schemas.microsoft.com/office/drawing/2014/main" id="{9F133DC4-BB16-4172-8EB0-423F39B7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10" name="Picture 35">
                <a:extLst>
                  <a:ext uri="{FF2B5EF4-FFF2-40B4-BE49-F238E27FC236}">
                    <a16:creationId xmlns:a16="http://schemas.microsoft.com/office/drawing/2014/main" id="{A8107E20-0104-4C33-83EE-F648154AED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" name="Picture 36">
                <a:extLst>
                  <a:ext uri="{FF2B5EF4-FFF2-40B4-BE49-F238E27FC236}">
                    <a16:creationId xmlns:a16="http://schemas.microsoft.com/office/drawing/2014/main" id="{F0A4E050-7B41-4994-9B7F-4CC19FA74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37">
                <a:extLst>
                  <a:ext uri="{FF2B5EF4-FFF2-40B4-BE49-F238E27FC236}">
                    <a16:creationId xmlns:a16="http://schemas.microsoft.com/office/drawing/2014/main" id="{CB81051A-879E-453C-88C9-7FBFFFDE4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Rectangle 38">
                <a:extLst>
                  <a:ext uri="{FF2B5EF4-FFF2-40B4-BE49-F238E27FC236}">
                    <a16:creationId xmlns:a16="http://schemas.microsoft.com/office/drawing/2014/main" id="{2D8789DC-4B69-4BFD-AF8C-957A29268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4B1821D1-3247-49D2-B2A8-FC31F9A1B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86703085-C5FF-401D-B614-3FAC9D170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33" y="961292"/>
            <a:ext cx="4238625" cy="3352800"/>
          </a:xfrm>
          <a:prstGeom prst="rect">
            <a:avLst/>
          </a:prstGeom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A766935F-324F-4776-9810-33471A0EBA61}"/>
              </a:ext>
            </a:extLst>
          </p:cNvPr>
          <p:cNvSpPr/>
          <p:nvPr/>
        </p:nvSpPr>
        <p:spPr>
          <a:xfrm>
            <a:off x="5800435" y="6212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MISO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21DD9D5-BB60-4E94-8073-7732C8FF9948}"/>
              </a:ext>
            </a:extLst>
          </p:cNvPr>
          <p:cNvSpPr/>
          <p:nvPr/>
        </p:nvSpPr>
        <p:spPr>
          <a:xfrm>
            <a:off x="4875703" y="591960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uplink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FCE45-DEEA-4084-923B-90C286B7459C}"/>
              </a:ext>
            </a:extLst>
          </p:cNvPr>
          <p:cNvSpPr/>
          <p:nvPr/>
        </p:nvSpPr>
        <p:spPr>
          <a:xfrm>
            <a:off x="6817373" y="621267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车 M = {1, 2, . . . , M}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DF7A6BD-E19F-41A3-8D07-CC47489D000D}"/>
              </a:ext>
            </a:extLst>
          </p:cNvPr>
          <p:cNvSpPr/>
          <p:nvPr/>
        </p:nvSpPr>
        <p:spPr>
          <a:xfrm>
            <a:off x="4854162" y="133640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CSI Error Model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1039B62-232D-4D6A-9C76-5CEF28AB39C4}"/>
              </a:ext>
            </a:extLst>
          </p:cNvPr>
          <p:cNvSpPr/>
          <p:nvPr/>
        </p:nvSpPr>
        <p:spPr>
          <a:xfrm>
            <a:off x="6838051" y="1336404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Jakes’ model </a:t>
            </a: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63DC4CCE-AF3B-4D80-AEC6-FC0570333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10" y="4736115"/>
            <a:ext cx="4924425" cy="1762125"/>
          </a:xfrm>
          <a:prstGeom prst="rect">
            <a:avLst/>
          </a:prstGeom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835872ED-959B-4C77-8FA5-98496B908FEE}"/>
              </a:ext>
            </a:extLst>
          </p:cNvPr>
          <p:cNvSpPr/>
          <p:nvPr/>
        </p:nvSpPr>
        <p:spPr>
          <a:xfrm>
            <a:off x="6975268" y="533693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优化目标与不确定性的概率约束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FD300BC-DE9B-43E6-B9CF-9BEE79813DEE}"/>
              </a:ext>
            </a:extLst>
          </p:cNvPr>
          <p:cNvSpPr/>
          <p:nvPr/>
        </p:nvSpPr>
        <p:spPr>
          <a:xfrm rot="10800000">
            <a:off x="5487935" y="5407324"/>
            <a:ext cx="1418610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FD94B17-7188-4EB4-88EE-AB772B7D0B37}"/>
                  </a:ext>
                </a:extLst>
              </p:cNvPr>
              <p:cNvSpPr/>
              <p:nvPr/>
            </p:nvSpPr>
            <p:spPr>
              <a:xfrm>
                <a:off x="4852622" y="1906515"/>
                <a:ext cx="7661612" cy="2254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         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ρ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J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π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max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J</m:t>
                        </m:r>
                      </m:e>
                      <m:sub>
                        <m: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为零阶贝塞尔函数</a:t>
                </a:r>
                <a:endParaRPr lang="en-US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直接链路</m:t>
                      </m:r>
                      <m:r>
                        <a:rPr lang="en-US" altLang="zh-CN" sz="1400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m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b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t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, ∀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m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t</m:t>
                      </m:r>
                    </m:oMath>
                  </m:oMathPara>
                </a14:m>
                <a:endParaRPr lang="en-US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                                        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估计的信道状态信息</a:t>
                </a:r>
                <a:r>
                  <a:rPr lang="zh-CN" altLang="zh-CN" kern="100" dirty="0">
                    <a:latin typeface="等线" panose="02010600030101010101" pitchFamily="2" charset="-122"/>
                    <a:ea typeface="Wingdings2"/>
                    <a:cs typeface="Arial" panose="020B0604020202020204" pitchFamily="34" charset="0"/>
                  </a:rPr>
                  <a:t> </a:t>
                </a:r>
                <a:r>
                  <a:rPr lang="en-US" altLang="zh-CN" kern="100" dirty="0">
                    <a:latin typeface="等线" panose="02010600030101010101" pitchFamily="2" charset="-122"/>
                    <a:ea typeface="Wingdings2"/>
                    <a:cs typeface="Arial" panose="020B0604020202020204" pitchFamily="34" charset="0"/>
                  </a:rPr>
                  <a:t>          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相关系数的关系</a:t>
                </a:r>
                <a:endParaRPr lang="en-US" altLang="zh-CN" kern="100" dirty="0">
                  <a:latin typeface="Wingdings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latin typeface="Wingdings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反射链路</m:t>
                      </m:r>
                      <m:r>
                        <a:rPr lang="en-US" altLang="zh-CN" sz="1400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, ∀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FD94B17-7188-4EB4-88EE-AB772B7D0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22" y="1906515"/>
                <a:ext cx="7661612" cy="2254656"/>
              </a:xfrm>
              <a:prstGeom prst="rect">
                <a:avLst/>
              </a:prstGeom>
              <a:blipFill>
                <a:blip r:embed="rId8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F8D2C1EC-3400-471A-AC63-96A4D7974915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B79C196-D971-466A-B8DB-471974A0BA06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7F0186C-9664-4A85-A41F-2C44ECF32A90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A6EE9A7E-2098-4CEA-BCC6-2E67F7963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" name="Rectangle 6">
                <a:extLst>
                  <a:ext uri="{FF2B5EF4-FFF2-40B4-BE49-F238E27FC236}">
                    <a16:creationId xmlns:a16="http://schemas.microsoft.com/office/drawing/2014/main" id="{1E7D37EA-2F6D-4344-9E58-B680936BB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Rectangle 7">
                <a:extLst>
                  <a:ext uri="{FF2B5EF4-FFF2-40B4-BE49-F238E27FC236}">
                    <a16:creationId xmlns:a16="http://schemas.microsoft.com/office/drawing/2014/main" id="{038BA881-B4B3-442F-A7CB-37F6D07D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Rectangle 8">
                <a:extLst>
                  <a:ext uri="{FF2B5EF4-FFF2-40B4-BE49-F238E27FC236}">
                    <a16:creationId xmlns:a16="http://schemas.microsoft.com/office/drawing/2014/main" id="{FF108ADE-E6A0-46C1-B299-B4B35E43F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5" name="Rectangle 9">
                <a:extLst>
                  <a:ext uri="{FF2B5EF4-FFF2-40B4-BE49-F238E27FC236}">
                    <a16:creationId xmlns:a16="http://schemas.microsoft.com/office/drawing/2014/main" id="{189D9CBC-D883-448D-AFBE-58F9C8B60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Rectangle 10">
                <a:extLst>
                  <a:ext uri="{FF2B5EF4-FFF2-40B4-BE49-F238E27FC236}">
                    <a16:creationId xmlns:a16="http://schemas.microsoft.com/office/drawing/2014/main" id="{F3656EC4-8513-4D2D-BE3C-90A8DDC4F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Rectangle 11">
                <a:extLst>
                  <a:ext uri="{FF2B5EF4-FFF2-40B4-BE49-F238E27FC236}">
                    <a16:creationId xmlns:a16="http://schemas.microsoft.com/office/drawing/2014/main" id="{BBEC175D-5949-4295-BEC9-27A50C1DE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:a16="http://schemas.microsoft.com/office/drawing/2014/main" id="{A42A9FF7-753C-43ED-BAD0-00E830E84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9" name="Rectangle 13">
                <a:extLst>
                  <a:ext uri="{FF2B5EF4-FFF2-40B4-BE49-F238E27FC236}">
                    <a16:creationId xmlns:a16="http://schemas.microsoft.com/office/drawing/2014/main" id="{91FBCB84-883E-4000-ABBA-9E28E3027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Rectangle 14">
                <a:extLst>
                  <a:ext uri="{FF2B5EF4-FFF2-40B4-BE49-F238E27FC236}">
                    <a16:creationId xmlns:a16="http://schemas.microsoft.com/office/drawing/2014/main" id="{838806D3-D314-46AB-A066-8373AA81B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15">
                <a:extLst>
                  <a:ext uri="{FF2B5EF4-FFF2-40B4-BE49-F238E27FC236}">
                    <a16:creationId xmlns:a16="http://schemas.microsoft.com/office/drawing/2014/main" id="{115C35FE-0204-443E-8B92-823C5CE4C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16">
                <a:extLst>
                  <a:ext uri="{FF2B5EF4-FFF2-40B4-BE49-F238E27FC236}">
                    <a16:creationId xmlns:a16="http://schemas.microsoft.com/office/drawing/2014/main" id="{E557058E-57C0-4B0A-9392-26F019F9D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Rectangle 17">
                <a:extLst>
                  <a:ext uri="{FF2B5EF4-FFF2-40B4-BE49-F238E27FC236}">
                    <a16:creationId xmlns:a16="http://schemas.microsoft.com/office/drawing/2014/main" id="{C5236136-2597-46A1-AB8B-4E550F91B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Rectangle 18">
                <a:extLst>
                  <a:ext uri="{FF2B5EF4-FFF2-40B4-BE49-F238E27FC236}">
                    <a16:creationId xmlns:a16="http://schemas.microsoft.com/office/drawing/2014/main" id="{FA8B026B-D3C9-4094-83AE-997D6E4EF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19">
                <a:extLst>
                  <a:ext uri="{FF2B5EF4-FFF2-40B4-BE49-F238E27FC236}">
                    <a16:creationId xmlns:a16="http://schemas.microsoft.com/office/drawing/2014/main" id="{B30B9DA0-8322-4599-B4AB-468A7DB9B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20">
                <a:extLst>
                  <a:ext uri="{FF2B5EF4-FFF2-40B4-BE49-F238E27FC236}">
                    <a16:creationId xmlns:a16="http://schemas.microsoft.com/office/drawing/2014/main" id="{0A6AEC74-A88D-4096-A4BA-63637F76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1827B33C-8F19-4AB1-86E3-4ED053EC5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22">
                <a:extLst>
                  <a:ext uri="{FF2B5EF4-FFF2-40B4-BE49-F238E27FC236}">
                    <a16:creationId xmlns:a16="http://schemas.microsoft.com/office/drawing/2014/main" id="{63D9F760-237E-4366-924A-F7A4CEA44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23">
                <a:extLst>
                  <a:ext uri="{FF2B5EF4-FFF2-40B4-BE49-F238E27FC236}">
                    <a16:creationId xmlns:a16="http://schemas.microsoft.com/office/drawing/2014/main" id="{4FF0F872-96B4-4D5E-885F-429219CA6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24">
                <a:extLst>
                  <a:ext uri="{FF2B5EF4-FFF2-40B4-BE49-F238E27FC236}">
                    <a16:creationId xmlns:a16="http://schemas.microsoft.com/office/drawing/2014/main" id="{D10BB155-D53C-4177-A9C5-68414846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25">
                <a:extLst>
                  <a:ext uri="{FF2B5EF4-FFF2-40B4-BE49-F238E27FC236}">
                    <a16:creationId xmlns:a16="http://schemas.microsoft.com/office/drawing/2014/main" id="{359C46AD-B15B-478F-B0BB-D1C73A8E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26">
                <a:extLst>
                  <a:ext uri="{FF2B5EF4-FFF2-40B4-BE49-F238E27FC236}">
                    <a16:creationId xmlns:a16="http://schemas.microsoft.com/office/drawing/2014/main" id="{D2C425AF-F763-47EC-960B-8A420F23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27">
                <a:extLst>
                  <a:ext uri="{FF2B5EF4-FFF2-40B4-BE49-F238E27FC236}">
                    <a16:creationId xmlns:a16="http://schemas.microsoft.com/office/drawing/2014/main" id="{393DBBAA-6990-49AD-B0F3-01A2FBD29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28">
                <a:extLst>
                  <a:ext uri="{FF2B5EF4-FFF2-40B4-BE49-F238E27FC236}">
                    <a16:creationId xmlns:a16="http://schemas.microsoft.com/office/drawing/2014/main" id="{D6FBF3EF-5B8F-4D81-B7BE-14AC9AD50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29">
                <a:extLst>
                  <a:ext uri="{FF2B5EF4-FFF2-40B4-BE49-F238E27FC236}">
                    <a16:creationId xmlns:a16="http://schemas.microsoft.com/office/drawing/2014/main" id="{002390DF-02D0-436E-848B-C6C6F38C3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30">
                <a:extLst>
                  <a:ext uri="{FF2B5EF4-FFF2-40B4-BE49-F238E27FC236}">
                    <a16:creationId xmlns:a16="http://schemas.microsoft.com/office/drawing/2014/main" id="{8EF01B9B-6B31-45B6-8A31-8AA93D720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31">
                <a:extLst>
                  <a:ext uri="{FF2B5EF4-FFF2-40B4-BE49-F238E27FC236}">
                    <a16:creationId xmlns:a16="http://schemas.microsoft.com/office/drawing/2014/main" id="{CA255C5B-A14F-4EA2-971F-199D012B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32">
                <a:extLst>
                  <a:ext uri="{FF2B5EF4-FFF2-40B4-BE49-F238E27FC236}">
                    <a16:creationId xmlns:a16="http://schemas.microsoft.com/office/drawing/2014/main" id="{86999CEC-4D64-40B1-9298-25A5F3F57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33">
                <a:extLst>
                  <a:ext uri="{FF2B5EF4-FFF2-40B4-BE49-F238E27FC236}">
                    <a16:creationId xmlns:a16="http://schemas.microsoft.com/office/drawing/2014/main" id="{50FC3610-81D3-4B06-B6F5-771D6E835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10" name="Picture 35">
                <a:extLst>
                  <a:ext uri="{FF2B5EF4-FFF2-40B4-BE49-F238E27FC236}">
                    <a16:creationId xmlns:a16="http://schemas.microsoft.com/office/drawing/2014/main" id="{FA62A0E8-BE14-43D2-A0F3-A622CE0A8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" name="Picture 36">
                <a:extLst>
                  <a:ext uri="{FF2B5EF4-FFF2-40B4-BE49-F238E27FC236}">
                    <a16:creationId xmlns:a16="http://schemas.microsoft.com/office/drawing/2014/main" id="{AAA62B8F-7278-428D-A8B4-458040431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37">
                <a:extLst>
                  <a:ext uri="{FF2B5EF4-FFF2-40B4-BE49-F238E27FC236}">
                    <a16:creationId xmlns:a16="http://schemas.microsoft.com/office/drawing/2014/main" id="{82E75508-5C17-496D-8998-4B0829D85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Rectangle 38">
                <a:extLst>
                  <a:ext uri="{FF2B5EF4-FFF2-40B4-BE49-F238E27FC236}">
                    <a16:creationId xmlns:a16="http://schemas.microsoft.com/office/drawing/2014/main" id="{E8B91DE0-656B-4EA9-99DD-52519EA68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E8BD8F6C-2ADA-43F2-B272-E2747284F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AA4C09B0-EF9C-41A6-A115-A75E4F0E2143}"/>
              </a:ext>
            </a:extLst>
          </p:cNvPr>
          <p:cNvSpPr/>
          <p:nvPr/>
        </p:nvSpPr>
        <p:spPr>
          <a:xfrm>
            <a:off x="2306553" y="4030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不确定性的概率约束的转化</a:t>
            </a: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571B8E74-9FD5-4455-9E36-9CF7B2525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464" y="931252"/>
            <a:ext cx="5153025" cy="184785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4A153345-B8E7-4EC0-85C1-1EC9A3AD6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64" y="2779102"/>
            <a:ext cx="5238750" cy="581025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2D22CC08-88F5-45C4-BF54-BD0AB9FFDE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258" y="4263537"/>
            <a:ext cx="4371975" cy="1162050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30D7046E-369A-4245-AC4A-8E746988DC6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7692"/>
          <a:stretch/>
        </p:blipFill>
        <p:spPr>
          <a:xfrm>
            <a:off x="6607788" y="2533650"/>
            <a:ext cx="4029075" cy="826477"/>
          </a:xfrm>
          <a:prstGeom prst="rect">
            <a:avLst/>
          </a:prstGeom>
        </p:spPr>
      </p:pic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5072854-D916-4440-8740-81D1CF743165}"/>
              </a:ext>
            </a:extLst>
          </p:cNvPr>
          <p:cNvSpPr/>
          <p:nvPr/>
        </p:nvSpPr>
        <p:spPr>
          <a:xfrm rot="5400000">
            <a:off x="1309318" y="3662363"/>
            <a:ext cx="79057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右 121">
            <a:extLst>
              <a:ext uri="{FF2B5EF4-FFF2-40B4-BE49-F238E27FC236}">
                <a16:creationId xmlns:a16="http://schemas.microsoft.com/office/drawing/2014/main" id="{201C35B6-A7DF-4E6C-9F9F-93E512EE4354}"/>
              </a:ext>
            </a:extLst>
          </p:cNvPr>
          <p:cNvSpPr/>
          <p:nvPr/>
        </p:nvSpPr>
        <p:spPr>
          <a:xfrm>
            <a:off x="5700713" y="2920145"/>
            <a:ext cx="79057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880843-952B-4A22-9B58-28C6DEBDB1C8}"/>
              </a:ext>
            </a:extLst>
          </p:cNvPr>
          <p:cNvSpPr/>
          <p:nvPr/>
        </p:nvSpPr>
        <p:spPr>
          <a:xfrm>
            <a:off x="5592125" y="4078871"/>
            <a:ext cx="373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多径信道统计模型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Saleh-Valenzuela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7416F-247D-4AD7-9A2C-80A2CBB702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5195" y="4557956"/>
            <a:ext cx="4905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6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10F05735-FD3A-4A55-B9D3-4D2484DD93BF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2C94112-C21F-4A8E-A52E-8B17C0AB8100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771D39C-BE17-48EB-A4BC-48E613C12BF0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96EB6D1B-AF1D-4373-9767-45E30BBD4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" name="Rectangle 6">
                <a:extLst>
                  <a:ext uri="{FF2B5EF4-FFF2-40B4-BE49-F238E27FC236}">
                    <a16:creationId xmlns:a16="http://schemas.microsoft.com/office/drawing/2014/main" id="{464041B9-920E-4A23-A763-1A13E6745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Rectangle 7">
                <a:extLst>
                  <a:ext uri="{FF2B5EF4-FFF2-40B4-BE49-F238E27FC236}">
                    <a16:creationId xmlns:a16="http://schemas.microsoft.com/office/drawing/2014/main" id="{181787F3-B134-481A-9114-64C3E2E19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Rectangle 8">
                <a:extLst>
                  <a:ext uri="{FF2B5EF4-FFF2-40B4-BE49-F238E27FC236}">
                    <a16:creationId xmlns:a16="http://schemas.microsoft.com/office/drawing/2014/main" id="{0D57B7C1-2378-4CEA-9DDE-7C7A2C1A3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5" name="Rectangle 9">
                <a:extLst>
                  <a:ext uri="{FF2B5EF4-FFF2-40B4-BE49-F238E27FC236}">
                    <a16:creationId xmlns:a16="http://schemas.microsoft.com/office/drawing/2014/main" id="{028EE570-A42E-4583-A0F9-80FFF09D0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Rectangle 10">
                <a:extLst>
                  <a:ext uri="{FF2B5EF4-FFF2-40B4-BE49-F238E27FC236}">
                    <a16:creationId xmlns:a16="http://schemas.microsoft.com/office/drawing/2014/main" id="{C89101D8-7410-4417-A4A2-2058AEFA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Rectangle 11">
                <a:extLst>
                  <a:ext uri="{FF2B5EF4-FFF2-40B4-BE49-F238E27FC236}">
                    <a16:creationId xmlns:a16="http://schemas.microsoft.com/office/drawing/2014/main" id="{856F499A-D695-4B27-A2EF-F75DBA33C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:a16="http://schemas.microsoft.com/office/drawing/2014/main" id="{B7B877F0-CCF3-4A66-9759-84E6AE34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9" name="Rectangle 13">
                <a:extLst>
                  <a:ext uri="{FF2B5EF4-FFF2-40B4-BE49-F238E27FC236}">
                    <a16:creationId xmlns:a16="http://schemas.microsoft.com/office/drawing/2014/main" id="{18EE25A8-5DE2-49A1-B8AE-7381E0C4C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Rectangle 14">
                <a:extLst>
                  <a:ext uri="{FF2B5EF4-FFF2-40B4-BE49-F238E27FC236}">
                    <a16:creationId xmlns:a16="http://schemas.microsoft.com/office/drawing/2014/main" id="{B8D4EADB-AF40-4532-BBA1-91F637F95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15">
                <a:extLst>
                  <a:ext uri="{FF2B5EF4-FFF2-40B4-BE49-F238E27FC236}">
                    <a16:creationId xmlns:a16="http://schemas.microsoft.com/office/drawing/2014/main" id="{27F43643-0BA8-4FEB-9567-C97312477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16">
                <a:extLst>
                  <a:ext uri="{FF2B5EF4-FFF2-40B4-BE49-F238E27FC236}">
                    <a16:creationId xmlns:a16="http://schemas.microsoft.com/office/drawing/2014/main" id="{F2AF7354-03DA-45AC-8F1D-843C9D55B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Rectangle 17">
                <a:extLst>
                  <a:ext uri="{FF2B5EF4-FFF2-40B4-BE49-F238E27FC236}">
                    <a16:creationId xmlns:a16="http://schemas.microsoft.com/office/drawing/2014/main" id="{1079C306-377B-4119-BC33-7A0FBDDD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Rectangle 18">
                <a:extLst>
                  <a:ext uri="{FF2B5EF4-FFF2-40B4-BE49-F238E27FC236}">
                    <a16:creationId xmlns:a16="http://schemas.microsoft.com/office/drawing/2014/main" id="{1988BBD6-6F18-4C17-850C-9B7ABEA51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19">
                <a:extLst>
                  <a:ext uri="{FF2B5EF4-FFF2-40B4-BE49-F238E27FC236}">
                    <a16:creationId xmlns:a16="http://schemas.microsoft.com/office/drawing/2014/main" id="{F9E80D96-D872-4ED9-9ECF-16F00EAD6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20">
                <a:extLst>
                  <a:ext uri="{FF2B5EF4-FFF2-40B4-BE49-F238E27FC236}">
                    <a16:creationId xmlns:a16="http://schemas.microsoft.com/office/drawing/2014/main" id="{82FB6145-6D0C-4104-ACCD-8E3137BB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637450F5-6836-462D-9F11-7BE6436B9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22">
                <a:extLst>
                  <a:ext uri="{FF2B5EF4-FFF2-40B4-BE49-F238E27FC236}">
                    <a16:creationId xmlns:a16="http://schemas.microsoft.com/office/drawing/2014/main" id="{AA0D2674-64E9-427C-9991-AED4FD2F8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23">
                <a:extLst>
                  <a:ext uri="{FF2B5EF4-FFF2-40B4-BE49-F238E27FC236}">
                    <a16:creationId xmlns:a16="http://schemas.microsoft.com/office/drawing/2014/main" id="{80EEBD70-79CF-47FF-9B1B-CBAA33A8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24">
                <a:extLst>
                  <a:ext uri="{FF2B5EF4-FFF2-40B4-BE49-F238E27FC236}">
                    <a16:creationId xmlns:a16="http://schemas.microsoft.com/office/drawing/2014/main" id="{CDD20AE0-1B9B-48A2-90F4-FBF1A898D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25">
                <a:extLst>
                  <a:ext uri="{FF2B5EF4-FFF2-40B4-BE49-F238E27FC236}">
                    <a16:creationId xmlns:a16="http://schemas.microsoft.com/office/drawing/2014/main" id="{3E3EDD76-F008-42E2-B007-2E66BC91C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26">
                <a:extLst>
                  <a:ext uri="{FF2B5EF4-FFF2-40B4-BE49-F238E27FC236}">
                    <a16:creationId xmlns:a16="http://schemas.microsoft.com/office/drawing/2014/main" id="{2AB024CC-39AA-4767-B8D7-CEC924F8F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27">
                <a:extLst>
                  <a:ext uri="{FF2B5EF4-FFF2-40B4-BE49-F238E27FC236}">
                    <a16:creationId xmlns:a16="http://schemas.microsoft.com/office/drawing/2014/main" id="{EB591034-F5EC-47C0-915B-6F6669C4D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28">
                <a:extLst>
                  <a:ext uri="{FF2B5EF4-FFF2-40B4-BE49-F238E27FC236}">
                    <a16:creationId xmlns:a16="http://schemas.microsoft.com/office/drawing/2014/main" id="{82933D6A-DA06-4127-84FC-E4286E75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29">
                <a:extLst>
                  <a:ext uri="{FF2B5EF4-FFF2-40B4-BE49-F238E27FC236}">
                    <a16:creationId xmlns:a16="http://schemas.microsoft.com/office/drawing/2014/main" id="{1E805FF0-6164-4D6B-87D9-8A34A700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30">
                <a:extLst>
                  <a:ext uri="{FF2B5EF4-FFF2-40B4-BE49-F238E27FC236}">
                    <a16:creationId xmlns:a16="http://schemas.microsoft.com/office/drawing/2014/main" id="{6601DB82-79FC-48AE-8A65-F8D88BF2C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31">
                <a:extLst>
                  <a:ext uri="{FF2B5EF4-FFF2-40B4-BE49-F238E27FC236}">
                    <a16:creationId xmlns:a16="http://schemas.microsoft.com/office/drawing/2014/main" id="{21EF90C2-B93F-499B-AF24-0D027437E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32">
                <a:extLst>
                  <a:ext uri="{FF2B5EF4-FFF2-40B4-BE49-F238E27FC236}">
                    <a16:creationId xmlns:a16="http://schemas.microsoft.com/office/drawing/2014/main" id="{909EADC6-5E5D-4874-92EF-C003DD218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33">
                <a:extLst>
                  <a:ext uri="{FF2B5EF4-FFF2-40B4-BE49-F238E27FC236}">
                    <a16:creationId xmlns:a16="http://schemas.microsoft.com/office/drawing/2014/main" id="{609C4D8C-2193-492F-85C1-BE9BB0743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10" name="Picture 35">
                <a:extLst>
                  <a:ext uri="{FF2B5EF4-FFF2-40B4-BE49-F238E27FC236}">
                    <a16:creationId xmlns:a16="http://schemas.microsoft.com/office/drawing/2014/main" id="{D00AF68A-02B3-4282-9BD9-A58C9F14D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" name="Picture 36">
                <a:extLst>
                  <a:ext uri="{FF2B5EF4-FFF2-40B4-BE49-F238E27FC236}">
                    <a16:creationId xmlns:a16="http://schemas.microsoft.com/office/drawing/2014/main" id="{1F2A49BF-1693-4E0E-A8A6-6B07C2232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37">
                <a:extLst>
                  <a:ext uri="{FF2B5EF4-FFF2-40B4-BE49-F238E27FC236}">
                    <a16:creationId xmlns:a16="http://schemas.microsoft.com/office/drawing/2014/main" id="{581FFB45-B84D-4BEB-B5D3-B179FB6D1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Rectangle 38">
                <a:extLst>
                  <a:ext uri="{FF2B5EF4-FFF2-40B4-BE49-F238E27FC236}">
                    <a16:creationId xmlns:a16="http://schemas.microsoft.com/office/drawing/2014/main" id="{CAF77EC2-76F8-4DAF-95AC-486B958FB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57012A0B-1234-4559-8063-B4C2DC8E8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AAE2E3F-C718-4775-B696-9B1A67DE8719}"/>
              </a:ext>
            </a:extLst>
          </p:cNvPr>
          <p:cNvSpPr/>
          <p:nvPr/>
        </p:nvSpPr>
        <p:spPr>
          <a:xfrm>
            <a:off x="6268916" y="859066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IRS’s objective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C717D68-0A8D-4FAA-93F4-88599BA5142F}"/>
              </a:ext>
            </a:extLst>
          </p:cNvPr>
          <p:cNvSpPr/>
          <p:nvPr/>
        </p:nvSpPr>
        <p:spPr>
          <a:xfrm>
            <a:off x="545208" y="957022"/>
            <a:ext cx="1257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downlink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27A385B-3FC1-487B-9F41-0C3D3A4FF081}"/>
              </a:ext>
            </a:extLst>
          </p:cNvPr>
          <p:cNvSpPr/>
          <p:nvPr/>
        </p:nvSpPr>
        <p:spPr>
          <a:xfrm>
            <a:off x="545208" y="13451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BS equipped with M antennas 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048B16D-915A-48AA-ABA8-6E0927B7DB4B}"/>
              </a:ext>
            </a:extLst>
          </p:cNvPr>
          <p:cNvSpPr/>
          <p:nvPr/>
        </p:nvSpPr>
        <p:spPr>
          <a:xfrm>
            <a:off x="545208" y="1733312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 single-antenna mobile users</a:t>
            </a: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B1DB4BAA-EA28-400B-9C84-F7F2BA6E5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431" y="1156879"/>
            <a:ext cx="3751881" cy="563933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A6E679C8-37AF-4008-90FE-56A25ACDD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641" y="1659507"/>
            <a:ext cx="3353895" cy="521717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9F4799B8-18CE-4AD8-BC38-E4257B33E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641" y="2081537"/>
            <a:ext cx="4456106" cy="1401793"/>
          </a:xfrm>
          <a:prstGeom prst="rect">
            <a:avLst/>
          </a:prstGeom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6BDFF94E-BED4-4EE9-A77D-FD27D4E54673}"/>
              </a:ext>
            </a:extLst>
          </p:cNvPr>
          <p:cNvSpPr/>
          <p:nvPr/>
        </p:nvSpPr>
        <p:spPr>
          <a:xfrm>
            <a:off x="6268916" y="1725474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BS’s utility </a:t>
            </a:r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D655B96B-83B0-4080-B143-AA18D696F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5431" y="566047"/>
            <a:ext cx="2554834" cy="743224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44C32250-7B9C-44E7-A6BA-8AAEC2734B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2" b="1"/>
          <a:stretch/>
        </p:blipFill>
        <p:spPr>
          <a:xfrm>
            <a:off x="948602" y="3483330"/>
            <a:ext cx="4982170" cy="596942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BF7B82BE-4E21-471D-AB50-E7810BED87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753"/>
          <a:stretch/>
        </p:blipFill>
        <p:spPr>
          <a:xfrm>
            <a:off x="622953" y="2305385"/>
            <a:ext cx="5339583" cy="953892"/>
          </a:xfrm>
          <a:prstGeom prst="rect">
            <a:avLst/>
          </a:prstGeom>
        </p:spPr>
      </p:pic>
      <p:sp>
        <p:nvSpPr>
          <p:cNvPr id="127" name="矩形 126">
            <a:extLst>
              <a:ext uri="{FF2B5EF4-FFF2-40B4-BE49-F238E27FC236}">
                <a16:creationId xmlns:a16="http://schemas.microsoft.com/office/drawing/2014/main" id="{9648DAA8-4B32-4FE1-9862-E85E14658527}"/>
              </a:ext>
            </a:extLst>
          </p:cNvPr>
          <p:cNvSpPr/>
          <p:nvPr/>
        </p:nvSpPr>
        <p:spPr>
          <a:xfrm>
            <a:off x="702084" y="4620127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弗罗贝尼乌斯范数（Frobenius norm）</a:t>
            </a:r>
          </a:p>
        </p:txBody>
      </p:sp>
      <p:pic>
        <p:nvPicPr>
          <p:cNvPr id="128" name="Picture 2" descr="\|A\|_F=\sqrt{\sum_{i=1}^m\sum_{j=1}^n |a_{ij}|^2}=\sqrt{\operatorname{trace}(A^{​{}^*} A)}=\sqrt{\sum_{i=1}^{\min\{m,\,n\}} \sigma_{i}^2}">
            <a:extLst>
              <a:ext uri="{FF2B5EF4-FFF2-40B4-BE49-F238E27FC236}">
                <a16:creationId xmlns:a16="http://schemas.microsoft.com/office/drawing/2014/main" id="{72BA8E04-638D-4A84-B786-C6CED9B9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4" y="5192200"/>
            <a:ext cx="45053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7C5E7A32-16B1-42C4-BDE5-FA32EEE5A7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3036" y="5022942"/>
            <a:ext cx="4932906" cy="1046374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D9FF877-0003-4B18-BAD1-D26AF0173B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2715" y="4189709"/>
            <a:ext cx="5439351" cy="817947"/>
          </a:xfrm>
          <a:prstGeom prst="rect">
            <a:avLst/>
          </a:prstGeom>
        </p:spPr>
      </p:pic>
      <p:sp>
        <p:nvSpPr>
          <p:cNvPr id="131" name="箭头: 右 130">
            <a:extLst>
              <a:ext uri="{FF2B5EF4-FFF2-40B4-BE49-F238E27FC236}">
                <a16:creationId xmlns:a16="http://schemas.microsoft.com/office/drawing/2014/main" id="{65424F51-ACF8-4252-B680-7AD99CAAB9D1}"/>
              </a:ext>
            </a:extLst>
          </p:cNvPr>
          <p:cNvSpPr/>
          <p:nvPr/>
        </p:nvSpPr>
        <p:spPr>
          <a:xfrm rot="5400000">
            <a:off x="8372158" y="3695165"/>
            <a:ext cx="79057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192C1A5-5D00-4460-A0EB-6ACAE6833049}"/>
              </a:ext>
            </a:extLst>
          </p:cNvPr>
          <p:cNvSpPr/>
          <p:nvPr/>
        </p:nvSpPr>
        <p:spPr>
          <a:xfrm>
            <a:off x="7513438" y="36447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范数近似</a:t>
            </a:r>
          </a:p>
        </p:txBody>
      </p:sp>
    </p:spTree>
    <p:extLst>
      <p:ext uri="{BB962C8B-B14F-4D97-AF65-F5344CB8AC3E}">
        <p14:creationId xmlns:p14="http://schemas.microsoft.com/office/powerpoint/2010/main" val="86230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9407769" y="6488723"/>
            <a:ext cx="2561981" cy="204177"/>
            <a:chOff x="9616368" y="6355080"/>
            <a:chExt cx="2104859" cy="180180"/>
          </a:xfrm>
        </p:grpSpPr>
        <p:sp>
          <p:nvSpPr>
            <p:cNvPr id="41" name="文本框 40"/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Rectangle 22"/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Rectangle 25"/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Rectangle 26"/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Rectangle 27"/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pic>
            <p:nvPicPr>
              <p:cNvPr id="73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78" name="图片 77">
            <a:extLst>
              <a:ext uri="{FF2B5EF4-FFF2-40B4-BE49-F238E27FC236}">
                <a16:creationId xmlns:a16="http://schemas.microsoft.com/office/drawing/2014/main" id="{C7A8F04B-D903-46EE-893C-96E5673FC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26"/>
          <a:stretch/>
        </p:blipFill>
        <p:spPr>
          <a:xfrm>
            <a:off x="684890" y="691189"/>
            <a:ext cx="6109126" cy="31300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5DE31A-FA08-4833-B19F-184E46472843}"/>
              </a:ext>
            </a:extLst>
          </p:cNvPr>
          <p:cNvSpPr/>
          <p:nvPr/>
        </p:nvSpPr>
        <p:spPr>
          <a:xfrm>
            <a:off x="343487" y="4583701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given price r</a:t>
            </a: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B5224ECB-5F65-4E09-8C68-C8AC37168A8A}"/>
              </a:ext>
            </a:extLst>
          </p:cNvPr>
          <p:cNvSpPr/>
          <p:nvPr/>
        </p:nvSpPr>
        <p:spPr>
          <a:xfrm>
            <a:off x="1825776" y="4676034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4D92C-AFFA-4047-BF6A-82E66DD60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676" y="4425467"/>
            <a:ext cx="3695700" cy="685800"/>
          </a:xfrm>
          <a:prstGeom prst="rect">
            <a:avLst/>
          </a:prstGeom>
        </p:spPr>
      </p:pic>
      <p:sp>
        <p:nvSpPr>
          <p:cNvPr id="80" name="箭头: 右 79">
            <a:extLst>
              <a:ext uri="{FF2B5EF4-FFF2-40B4-BE49-F238E27FC236}">
                <a16:creationId xmlns:a16="http://schemas.microsoft.com/office/drawing/2014/main" id="{843284FA-9C7F-4D3D-948D-9834E57E0A0F}"/>
              </a:ext>
            </a:extLst>
          </p:cNvPr>
          <p:cNvSpPr/>
          <p:nvPr/>
        </p:nvSpPr>
        <p:spPr>
          <a:xfrm>
            <a:off x="6383376" y="4691606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9DC6AE-3A1A-481E-8E66-DE8E238AAF58}"/>
              </a:ext>
            </a:extLst>
          </p:cNvPr>
          <p:cNvSpPr/>
          <p:nvPr/>
        </p:nvSpPr>
        <p:spPr>
          <a:xfrm>
            <a:off x="7212541" y="4577401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fixed 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2F665-ADBB-41FB-ABAC-0A947735A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788" y="4104875"/>
            <a:ext cx="3028950" cy="1581150"/>
          </a:xfrm>
          <a:prstGeom prst="rect">
            <a:avLst/>
          </a:prstGeom>
        </p:spPr>
      </p:pic>
      <p:sp>
        <p:nvSpPr>
          <p:cNvPr id="81" name="箭头: 右 80">
            <a:extLst>
              <a:ext uri="{FF2B5EF4-FFF2-40B4-BE49-F238E27FC236}">
                <a16:creationId xmlns:a16="http://schemas.microsoft.com/office/drawing/2014/main" id="{4E9A5E8D-4E91-4E0A-AEDC-0666E63CE565}"/>
              </a:ext>
            </a:extLst>
          </p:cNvPr>
          <p:cNvSpPr/>
          <p:nvPr/>
        </p:nvSpPr>
        <p:spPr>
          <a:xfrm>
            <a:off x="8248792" y="4663434"/>
            <a:ext cx="708883" cy="19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1AB8CE8B-F9FF-4760-9689-E4A345BEEFC9}"/>
              </a:ext>
            </a:extLst>
          </p:cNvPr>
          <p:cNvSpPr/>
          <p:nvPr/>
        </p:nvSpPr>
        <p:spPr>
          <a:xfrm rot="8278156">
            <a:off x="10162330" y="5663886"/>
            <a:ext cx="708883" cy="19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16E3E-2BDF-4838-889A-618DB491A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4221" y="5480660"/>
            <a:ext cx="3764535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58E204-E100-4456-BB95-18ECFDBEAD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9960" y="5982876"/>
            <a:ext cx="3162300" cy="466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5CB819-D162-4675-BD54-AE8EEBF06C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4004" y="12599"/>
            <a:ext cx="4487736" cy="4263768"/>
          </a:xfrm>
          <a:prstGeom prst="rect">
            <a:avLst/>
          </a:prstGeom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5E585CED-C605-4C48-9936-D08B3E8E565E}"/>
              </a:ext>
            </a:extLst>
          </p:cNvPr>
          <p:cNvSpPr/>
          <p:nvPr/>
        </p:nvSpPr>
        <p:spPr>
          <a:xfrm>
            <a:off x="999310" y="416741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拉格朗日对偶方法转化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09B8F1-3F54-42A5-8502-82243F0EF2E2}"/>
              </a:ext>
            </a:extLst>
          </p:cNvPr>
          <p:cNvSpPr/>
          <p:nvPr/>
        </p:nvSpPr>
        <p:spPr>
          <a:xfrm>
            <a:off x="10516771" y="5707136"/>
            <a:ext cx="1340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quadratic transform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4DA7AF48-FFC3-4DA2-B5CC-6EB8380003E4}"/>
              </a:ext>
            </a:extLst>
          </p:cNvPr>
          <p:cNvSpPr/>
          <p:nvPr/>
        </p:nvSpPr>
        <p:spPr>
          <a:xfrm rot="10800000">
            <a:off x="5446785" y="5919389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5F1FBC-B350-42EF-9721-B0CB41CAB7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3984" y="5451946"/>
            <a:ext cx="4381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C09F8A-6D8D-4945-9EB6-B22BC42FC037}"/>
                  </a:ext>
                </a:extLst>
              </p:cNvPr>
              <p:cNvSpPr/>
              <p:nvPr/>
            </p:nvSpPr>
            <p:spPr>
              <a:xfrm>
                <a:off x="489438" y="792406"/>
                <a:ext cx="833036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𝑣</m:t>
                          </m:r>
                        </m:sup>
                      </m:sSub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zh-CN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Θ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=1,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zh-CN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≠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M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Θ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Arial" panose="020B0604020202020204" pitchFamily="34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IRS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作为</a:t>
                </a: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leader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，统一定价，通过调整角度将干扰出售使得自身效用最大化</a:t>
                </a:r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6096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P</m:t>
                      </m:r>
                      <m: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1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𝚯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zh-CN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zh-CN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Θ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C</m:t>
                      </m:r>
                      <m: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1</m:t>
                      </m:r>
                      <m:nary>
                        <m:naryPr>
                          <m:chr m:val="∑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zh-CN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zh-CN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Θ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C</m:t>
                      </m:r>
                      <m: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2:0≤</m:t>
                      </m:r>
                      <m:r>
                        <m:rPr>
                          <m:sty m:val="p"/>
                        </m:rPr>
                        <a:rPr lang="zh-CN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&lt;2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π</m:t>
                      </m:r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车用户作为</a:t>
                </a: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follower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，调整功率使得自身效用最大化</a:t>
                </a:r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P</m:t>
                      </m:r>
                      <m: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2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1+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𝑆𝐼𝑁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C</m:t>
                      </m:r>
                      <m:r>
                        <a:rPr lang="en-US" altLang="zh-CN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1:0≤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zh-CN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C09F8A-6D8D-4945-9EB6-B22BC42FC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8" y="792406"/>
                <a:ext cx="8330366" cy="3970318"/>
              </a:xfrm>
              <a:prstGeom prst="rect">
                <a:avLst/>
              </a:prstGeom>
              <a:blipFill>
                <a:blip r:embed="rId6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2CDE19-4907-42DA-9DDB-BEB96D4EDD7C}"/>
                  </a:ext>
                </a:extLst>
              </p:cNvPr>
              <p:cNvSpPr txBox="1"/>
              <p:nvPr/>
            </p:nvSpPr>
            <p:spPr>
              <a:xfrm>
                <a:off x="7809807" y="2331720"/>
                <a:ext cx="3996863" cy="69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=1,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≠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M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a:rPr lang="zh-CN" altLang="zh-CN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2CDE19-4907-42DA-9DDB-BEB96D4E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807" y="2331720"/>
                <a:ext cx="3996863" cy="69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6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4">
            <a:extLst>
              <a:ext uri="{FF2B5EF4-FFF2-40B4-BE49-F238E27FC236}">
                <a16:creationId xmlns:a16="http://schemas.microsoft.com/office/drawing/2014/main" id="{1A3CB1D1-28AD-4FFE-9597-5BD4A712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77194" y="674204"/>
            <a:ext cx="5364361" cy="5407621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0089212E-A3E2-4A67-865E-E1DC0185DFFC}"/>
              </a:ext>
            </a:extLst>
          </p:cNvPr>
          <p:cNvSpPr txBox="1"/>
          <p:nvPr/>
        </p:nvSpPr>
        <p:spPr>
          <a:xfrm>
            <a:off x="12885838" y="-16154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替换用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1F385C-E93E-4B4C-B387-B8BA2EEAC461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E498B2F-7B75-4F29-876C-25C0286356AA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A28B2BD-A12E-473B-99E5-67D04BA68032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17E716F5-EE39-4512-B140-A64FD8C5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53940CFD-273A-4243-A9F1-CD8DEBFE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B2F828FB-8152-48A7-AD0B-46F5A263E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C882643A-0F0E-4A0D-BDB7-1C270B7B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A78A2C0-CB1A-44A6-9DF9-F4AFACC12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3A4F43E6-7006-4521-AEDA-2BC1776CB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CFA9A1FD-9D90-47EC-A87D-DC06EA5E7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B246CEE5-7198-4752-B1F2-E9FF2ADC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6752B63C-F78C-47CF-B467-7B87FF9D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BE318DC5-C1DB-45C7-962D-931FF1A1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85F1D7FA-9E02-403D-9BE7-DD94080A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7C05A84B-1377-4792-B34C-735EE44E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D3F64CF2-EADA-4924-86B5-80B05CF6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98DB12E9-D475-4019-8186-52503488C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BA49AC35-A2A9-4038-AFD3-4703F9957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A477625F-B7D8-45CE-A2D0-8BEE5A2E1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F4733C2-8AC9-4D91-9211-738575CC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B16A8FA0-5FBE-4199-9A24-AC4DB15A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5703AE16-271D-48AF-9591-8F091287F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2548388F-D6BE-4BA0-8A0D-DB8F41E3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8E66E85B-0648-4247-8752-D6803C475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7EC96B23-976B-4ECB-A7BD-8CB671D2A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CA1EA2C2-6224-4949-80C3-C1B777D3D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6BFE26ED-A66D-4EC6-AFE5-9B4FD21E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E2AC52B3-C550-4918-8648-2BE0CC79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DEFC1570-CEC7-4FE5-A251-6F848BF05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777DC28-61E5-42BC-90CB-E2ECA892C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Rectangle 32">
                <a:extLst>
                  <a:ext uri="{FF2B5EF4-FFF2-40B4-BE49-F238E27FC236}">
                    <a16:creationId xmlns:a16="http://schemas.microsoft.com/office/drawing/2014/main" id="{64AC218B-FAEE-475E-A116-4EA25548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Rectangle 33">
                <a:extLst>
                  <a:ext uri="{FF2B5EF4-FFF2-40B4-BE49-F238E27FC236}">
                    <a16:creationId xmlns:a16="http://schemas.microsoft.com/office/drawing/2014/main" id="{433DA214-C5E1-4669-92B2-748983E8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6" name="Picture 35">
                <a:extLst>
                  <a:ext uri="{FF2B5EF4-FFF2-40B4-BE49-F238E27FC236}">
                    <a16:creationId xmlns:a16="http://schemas.microsoft.com/office/drawing/2014/main" id="{45A4D8AA-FC14-4B24-8615-44B1E4560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36">
                <a:extLst>
                  <a:ext uri="{FF2B5EF4-FFF2-40B4-BE49-F238E27FC236}">
                    <a16:creationId xmlns:a16="http://schemas.microsoft.com/office/drawing/2014/main" id="{116BAEE8-D33A-45BD-B560-02622CB5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37">
                <a:extLst>
                  <a:ext uri="{FF2B5EF4-FFF2-40B4-BE49-F238E27FC236}">
                    <a16:creationId xmlns:a16="http://schemas.microsoft.com/office/drawing/2014/main" id="{18135FD9-57FA-44BE-A35F-319C878A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12AD73BD-1EE4-43E4-9743-80D46197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36F141A8-2702-45E9-BD8C-2384C56B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2" name="图片 131" descr="图片包含 游戏机, 钟表, 标志, 站&#10;&#10;描述已自动生成">
            <a:extLst>
              <a:ext uri="{FF2B5EF4-FFF2-40B4-BE49-F238E27FC236}">
                <a16:creationId xmlns:a16="http://schemas.microsoft.com/office/drawing/2014/main" id="{DE7E9D21-F984-49EA-AEB2-15BB778CA1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7" y="427163"/>
            <a:ext cx="2548254" cy="743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9EFA3-0809-443D-B467-2B432F45F0F7}"/>
              </a:ext>
            </a:extLst>
          </p:cNvPr>
          <p:cNvSpPr txBox="1"/>
          <p:nvPr/>
        </p:nvSpPr>
        <p:spPr>
          <a:xfrm>
            <a:off x="1650987" y="1367073"/>
            <a:ext cx="9270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参考文献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Y. Gao, C. Yong, Z. </a:t>
            </a:r>
            <a:r>
              <a:rPr lang="en-US" altLang="zh-CN" dirty="0" err="1"/>
              <a:t>Xiong</a:t>
            </a:r>
            <a:r>
              <a:rPr lang="en-US" altLang="zh-CN" dirty="0"/>
              <a:t>, D. </a:t>
            </a:r>
            <a:r>
              <a:rPr lang="en-US" altLang="zh-CN" dirty="0" err="1"/>
              <a:t>Niyato</a:t>
            </a:r>
            <a:r>
              <a:rPr lang="en-US" altLang="zh-CN" dirty="0"/>
              <a:t>, Y. Xiao and J. Zhao, "A </a:t>
            </a:r>
            <a:r>
              <a:rPr lang="en-US" altLang="zh-CN" dirty="0" err="1"/>
              <a:t>Stackelberg</a:t>
            </a:r>
            <a:r>
              <a:rPr lang="en-US" altLang="zh-CN" dirty="0"/>
              <a:t> Game Approach to Resource Allocation for IRS-aided Communications," GLOBECOM 2020 - 2020 IEEE Global Communications Conference, 2020, pp. 1-6, </a:t>
            </a:r>
            <a:r>
              <a:rPr lang="en-US" altLang="zh-CN" dirty="0" err="1"/>
              <a:t>doi</a:t>
            </a:r>
            <a:r>
              <a:rPr lang="en-US" altLang="zh-CN" dirty="0"/>
              <a:t>: 10.1109/GLOBECOM42002.2020.9322649.</a:t>
            </a:r>
          </a:p>
          <a:p>
            <a:endParaRPr lang="en-US" altLang="zh-CN" dirty="0"/>
          </a:p>
          <a:p>
            <a:r>
              <a:rPr lang="en-US" altLang="zh-CN" dirty="0"/>
              <a:t>Y. Chen, Y. Wang and L. Jiao, "Robust Transmission for Reconfigurable Intelligent Surface Aided Millimeter Wave Vehicular Communications With Statistical CSI," in IEEE Transactions on Wireless Communications, vol. 21, no. 2, pp. 928-944, Feb. 2022, </a:t>
            </a:r>
            <a:r>
              <a:rPr lang="en-US" altLang="zh-CN" dirty="0" err="1"/>
              <a:t>doi</a:t>
            </a:r>
            <a:r>
              <a:rPr lang="en-US" altLang="zh-CN" dirty="0"/>
              <a:t>: 10.1109/TWC.2021.3100492.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3C12328-CE9C-4F36-B015-437F1BFCFA3E}"/>
              </a:ext>
            </a:extLst>
          </p:cNvPr>
          <p:cNvSpPr txBox="1"/>
          <p:nvPr/>
        </p:nvSpPr>
        <p:spPr>
          <a:xfrm>
            <a:off x="4061066" y="3231934"/>
            <a:ext cx="4057515" cy="933007"/>
          </a:xfrm>
          <a:custGeom>
            <a:avLst/>
            <a:gdLst/>
            <a:ahLst/>
            <a:cxnLst/>
            <a:rect l="l" t="t" r="r" b="b"/>
            <a:pathLst>
              <a:path w="4057515" h="933007">
                <a:moveTo>
                  <a:pt x="1516105" y="644836"/>
                </a:moveTo>
                <a:cubicBezTo>
                  <a:pt x="1494330" y="691919"/>
                  <a:pt x="1458651" y="738707"/>
                  <a:pt x="1409067" y="785199"/>
                </a:cubicBezTo>
                <a:lnTo>
                  <a:pt x="1402345" y="790709"/>
                </a:lnTo>
                <a:lnTo>
                  <a:pt x="1489781" y="794575"/>
                </a:lnTo>
                <a:cubicBezTo>
                  <a:pt x="1507330" y="795137"/>
                  <a:pt x="1516105" y="784818"/>
                  <a:pt x="1516105" y="763617"/>
                </a:cubicBezTo>
                <a:close/>
                <a:moveTo>
                  <a:pt x="487404" y="644836"/>
                </a:moveTo>
                <a:cubicBezTo>
                  <a:pt x="465630" y="691919"/>
                  <a:pt x="429951" y="738707"/>
                  <a:pt x="380367" y="785199"/>
                </a:cubicBezTo>
                <a:lnTo>
                  <a:pt x="373645" y="790709"/>
                </a:lnTo>
                <a:lnTo>
                  <a:pt x="461081" y="794575"/>
                </a:lnTo>
                <a:cubicBezTo>
                  <a:pt x="478630" y="795137"/>
                  <a:pt x="487404" y="784818"/>
                  <a:pt x="487404" y="763617"/>
                </a:cubicBezTo>
                <a:close/>
                <a:moveTo>
                  <a:pt x="2260359" y="489778"/>
                </a:moveTo>
                <a:lnTo>
                  <a:pt x="2260359" y="641125"/>
                </a:lnTo>
                <a:cubicBezTo>
                  <a:pt x="2277855" y="637802"/>
                  <a:pt x="2297936" y="633789"/>
                  <a:pt x="2320602" y="629086"/>
                </a:cubicBezTo>
                <a:lnTo>
                  <a:pt x="2320602" y="489778"/>
                </a:lnTo>
                <a:close/>
                <a:moveTo>
                  <a:pt x="1646463" y="438687"/>
                </a:moveTo>
                <a:lnTo>
                  <a:pt x="1646463" y="778009"/>
                </a:lnTo>
                <a:lnTo>
                  <a:pt x="1739575" y="783061"/>
                </a:lnTo>
                <a:cubicBezTo>
                  <a:pt x="1761826" y="784250"/>
                  <a:pt x="1772953" y="772583"/>
                  <a:pt x="1772953" y="748059"/>
                </a:cubicBezTo>
                <a:lnTo>
                  <a:pt x="1772953" y="576841"/>
                </a:lnTo>
                <a:lnTo>
                  <a:pt x="1770620" y="581334"/>
                </a:lnTo>
                <a:cubicBezTo>
                  <a:pt x="1758513" y="599866"/>
                  <a:pt x="1738297" y="610088"/>
                  <a:pt x="1709971" y="611999"/>
                </a:cubicBezTo>
                <a:cubicBezTo>
                  <a:pt x="1682750" y="611129"/>
                  <a:pt x="1667919" y="594386"/>
                  <a:pt x="1665478" y="561773"/>
                </a:cubicBezTo>
                <a:cubicBezTo>
                  <a:pt x="1664161" y="530173"/>
                  <a:pt x="1660502" y="498940"/>
                  <a:pt x="1654501" y="468072"/>
                </a:cubicBezTo>
                <a:close/>
                <a:moveTo>
                  <a:pt x="617763" y="438687"/>
                </a:moveTo>
                <a:lnTo>
                  <a:pt x="617763" y="778009"/>
                </a:lnTo>
                <a:lnTo>
                  <a:pt x="710875" y="783061"/>
                </a:lnTo>
                <a:cubicBezTo>
                  <a:pt x="733126" y="784250"/>
                  <a:pt x="744253" y="772583"/>
                  <a:pt x="744253" y="748059"/>
                </a:cubicBezTo>
                <a:lnTo>
                  <a:pt x="744253" y="576841"/>
                </a:lnTo>
                <a:lnTo>
                  <a:pt x="741920" y="581334"/>
                </a:lnTo>
                <a:cubicBezTo>
                  <a:pt x="729813" y="599866"/>
                  <a:pt x="709597" y="610088"/>
                  <a:pt x="681271" y="611999"/>
                </a:cubicBezTo>
                <a:cubicBezTo>
                  <a:pt x="654050" y="611129"/>
                  <a:pt x="639219" y="594386"/>
                  <a:pt x="636777" y="561773"/>
                </a:cubicBezTo>
                <a:cubicBezTo>
                  <a:pt x="635461" y="530173"/>
                  <a:pt x="631802" y="498940"/>
                  <a:pt x="625801" y="468072"/>
                </a:cubicBezTo>
                <a:close/>
                <a:moveTo>
                  <a:pt x="2838948" y="437067"/>
                </a:moveTo>
                <a:lnTo>
                  <a:pt x="3002494" y="560610"/>
                </a:lnTo>
                <a:lnTo>
                  <a:pt x="2937840" y="594912"/>
                </a:lnTo>
                <a:cubicBezTo>
                  <a:pt x="2886202" y="633311"/>
                  <a:pt x="2818103" y="675804"/>
                  <a:pt x="2733543" y="722388"/>
                </a:cubicBezTo>
                <a:cubicBezTo>
                  <a:pt x="2817487" y="755841"/>
                  <a:pt x="2859087" y="796539"/>
                  <a:pt x="2858344" y="844482"/>
                </a:cubicBezTo>
                <a:cubicBezTo>
                  <a:pt x="2853131" y="894316"/>
                  <a:pt x="2827732" y="922598"/>
                  <a:pt x="2782145" y="929329"/>
                </a:cubicBezTo>
                <a:cubicBezTo>
                  <a:pt x="2755965" y="930019"/>
                  <a:pt x="2733840" y="917072"/>
                  <a:pt x="2715771" y="890489"/>
                </a:cubicBezTo>
                <a:cubicBezTo>
                  <a:pt x="2654535" y="803827"/>
                  <a:pt x="2582344" y="727458"/>
                  <a:pt x="2499196" y="661381"/>
                </a:cubicBezTo>
                <a:lnTo>
                  <a:pt x="2509356" y="644039"/>
                </a:lnTo>
                <a:cubicBezTo>
                  <a:pt x="2594723" y="665686"/>
                  <a:pt x="2659860" y="686680"/>
                  <a:pt x="2704767" y="707021"/>
                </a:cubicBezTo>
                <a:cubicBezTo>
                  <a:pt x="2745343" y="635127"/>
                  <a:pt x="2775467" y="579014"/>
                  <a:pt x="2795139" y="538682"/>
                </a:cubicBezTo>
                <a:lnTo>
                  <a:pt x="2468207" y="538682"/>
                </a:lnTo>
                <a:lnTo>
                  <a:pt x="2468207" y="514811"/>
                </a:lnTo>
                <a:lnTo>
                  <a:pt x="2779868" y="514811"/>
                </a:lnTo>
                <a:close/>
                <a:moveTo>
                  <a:pt x="1442676" y="429630"/>
                </a:moveTo>
                <a:lnTo>
                  <a:pt x="1442676" y="536214"/>
                </a:lnTo>
                <a:lnTo>
                  <a:pt x="1516105" y="536214"/>
                </a:lnTo>
                <a:lnTo>
                  <a:pt x="1516105" y="429630"/>
                </a:lnTo>
                <a:close/>
                <a:moveTo>
                  <a:pt x="413976" y="429630"/>
                </a:moveTo>
                <a:lnTo>
                  <a:pt x="413976" y="536214"/>
                </a:lnTo>
                <a:lnTo>
                  <a:pt x="487404" y="536214"/>
                </a:lnTo>
                <a:lnTo>
                  <a:pt x="487404" y="429630"/>
                </a:lnTo>
                <a:close/>
                <a:moveTo>
                  <a:pt x="1646463" y="319575"/>
                </a:moveTo>
                <a:lnTo>
                  <a:pt x="1646463" y="370527"/>
                </a:lnTo>
                <a:lnTo>
                  <a:pt x="1704678" y="413081"/>
                </a:lnTo>
                <a:cubicBezTo>
                  <a:pt x="1722409" y="427936"/>
                  <a:pt x="1737154" y="442503"/>
                  <a:pt x="1748914" y="456782"/>
                </a:cubicBezTo>
                <a:lnTo>
                  <a:pt x="1772953" y="495109"/>
                </a:lnTo>
                <a:lnTo>
                  <a:pt x="1772953" y="319575"/>
                </a:lnTo>
                <a:close/>
                <a:moveTo>
                  <a:pt x="617763" y="319575"/>
                </a:moveTo>
                <a:lnTo>
                  <a:pt x="617763" y="370527"/>
                </a:lnTo>
                <a:lnTo>
                  <a:pt x="675978" y="413081"/>
                </a:lnTo>
                <a:cubicBezTo>
                  <a:pt x="693708" y="427936"/>
                  <a:pt x="708454" y="442503"/>
                  <a:pt x="720214" y="456782"/>
                </a:cubicBezTo>
                <a:lnTo>
                  <a:pt x="744253" y="495109"/>
                </a:lnTo>
                <a:lnTo>
                  <a:pt x="744253" y="319575"/>
                </a:lnTo>
                <a:close/>
                <a:moveTo>
                  <a:pt x="1442676" y="299192"/>
                </a:moveTo>
                <a:lnTo>
                  <a:pt x="1442676" y="405759"/>
                </a:lnTo>
                <a:lnTo>
                  <a:pt x="1516105" y="405759"/>
                </a:lnTo>
                <a:lnTo>
                  <a:pt x="1516105" y="299192"/>
                </a:lnTo>
                <a:close/>
                <a:moveTo>
                  <a:pt x="413976" y="299192"/>
                </a:moveTo>
                <a:lnTo>
                  <a:pt x="413976" y="405759"/>
                </a:lnTo>
                <a:lnTo>
                  <a:pt x="487404" y="405759"/>
                </a:lnTo>
                <a:lnTo>
                  <a:pt x="487404" y="299192"/>
                </a:lnTo>
                <a:close/>
                <a:moveTo>
                  <a:pt x="2260359" y="299176"/>
                </a:moveTo>
                <a:lnTo>
                  <a:pt x="2260359" y="465907"/>
                </a:lnTo>
                <a:lnTo>
                  <a:pt x="2320602" y="465907"/>
                </a:lnTo>
                <a:lnTo>
                  <a:pt x="2320602" y="299176"/>
                </a:lnTo>
                <a:close/>
                <a:moveTo>
                  <a:pt x="1148342" y="292201"/>
                </a:moveTo>
                <a:lnTo>
                  <a:pt x="1287045" y="361537"/>
                </a:lnTo>
                <a:lnTo>
                  <a:pt x="1253046" y="411874"/>
                </a:lnTo>
                <a:lnTo>
                  <a:pt x="1253046" y="660139"/>
                </a:lnTo>
                <a:lnTo>
                  <a:pt x="1369407" y="589163"/>
                </a:lnTo>
                <a:lnTo>
                  <a:pt x="1381032" y="604276"/>
                </a:lnTo>
                <a:cubicBezTo>
                  <a:pt x="1326814" y="686712"/>
                  <a:pt x="1272219" y="759387"/>
                  <a:pt x="1217247" y="822299"/>
                </a:cubicBezTo>
                <a:lnTo>
                  <a:pt x="1192055" y="871491"/>
                </a:lnTo>
                <a:lnTo>
                  <a:pt x="1092685" y="737819"/>
                </a:lnTo>
                <a:cubicBezTo>
                  <a:pt x="1112018" y="724899"/>
                  <a:pt x="1121349" y="708587"/>
                  <a:pt x="1120681" y="688883"/>
                </a:cubicBezTo>
                <a:lnTo>
                  <a:pt x="1120681" y="386825"/>
                </a:lnTo>
                <a:lnTo>
                  <a:pt x="1028700" y="386825"/>
                </a:lnTo>
                <a:lnTo>
                  <a:pt x="1028700" y="362954"/>
                </a:lnTo>
                <a:lnTo>
                  <a:pt x="1108450" y="362954"/>
                </a:lnTo>
                <a:close/>
                <a:moveTo>
                  <a:pt x="119641" y="292201"/>
                </a:moveTo>
                <a:lnTo>
                  <a:pt x="258345" y="361537"/>
                </a:lnTo>
                <a:lnTo>
                  <a:pt x="224346" y="411874"/>
                </a:lnTo>
                <a:lnTo>
                  <a:pt x="224346" y="660139"/>
                </a:lnTo>
                <a:lnTo>
                  <a:pt x="340707" y="589163"/>
                </a:lnTo>
                <a:lnTo>
                  <a:pt x="352332" y="604276"/>
                </a:lnTo>
                <a:cubicBezTo>
                  <a:pt x="298114" y="686712"/>
                  <a:pt x="243519" y="759387"/>
                  <a:pt x="188547" y="822299"/>
                </a:cubicBezTo>
                <a:lnTo>
                  <a:pt x="163355" y="871491"/>
                </a:lnTo>
                <a:lnTo>
                  <a:pt x="63985" y="737819"/>
                </a:lnTo>
                <a:cubicBezTo>
                  <a:pt x="83317" y="724899"/>
                  <a:pt x="92649" y="708587"/>
                  <a:pt x="91980" y="688883"/>
                </a:cubicBezTo>
                <a:lnTo>
                  <a:pt x="91980" y="386825"/>
                </a:lnTo>
                <a:lnTo>
                  <a:pt x="0" y="386825"/>
                </a:lnTo>
                <a:lnTo>
                  <a:pt x="0" y="362954"/>
                </a:lnTo>
                <a:lnTo>
                  <a:pt x="79750" y="362954"/>
                </a:lnTo>
                <a:close/>
                <a:moveTo>
                  <a:pt x="1442676" y="169757"/>
                </a:moveTo>
                <a:lnTo>
                  <a:pt x="1442676" y="275321"/>
                </a:lnTo>
                <a:lnTo>
                  <a:pt x="1516105" y="275321"/>
                </a:lnTo>
                <a:lnTo>
                  <a:pt x="1516105" y="169757"/>
                </a:lnTo>
                <a:close/>
                <a:moveTo>
                  <a:pt x="413976" y="169757"/>
                </a:moveTo>
                <a:lnTo>
                  <a:pt x="413976" y="275321"/>
                </a:lnTo>
                <a:lnTo>
                  <a:pt x="487404" y="275321"/>
                </a:lnTo>
                <a:lnTo>
                  <a:pt x="487404" y="169757"/>
                </a:lnTo>
                <a:close/>
                <a:moveTo>
                  <a:pt x="3269326" y="157527"/>
                </a:moveTo>
                <a:lnTo>
                  <a:pt x="3269326" y="585134"/>
                </a:lnTo>
                <a:lnTo>
                  <a:pt x="3326512" y="585134"/>
                </a:lnTo>
                <a:lnTo>
                  <a:pt x="3326512" y="157527"/>
                </a:lnTo>
                <a:close/>
                <a:moveTo>
                  <a:pt x="2260359" y="109625"/>
                </a:moveTo>
                <a:lnTo>
                  <a:pt x="2260359" y="275305"/>
                </a:lnTo>
                <a:lnTo>
                  <a:pt x="2320602" y="275305"/>
                </a:lnTo>
                <a:lnTo>
                  <a:pt x="2320602" y="109625"/>
                </a:lnTo>
                <a:close/>
                <a:moveTo>
                  <a:pt x="3349379" y="62887"/>
                </a:moveTo>
                <a:lnTo>
                  <a:pt x="3490854" y="133257"/>
                </a:lnTo>
                <a:lnTo>
                  <a:pt x="3456870" y="182576"/>
                </a:lnTo>
                <a:lnTo>
                  <a:pt x="3456870" y="340851"/>
                </a:lnTo>
                <a:cubicBezTo>
                  <a:pt x="3456870" y="471050"/>
                  <a:pt x="3457815" y="575479"/>
                  <a:pt x="3459705" y="654136"/>
                </a:cubicBezTo>
                <a:cubicBezTo>
                  <a:pt x="3460480" y="673893"/>
                  <a:pt x="3451100" y="685910"/>
                  <a:pt x="3431566" y="690189"/>
                </a:cubicBezTo>
                <a:cubicBezTo>
                  <a:pt x="3404909" y="696506"/>
                  <a:pt x="3369890" y="700689"/>
                  <a:pt x="3326512" y="702737"/>
                </a:cubicBezTo>
                <a:lnTo>
                  <a:pt x="3326512" y="609005"/>
                </a:lnTo>
                <a:lnTo>
                  <a:pt x="3269326" y="609005"/>
                </a:lnTo>
                <a:lnTo>
                  <a:pt x="3269326" y="684217"/>
                </a:lnTo>
                <a:cubicBezTo>
                  <a:pt x="3270664" y="707563"/>
                  <a:pt x="3257595" y="721401"/>
                  <a:pt x="3230120" y="725733"/>
                </a:cubicBezTo>
                <a:cubicBezTo>
                  <a:pt x="3199014" y="732368"/>
                  <a:pt x="3166629" y="736370"/>
                  <a:pt x="3132964" y="737740"/>
                </a:cubicBezTo>
                <a:cubicBezTo>
                  <a:pt x="3135629" y="648636"/>
                  <a:pt x="3136961" y="537987"/>
                  <a:pt x="3136961" y="405791"/>
                </a:cubicBezTo>
                <a:lnTo>
                  <a:pt x="3136961" y="260941"/>
                </a:lnTo>
                <a:cubicBezTo>
                  <a:pt x="3136961" y="223646"/>
                  <a:pt x="3136961" y="193447"/>
                  <a:pt x="3136961" y="170346"/>
                </a:cubicBezTo>
                <a:cubicBezTo>
                  <a:pt x="3136303" y="144378"/>
                  <a:pt x="3135639" y="116223"/>
                  <a:pt x="3134971" y="85882"/>
                </a:cubicBezTo>
                <a:lnTo>
                  <a:pt x="3279088" y="133656"/>
                </a:lnTo>
                <a:lnTo>
                  <a:pt x="3315572" y="133656"/>
                </a:lnTo>
                <a:close/>
                <a:moveTo>
                  <a:pt x="1093131" y="27725"/>
                </a:moveTo>
                <a:cubicBezTo>
                  <a:pt x="1217385" y="55052"/>
                  <a:pt x="1280606" y="97953"/>
                  <a:pt x="1282793" y="156428"/>
                </a:cubicBezTo>
                <a:cubicBezTo>
                  <a:pt x="1278334" y="212228"/>
                  <a:pt x="1250116" y="243095"/>
                  <a:pt x="1198138" y="249029"/>
                </a:cubicBezTo>
                <a:cubicBezTo>
                  <a:pt x="1164696" y="249719"/>
                  <a:pt x="1144838" y="229193"/>
                  <a:pt x="1138564" y="187449"/>
                </a:cubicBezTo>
                <a:cubicBezTo>
                  <a:pt x="1127586" y="131713"/>
                  <a:pt x="1109257" y="82543"/>
                  <a:pt x="1083576" y="39939"/>
                </a:cubicBezTo>
                <a:close/>
                <a:moveTo>
                  <a:pt x="64431" y="27725"/>
                </a:moveTo>
                <a:cubicBezTo>
                  <a:pt x="188685" y="55052"/>
                  <a:pt x="251906" y="97953"/>
                  <a:pt x="254093" y="156428"/>
                </a:cubicBezTo>
                <a:cubicBezTo>
                  <a:pt x="249634" y="212228"/>
                  <a:pt x="221416" y="243095"/>
                  <a:pt x="169438" y="249029"/>
                </a:cubicBezTo>
                <a:cubicBezTo>
                  <a:pt x="135996" y="249719"/>
                  <a:pt x="116138" y="229193"/>
                  <a:pt x="109864" y="187449"/>
                </a:cubicBezTo>
                <a:cubicBezTo>
                  <a:pt x="98886" y="131713"/>
                  <a:pt x="80557" y="82543"/>
                  <a:pt x="54876" y="39939"/>
                </a:cubicBezTo>
                <a:close/>
                <a:moveTo>
                  <a:pt x="1402244" y="12119"/>
                </a:moveTo>
                <a:lnTo>
                  <a:pt x="1557524" y="41404"/>
                </a:lnTo>
                <a:lnTo>
                  <a:pt x="1515117" y="81041"/>
                </a:lnTo>
                <a:cubicBezTo>
                  <a:pt x="1495859" y="103622"/>
                  <a:pt x="1470284" y="125009"/>
                  <a:pt x="1438392" y="145201"/>
                </a:cubicBezTo>
                <a:lnTo>
                  <a:pt x="1450097" y="145886"/>
                </a:lnTo>
                <a:lnTo>
                  <a:pt x="1507856" y="145886"/>
                </a:lnTo>
                <a:lnTo>
                  <a:pt x="1545740" y="77107"/>
                </a:lnTo>
                <a:lnTo>
                  <a:pt x="1680462" y="146714"/>
                </a:lnTo>
                <a:lnTo>
                  <a:pt x="1646463" y="194822"/>
                </a:lnTo>
                <a:lnTo>
                  <a:pt x="1646463" y="295704"/>
                </a:lnTo>
                <a:lnTo>
                  <a:pt x="1772953" y="295704"/>
                </a:lnTo>
                <a:lnTo>
                  <a:pt x="1772953" y="208135"/>
                </a:lnTo>
                <a:cubicBezTo>
                  <a:pt x="1772953" y="138576"/>
                  <a:pt x="1771620" y="76189"/>
                  <a:pt x="1768956" y="20973"/>
                </a:cubicBezTo>
                <a:lnTo>
                  <a:pt x="1945305" y="50290"/>
                </a:lnTo>
                <a:lnTo>
                  <a:pt x="1905318" y="97554"/>
                </a:lnTo>
                <a:lnTo>
                  <a:pt x="1905318" y="273935"/>
                </a:lnTo>
                <a:lnTo>
                  <a:pt x="1920590" y="226942"/>
                </a:lnTo>
                <a:lnTo>
                  <a:pt x="2008286" y="310721"/>
                </a:lnTo>
                <a:cubicBezTo>
                  <a:pt x="2008286" y="310721"/>
                  <a:pt x="1998742" y="313673"/>
                  <a:pt x="1979654" y="319575"/>
                </a:cubicBezTo>
                <a:lnTo>
                  <a:pt x="1905318" y="319575"/>
                </a:lnTo>
                <a:lnTo>
                  <a:pt x="1905318" y="409120"/>
                </a:lnTo>
                <a:cubicBezTo>
                  <a:pt x="1905318" y="509890"/>
                  <a:pt x="1905594" y="585495"/>
                  <a:pt x="1906146" y="635934"/>
                </a:cubicBezTo>
                <a:cubicBezTo>
                  <a:pt x="1907484" y="699823"/>
                  <a:pt x="1909135" y="756356"/>
                  <a:pt x="1911099" y="805531"/>
                </a:cubicBezTo>
                <a:cubicBezTo>
                  <a:pt x="1918572" y="870323"/>
                  <a:pt x="1864859" y="910883"/>
                  <a:pt x="1749958" y="927211"/>
                </a:cubicBezTo>
                <a:cubicBezTo>
                  <a:pt x="1751704" y="868911"/>
                  <a:pt x="1723599" y="829590"/>
                  <a:pt x="1665644" y="809249"/>
                </a:cubicBezTo>
                <a:lnTo>
                  <a:pt x="1646266" y="803758"/>
                </a:lnTo>
                <a:lnTo>
                  <a:pt x="1645913" y="822819"/>
                </a:lnTo>
                <a:cubicBezTo>
                  <a:pt x="1638099" y="887899"/>
                  <a:pt x="1584563" y="923551"/>
                  <a:pt x="1485306" y="929775"/>
                </a:cubicBezTo>
                <a:cubicBezTo>
                  <a:pt x="1484553" y="889050"/>
                  <a:pt x="1478363" y="862270"/>
                  <a:pt x="1466738" y="849435"/>
                </a:cubicBezTo>
                <a:cubicBezTo>
                  <a:pt x="1457045" y="836324"/>
                  <a:pt x="1431842" y="824524"/>
                  <a:pt x="1391128" y="814035"/>
                </a:cubicBezTo>
                <a:lnTo>
                  <a:pt x="1394432" y="797196"/>
                </a:lnTo>
                <a:lnTo>
                  <a:pt x="1324263" y="854715"/>
                </a:lnTo>
                <a:cubicBezTo>
                  <a:pt x="1292518" y="877813"/>
                  <a:pt x="1257298" y="900837"/>
                  <a:pt x="1218601" y="923787"/>
                </a:cubicBezTo>
                <a:lnTo>
                  <a:pt x="1204333" y="911207"/>
                </a:lnTo>
                <a:cubicBezTo>
                  <a:pt x="1320285" y="775189"/>
                  <a:pt x="1396235" y="658149"/>
                  <a:pt x="1432182" y="560085"/>
                </a:cubicBezTo>
                <a:lnTo>
                  <a:pt x="1260307" y="560085"/>
                </a:lnTo>
                <a:lnTo>
                  <a:pt x="1260307" y="536214"/>
                </a:lnTo>
                <a:lnTo>
                  <a:pt x="1316298" y="536214"/>
                </a:lnTo>
                <a:lnTo>
                  <a:pt x="1316298" y="256116"/>
                </a:lnTo>
                <a:cubicBezTo>
                  <a:pt x="1316298" y="216602"/>
                  <a:pt x="1314966" y="164932"/>
                  <a:pt x="1312301" y="101106"/>
                </a:cubicBezTo>
                <a:lnTo>
                  <a:pt x="1401655" y="131888"/>
                </a:lnTo>
                <a:cubicBezTo>
                  <a:pt x="1403374" y="102703"/>
                  <a:pt x="1403571" y="62780"/>
                  <a:pt x="1402244" y="12119"/>
                </a:cubicBezTo>
                <a:close/>
                <a:moveTo>
                  <a:pt x="373544" y="12119"/>
                </a:moveTo>
                <a:lnTo>
                  <a:pt x="528824" y="41404"/>
                </a:lnTo>
                <a:lnTo>
                  <a:pt x="486417" y="81041"/>
                </a:lnTo>
                <a:cubicBezTo>
                  <a:pt x="467159" y="103622"/>
                  <a:pt x="441584" y="125009"/>
                  <a:pt x="409692" y="145201"/>
                </a:cubicBezTo>
                <a:lnTo>
                  <a:pt x="421397" y="145886"/>
                </a:lnTo>
                <a:lnTo>
                  <a:pt x="479156" y="145886"/>
                </a:lnTo>
                <a:lnTo>
                  <a:pt x="517040" y="77107"/>
                </a:lnTo>
                <a:lnTo>
                  <a:pt x="651762" y="146714"/>
                </a:lnTo>
                <a:lnTo>
                  <a:pt x="617763" y="194822"/>
                </a:lnTo>
                <a:lnTo>
                  <a:pt x="617763" y="295704"/>
                </a:lnTo>
                <a:lnTo>
                  <a:pt x="744253" y="295704"/>
                </a:lnTo>
                <a:lnTo>
                  <a:pt x="744253" y="208135"/>
                </a:lnTo>
                <a:cubicBezTo>
                  <a:pt x="744253" y="138576"/>
                  <a:pt x="742920" y="76189"/>
                  <a:pt x="740255" y="20973"/>
                </a:cubicBezTo>
                <a:lnTo>
                  <a:pt x="916605" y="50290"/>
                </a:lnTo>
                <a:lnTo>
                  <a:pt x="876618" y="97554"/>
                </a:lnTo>
                <a:lnTo>
                  <a:pt x="876618" y="273935"/>
                </a:lnTo>
                <a:lnTo>
                  <a:pt x="891890" y="226942"/>
                </a:lnTo>
                <a:lnTo>
                  <a:pt x="979586" y="310721"/>
                </a:lnTo>
                <a:cubicBezTo>
                  <a:pt x="979586" y="310721"/>
                  <a:pt x="970042" y="313673"/>
                  <a:pt x="950954" y="319575"/>
                </a:cubicBezTo>
                <a:lnTo>
                  <a:pt x="876618" y="319575"/>
                </a:lnTo>
                <a:lnTo>
                  <a:pt x="876618" y="409120"/>
                </a:lnTo>
                <a:cubicBezTo>
                  <a:pt x="876618" y="509890"/>
                  <a:pt x="876894" y="585495"/>
                  <a:pt x="877446" y="635934"/>
                </a:cubicBezTo>
                <a:cubicBezTo>
                  <a:pt x="878784" y="699823"/>
                  <a:pt x="880434" y="756356"/>
                  <a:pt x="882399" y="805531"/>
                </a:cubicBezTo>
                <a:cubicBezTo>
                  <a:pt x="889872" y="870323"/>
                  <a:pt x="836159" y="910883"/>
                  <a:pt x="721257" y="927211"/>
                </a:cubicBezTo>
                <a:cubicBezTo>
                  <a:pt x="723004" y="868911"/>
                  <a:pt x="694899" y="829590"/>
                  <a:pt x="636944" y="809249"/>
                </a:cubicBezTo>
                <a:lnTo>
                  <a:pt x="617566" y="803758"/>
                </a:lnTo>
                <a:lnTo>
                  <a:pt x="617213" y="822819"/>
                </a:lnTo>
                <a:cubicBezTo>
                  <a:pt x="609399" y="887899"/>
                  <a:pt x="555863" y="923551"/>
                  <a:pt x="456606" y="929775"/>
                </a:cubicBezTo>
                <a:cubicBezTo>
                  <a:pt x="455853" y="889050"/>
                  <a:pt x="449663" y="862270"/>
                  <a:pt x="438038" y="849435"/>
                </a:cubicBezTo>
                <a:cubicBezTo>
                  <a:pt x="428345" y="836324"/>
                  <a:pt x="403142" y="824524"/>
                  <a:pt x="362428" y="814035"/>
                </a:cubicBezTo>
                <a:lnTo>
                  <a:pt x="365732" y="797196"/>
                </a:lnTo>
                <a:lnTo>
                  <a:pt x="295563" y="854715"/>
                </a:lnTo>
                <a:cubicBezTo>
                  <a:pt x="263818" y="877813"/>
                  <a:pt x="228598" y="900837"/>
                  <a:pt x="189901" y="923787"/>
                </a:cubicBezTo>
                <a:lnTo>
                  <a:pt x="175632" y="911207"/>
                </a:lnTo>
                <a:cubicBezTo>
                  <a:pt x="291585" y="775189"/>
                  <a:pt x="367535" y="658149"/>
                  <a:pt x="403482" y="560085"/>
                </a:cubicBezTo>
                <a:lnTo>
                  <a:pt x="231607" y="560085"/>
                </a:lnTo>
                <a:lnTo>
                  <a:pt x="231607" y="536214"/>
                </a:lnTo>
                <a:lnTo>
                  <a:pt x="287598" y="536214"/>
                </a:lnTo>
                <a:lnTo>
                  <a:pt x="287598" y="256116"/>
                </a:lnTo>
                <a:cubicBezTo>
                  <a:pt x="287598" y="216602"/>
                  <a:pt x="286266" y="164932"/>
                  <a:pt x="283601" y="101106"/>
                </a:cubicBezTo>
                <a:lnTo>
                  <a:pt x="372954" y="131888"/>
                </a:lnTo>
                <a:cubicBezTo>
                  <a:pt x="374674" y="102703"/>
                  <a:pt x="374871" y="62780"/>
                  <a:pt x="373544" y="12119"/>
                </a:cubicBezTo>
                <a:close/>
                <a:moveTo>
                  <a:pt x="3909591" y="11769"/>
                </a:moveTo>
                <a:lnTo>
                  <a:pt x="4034520" y="155138"/>
                </a:lnTo>
                <a:lnTo>
                  <a:pt x="3959372" y="152128"/>
                </a:lnTo>
                <a:cubicBezTo>
                  <a:pt x="3881691" y="164135"/>
                  <a:pt x="3781764" y="170452"/>
                  <a:pt x="3659591" y="171078"/>
                </a:cubicBezTo>
                <a:lnTo>
                  <a:pt x="3659591" y="336901"/>
                </a:lnTo>
                <a:cubicBezTo>
                  <a:pt x="3659591" y="352093"/>
                  <a:pt x="3659256" y="369956"/>
                  <a:pt x="3658588" y="390488"/>
                </a:cubicBezTo>
                <a:lnTo>
                  <a:pt x="3867741" y="390488"/>
                </a:lnTo>
                <a:lnTo>
                  <a:pt x="3937252" y="295720"/>
                </a:lnTo>
                <a:lnTo>
                  <a:pt x="4057515" y="402622"/>
                </a:lnTo>
                <a:cubicBezTo>
                  <a:pt x="4057515" y="402622"/>
                  <a:pt x="4046585" y="406534"/>
                  <a:pt x="4024726" y="414359"/>
                </a:cubicBezTo>
                <a:lnTo>
                  <a:pt x="3923541" y="414359"/>
                </a:lnTo>
                <a:lnTo>
                  <a:pt x="3923541" y="589880"/>
                </a:lnTo>
                <a:cubicBezTo>
                  <a:pt x="3923541" y="671233"/>
                  <a:pt x="3923876" y="731274"/>
                  <a:pt x="3924545" y="770003"/>
                </a:cubicBezTo>
                <a:cubicBezTo>
                  <a:pt x="3924545" y="809538"/>
                  <a:pt x="3925208" y="844939"/>
                  <a:pt x="3926535" y="876204"/>
                </a:cubicBezTo>
                <a:cubicBezTo>
                  <a:pt x="3926535" y="895579"/>
                  <a:pt x="3917177" y="907055"/>
                  <a:pt x="3898460" y="910633"/>
                </a:cubicBezTo>
                <a:cubicBezTo>
                  <a:pt x="3861302" y="918882"/>
                  <a:pt x="3819877" y="923007"/>
                  <a:pt x="3774184" y="923007"/>
                </a:cubicBezTo>
                <a:cubicBezTo>
                  <a:pt x="3778845" y="827363"/>
                  <a:pt x="3781175" y="716321"/>
                  <a:pt x="3781175" y="589880"/>
                </a:cubicBezTo>
                <a:lnTo>
                  <a:pt x="3781175" y="414359"/>
                </a:lnTo>
                <a:lnTo>
                  <a:pt x="3657584" y="414359"/>
                </a:lnTo>
                <a:cubicBezTo>
                  <a:pt x="3664251" y="649427"/>
                  <a:pt x="3561522" y="822310"/>
                  <a:pt x="3349395" y="933007"/>
                </a:cubicBezTo>
                <a:lnTo>
                  <a:pt x="3337261" y="920061"/>
                </a:lnTo>
                <a:cubicBezTo>
                  <a:pt x="3410546" y="822506"/>
                  <a:pt x="3459031" y="737506"/>
                  <a:pt x="3482716" y="665060"/>
                </a:cubicBezTo>
                <a:cubicBezTo>
                  <a:pt x="3507728" y="595841"/>
                  <a:pt x="3519900" y="504455"/>
                  <a:pt x="3519231" y="390902"/>
                </a:cubicBezTo>
                <a:lnTo>
                  <a:pt x="3519231" y="248918"/>
                </a:lnTo>
                <a:cubicBezTo>
                  <a:pt x="3519231" y="192025"/>
                  <a:pt x="3517899" y="137971"/>
                  <a:pt x="3515234" y="86758"/>
                </a:cubicBezTo>
                <a:lnTo>
                  <a:pt x="3670499" y="120757"/>
                </a:lnTo>
                <a:cubicBezTo>
                  <a:pt x="3715895" y="104514"/>
                  <a:pt x="3758626" y="87172"/>
                  <a:pt x="3798692" y="68731"/>
                </a:cubicBezTo>
                <a:cubicBezTo>
                  <a:pt x="3846190" y="48369"/>
                  <a:pt x="3883156" y="29381"/>
                  <a:pt x="3909591" y="11769"/>
                </a:cubicBezTo>
                <a:close/>
                <a:moveTo>
                  <a:pt x="2610796" y="0"/>
                </a:moveTo>
                <a:lnTo>
                  <a:pt x="2797894" y="52185"/>
                </a:lnTo>
                <a:lnTo>
                  <a:pt x="2754898" y="85500"/>
                </a:lnTo>
                <a:cubicBezTo>
                  <a:pt x="2825985" y="187003"/>
                  <a:pt x="2925971" y="260272"/>
                  <a:pt x="3054854" y="305307"/>
                </a:cubicBezTo>
                <a:lnTo>
                  <a:pt x="3052736" y="324576"/>
                </a:lnTo>
                <a:cubicBezTo>
                  <a:pt x="3024135" y="335734"/>
                  <a:pt x="2989048" y="378311"/>
                  <a:pt x="2947474" y="452307"/>
                </a:cubicBezTo>
                <a:cubicBezTo>
                  <a:pt x="2827328" y="381719"/>
                  <a:pt x="2755567" y="266074"/>
                  <a:pt x="2732189" y="105373"/>
                </a:cubicBezTo>
                <a:cubicBezTo>
                  <a:pt x="2712899" y="168318"/>
                  <a:pt x="2679144" y="225291"/>
                  <a:pt x="2630925" y="276292"/>
                </a:cubicBezTo>
                <a:cubicBezTo>
                  <a:pt x="2730241" y="301039"/>
                  <a:pt x="2779167" y="337384"/>
                  <a:pt x="2777702" y="385328"/>
                </a:cubicBezTo>
                <a:cubicBezTo>
                  <a:pt x="2773201" y="433463"/>
                  <a:pt x="2746033" y="459786"/>
                  <a:pt x="2696200" y="464298"/>
                </a:cubicBezTo>
                <a:cubicBezTo>
                  <a:pt x="2666028" y="463470"/>
                  <a:pt x="2648139" y="446659"/>
                  <a:pt x="2642534" y="413865"/>
                </a:cubicBezTo>
                <a:cubicBezTo>
                  <a:pt x="2634731" y="367652"/>
                  <a:pt x="2624146" y="329804"/>
                  <a:pt x="2610780" y="300323"/>
                </a:cubicBezTo>
                <a:cubicBezTo>
                  <a:pt x="2568707" y="354530"/>
                  <a:pt x="2516103" y="404836"/>
                  <a:pt x="2452967" y="451240"/>
                </a:cubicBezTo>
                <a:lnTo>
                  <a:pt x="2452967" y="602018"/>
                </a:lnTo>
                <a:lnTo>
                  <a:pt x="2475891" y="597695"/>
                </a:lnTo>
                <a:cubicBezTo>
                  <a:pt x="2485387" y="595829"/>
                  <a:pt x="2496633" y="593558"/>
                  <a:pt x="2509627" y="590883"/>
                </a:cubicBezTo>
                <a:lnTo>
                  <a:pt x="2514946" y="611951"/>
                </a:lnTo>
                <a:cubicBezTo>
                  <a:pt x="2489286" y="627111"/>
                  <a:pt x="2468626" y="638609"/>
                  <a:pt x="2452967" y="646444"/>
                </a:cubicBezTo>
                <a:cubicBezTo>
                  <a:pt x="2452967" y="726991"/>
                  <a:pt x="2453578" y="802993"/>
                  <a:pt x="2454798" y="874453"/>
                </a:cubicBezTo>
                <a:cubicBezTo>
                  <a:pt x="2456242" y="900686"/>
                  <a:pt x="2445642" y="915570"/>
                  <a:pt x="2422997" y="919105"/>
                </a:cubicBezTo>
                <a:cubicBezTo>
                  <a:pt x="2397996" y="925178"/>
                  <a:pt x="2363864" y="928214"/>
                  <a:pt x="2320602" y="928214"/>
                </a:cubicBezTo>
                <a:lnTo>
                  <a:pt x="2320602" y="705254"/>
                </a:lnTo>
                <a:cubicBezTo>
                  <a:pt x="2264537" y="735245"/>
                  <a:pt x="2208407" y="761924"/>
                  <a:pt x="2152215" y="785291"/>
                </a:cubicBezTo>
                <a:lnTo>
                  <a:pt x="2119267" y="828223"/>
                </a:lnTo>
                <a:lnTo>
                  <a:pt x="2056014" y="666748"/>
                </a:lnTo>
                <a:cubicBezTo>
                  <a:pt x="2086813" y="664996"/>
                  <a:pt x="2111475" y="662830"/>
                  <a:pt x="2130000" y="660251"/>
                </a:cubicBezTo>
                <a:lnTo>
                  <a:pt x="2130000" y="109625"/>
                </a:lnTo>
                <a:lnTo>
                  <a:pt x="2071015" y="109625"/>
                </a:lnTo>
                <a:lnTo>
                  <a:pt x="2071015" y="85754"/>
                </a:lnTo>
                <a:lnTo>
                  <a:pt x="2377405" y="85754"/>
                </a:lnTo>
                <a:lnTo>
                  <a:pt x="2428698" y="1991"/>
                </a:lnTo>
                <a:lnTo>
                  <a:pt x="2538944" y="94784"/>
                </a:lnTo>
                <a:cubicBezTo>
                  <a:pt x="2538944" y="94784"/>
                  <a:pt x="2528222" y="99731"/>
                  <a:pt x="2506776" y="109625"/>
                </a:cubicBezTo>
                <a:lnTo>
                  <a:pt x="2452967" y="109625"/>
                </a:lnTo>
                <a:lnTo>
                  <a:pt x="2452967" y="410919"/>
                </a:lnTo>
                <a:cubicBezTo>
                  <a:pt x="2528344" y="274838"/>
                  <a:pt x="2580953" y="137865"/>
                  <a:pt x="26107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35505" y="116205"/>
            <a:ext cx="428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优化问题拆分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9167495" y="6410325"/>
            <a:ext cx="2802255" cy="282575"/>
            <a:chOff x="9616368" y="6355080"/>
            <a:chExt cx="2104859" cy="180180"/>
          </a:xfrm>
        </p:grpSpPr>
        <p:sp>
          <p:nvSpPr>
            <p:cNvPr id="41" name="文本框 40"/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Rectangle 22"/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Rectangle 25"/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Rectangle 26"/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Rectangle 27"/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pic>
            <p:nvPicPr>
              <p:cNvPr id="73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89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353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-apple-system</vt:lpstr>
      <vt:lpstr>Wingdings2</vt:lpstr>
      <vt:lpstr>阿里巴巴普惠体 L</vt:lpstr>
      <vt:lpstr>等线</vt:lpstr>
      <vt:lpstr>等线 Light</vt:lpstr>
      <vt:lpstr>方正风雅宋简体</vt:lpstr>
      <vt:lpstr>宋体</vt:lpstr>
      <vt:lpstr>微软雅黑</vt:lpstr>
      <vt:lpstr>微软雅黑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WeJ</cp:lastModifiedBy>
  <cp:revision>340</cp:revision>
  <dcterms:created xsi:type="dcterms:W3CDTF">2021-10-03T10:12:28Z</dcterms:created>
  <dcterms:modified xsi:type="dcterms:W3CDTF">2022-06-12T13:21:39Z</dcterms:modified>
</cp:coreProperties>
</file>