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0" r:id="rId2"/>
    <p:sldId id="427" r:id="rId3"/>
    <p:sldId id="428" r:id="rId4"/>
    <p:sldId id="435" r:id="rId5"/>
    <p:sldId id="431" r:id="rId6"/>
    <p:sldId id="432" r:id="rId7"/>
    <p:sldId id="433" r:id="rId8"/>
    <p:sldId id="434" r:id="rId9"/>
    <p:sldId id="380" r:id="rId10"/>
    <p:sldId id="412" r:id="rId11"/>
    <p:sldId id="429" r:id="rId12"/>
    <p:sldId id="430" r:id="rId13"/>
    <p:sldId id="426" r:id="rId14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6.wdp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microsoft.com/office/2007/relationships/hdphoto" Target="../media/hdphoto8.wdp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slide" Target="slide7.xml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.png"/><Relationship Id="rId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0.png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i.org/10.1007/s11277-014-1818-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328454" y="2253538"/>
            <a:ext cx="11774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07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577255" y="4034602"/>
            <a:ext cx="927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07</a:t>
            </a:r>
            <a:r>
              <a:rPr lang="zh-CN" altLang="en-US" sz="2800" dirty="0"/>
              <a:t>月</a:t>
            </a:r>
            <a:r>
              <a:rPr lang="en-US" altLang="zh-CN" sz="2800" dirty="0"/>
              <a:t>09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12328-CE9C-4F36-B015-437F1BFCFA3E}"/>
              </a:ext>
            </a:extLst>
          </p:cNvPr>
          <p:cNvSpPr txBox="1"/>
          <p:nvPr/>
        </p:nvSpPr>
        <p:spPr>
          <a:xfrm>
            <a:off x="4061066" y="3231934"/>
            <a:ext cx="4057515" cy="933007"/>
          </a:xfrm>
          <a:custGeom>
            <a:avLst/>
            <a:gdLst/>
            <a:ahLst/>
            <a:cxnLst/>
            <a:rect l="l" t="t" r="r" b="b"/>
            <a:pathLst>
              <a:path w="4057515" h="933007">
                <a:moveTo>
                  <a:pt x="1516105" y="644836"/>
                </a:moveTo>
                <a:cubicBezTo>
                  <a:pt x="1494330" y="691919"/>
                  <a:pt x="1458651" y="738707"/>
                  <a:pt x="1409067" y="785199"/>
                </a:cubicBezTo>
                <a:lnTo>
                  <a:pt x="1402345" y="790709"/>
                </a:lnTo>
                <a:lnTo>
                  <a:pt x="1489781" y="794575"/>
                </a:lnTo>
                <a:cubicBezTo>
                  <a:pt x="1507330" y="795137"/>
                  <a:pt x="1516105" y="784818"/>
                  <a:pt x="1516105" y="763617"/>
                </a:cubicBezTo>
                <a:close/>
                <a:moveTo>
                  <a:pt x="487404" y="644836"/>
                </a:moveTo>
                <a:cubicBezTo>
                  <a:pt x="465630" y="691919"/>
                  <a:pt x="429951" y="738707"/>
                  <a:pt x="380367" y="785199"/>
                </a:cubicBezTo>
                <a:lnTo>
                  <a:pt x="373645" y="790709"/>
                </a:lnTo>
                <a:lnTo>
                  <a:pt x="461081" y="794575"/>
                </a:lnTo>
                <a:cubicBezTo>
                  <a:pt x="478630" y="795137"/>
                  <a:pt x="487404" y="784818"/>
                  <a:pt x="487404" y="763617"/>
                </a:cubicBezTo>
                <a:close/>
                <a:moveTo>
                  <a:pt x="2260359" y="489778"/>
                </a:moveTo>
                <a:lnTo>
                  <a:pt x="2260359" y="641125"/>
                </a:lnTo>
                <a:cubicBezTo>
                  <a:pt x="2277855" y="637802"/>
                  <a:pt x="2297936" y="633789"/>
                  <a:pt x="2320602" y="629086"/>
                </a:cubicBezTo>
                <a:lnTo>
                  <a:pt x="2320602" y="489778"/>
                </a:lnTo>
                <a:close/>
                <a:moveTo>
                  <a:pt x="1646463" y="438687"/>
                </a:moveTo>
                <a:lnTo>
                  <a:pt x="1646463" y="778009"/>
                </a:lnTo>
                <a:lnTo>
                  <a:pt x="1739575" y="783061"/>
                </a:lnTo>
                <a:cubicBezTo>
                  <a:pt x="1761826" y="784250"/>
                  <a:pt x="1772953" y="772583"/>
                  <a:pt x="1772953" y="748059"/>
                </a:cubicBezTo>
                <a:lnTo>
                  <a:pt x="1772953" y="576841"/>
                </a:lnTo>
                <a:lnTo>
                  <a:pt x="1770620" y="581334"/>
                </a:lnTo>
                <a:cubicBezTo>
                  <a:pt x="1758513" y="599866"/>
                  <a:pt x="1738297" y="610088"/>
                  <a:pt x="1709971" y="611999"/>
                </a:cubicBezTo>
                <a:cubicBezTo>
                  <a:pt x="1682750" y="611129"/>
                  <a:pt x="1667919" y="594386"/>
                  <a:pt x="1665478" y="561773"/>
                </a:cubicBezTo>
                <a:cubicBezTo>
                  <a:pt x="1664161" y="530173"/>
                  <a:pt x="1660502" y="498940"/>
                  <a:pt x="1654501" y="468072"/>
                </a:cubicBezTo>
                <a:close/>
                <a:moveTo>
                  <a:pt x="617763" y="438687"/>
                </a:moveTo>
                <a:lnTo>
                  <a:pt x="617763" y="778009"/>
                </a:lnTo>
                <a:lnTo>
                  <a:pt x="710875" y="783061"/>
                </a:lnTo>
                <a:cubicBezTo>
                  <a:pt x="733126" y="784250"/>
                  <a:pt x="744253" y="772583"/>
                  <a:pt x="744253" y="748059"/>
                </a:cubicBezTo>
                <a:lnTo>
                  <a:pt x="744253" y="576841"/>
                </a:lnTo>
                <a:lnTo>
                  <a:pt x="741920" y="581334"/>
                </a:lnTo>
                <a:cubicBezTo>
                  <a:pt x="729813" y="599866"/>
                  <a:pt x="709597" y="610088"/>
                  <a:pt x="681271" y="611999"/>
                </a:cubicBezTo>
                <a:cubicBezTo>
                  <a:pt x="654050" y="611129"/>
                  <a:pt x="639219" y="594386"/>
                  <a:pt x="636777" y="561773"/>
                </a:cubicBezTo>
                <a:cubicBezTo>
                  <a:pt x="635461" y="530173"/>
                  <a:pt x="631802" y="498940"/>
                  <a:pt x="625801" y="468072"/>
                </a:cubicBezTo>
                <a:close/>
                <a:moveTo>
                  <a:pt x="2838948" y="437067"/>
                </a:moveTo>
                <a:lnTo>
                  <a:pt x="3002494" y="560610"/>
                </a:lnTo>
                <a:lnTo>
                  <a:pt x="2937840" y="594912"/>
                </a:lnTo>
                <a:cubicBezTo>
                  <a:pt x="2886202" y="633311"/>
                  <a:pt x="2818103" y="675804"/>
                  <a:pt x="2733543" y="722388"/>
                </a:cubicBezTo>
                <a:cubicBezTo>
                  <a:pt x="2817487" y="755841"/>
                  <a:pt x="2859087" y="796539"/>
                  <a:pt x="2858344" y="844482"/>
                </a:cubicBezTo>
                <a:cubicBezTo>
                  <a:pt x="2853131" y="894316"/>
                  <a:pt x="2827732" y="922598"/>
                  <a:pt x="2782145" y="929329"/>
                </a:cubicBezTo>
                <a:cubicBezTo>
                  <a:pt x="2755965" y="930019"/>
                  <a:pt x="2733840" y="917072"/>
                  <a:pt x="2715771" y="890489"/>
                </a:cubicBezTo>
                <a:cubicBezTo>
                  <a:pt x="2654535" y="803827"/>
                  <a:pt x="2582344" y="727458"/>
                  <a:pt x="2499196" y="661381"/>
                </a:cubicBezTo>
                <a:lnTo>
                  <a:pt x="2509356" y="644039"/>
                </a:lnTo>
                <a:cubicBezTo>
                  <a:pt x="2594723" y="665686"/>
                  <a:pt x="2659860" y="686680"/>
                  <a:pt x="2704767" y="707021"/>
                </a:cubicBezTo>
                <a:cubicBezTo>
                  <a:pt x="2745343" y="635127"/>
                  <a:pt x="2775467" y="579014"/>
                  <a:pt x="2795139" y="538682"/>
                </a:cubicBezTo>
                <a:lnTo>
                  <a:pt x="2468207" y="538682"/>
                </a:lnTo>
                <a:lnTo>
                  <a:pt x="2468207" y="514811"/>
                </a:lnTo>
                <a:lnTo>
                  <a:pt x="2779868" y="514811"/>
                </a:lnTo>
                <a:close/>
                <a:moveTo>
                  <a:pt x="1442676" y="429630"/>
                </a:moveTo>
                <a:lnTo>
                  <a:pt x="1442676" y="536214"/>
                </a:lnTo>
                <a:lnTo>
                  <a:pt x="1516105" y="536214"/>
                </a:lnTo>
                <a:lnTo>
                  <a:pt x="1516105" y="429630"/>
                </a:lnTo>
                <a:close/>
                <a:moveTo>
                  <a:pt x="413976" y="429630"/>
                </a:moveTo>
                <a:lnTo>
                  <a:pt x="413976" y="536214"/>
                </a:lnTo>
                <a:lnTo>
                  <a:pt x="487404" y="536214"/>
                </a:lnTo>
                <a:lnTo>
                  <a:pt x="487404" y="429630"/>
                </a:lnTo>
                <a:close/>
                <a:moveTo>
                  <a:pt x="1646463" y="319575"/>
                </a:moveTo>
                <a:lnTo>
                  <a:pt x="1646463" y="370527"/>
                </a:lnTo>
                <a:lnTo>
                  <a:pt x="1704678" y="413081"/>
                </a:lnTo>
                <a:cubicBezTo>
                  <a:pt x="1722409" y="427936"/>
                  <a:pt x="1737154" y="442503"/>
                  <a:pt x="1748914" y="456782"/>
                </a:cubicBezTo>
                <a:lnTo>
                  <a:pt x="1772953" y="495109"/>
                </a:lnTo>
                <a:lnTo>
                  <a:pt x="1772953" y="319575"/>
                </a:lnTo>
                <a:close/>
                <a:moveTo>
                  <a:pt x="617763" y="319575"/>
                </a:moveTo>
                <a:lnTo>
                  <a:pt x="617763" y="370527"/>
                </a:lnTo>
                <a:lnTo>
                  <a:pt x="675978" y="413081"/>
                </a:lnTo>
                <a:cubicBezTo>
                  <a:pt x="693708" y="427936"/>
                  <a:pt x="708454" y="442503"/>
                  <a:pt x="720214" y="456782"/>
                </a:cubicBezTo>
                <a:lnTo>
                  <a:pt x="744253" y="495109"/>
                </a:lnTo>
                <a:lnTo>
                  <a:pt x="744253" y="319575"/>
                </a:lnTo>
                <a:close/>
                <a:moveTo>
                  <a:pt x="1442676" y="299192"/>
                </a:moveTo>
                <a:lnTo>
                  <a:pt x="1442676" y="405759"/>
                </a:lnTo>
                <a:lnTo>
                  <a:pt x="1516105" y="405759"/>
                </a:lnTo>
                <a:lnTo>
                  <a:pt x="1516105" y="299192"/>
                </a:lnTo>
                <a:close/>
                <a:moveTo>
                  <a:pt x="413976" y="299192"/>
                </a:moveTo>
                <a:lnTo>
                  <a:pt x="413976" y="405759"/>
                </a:lnTo>
                <a:lnTo>
                  <a:pt x="487404" y="405759"/>
                </a:lnTo>
                <a:lnTo>
                  <a:pt x="487404" y="299192"/>
                </a:lnTo>
                <a:close/>
                <a:moveTo>
                  <a:pt x="2260359" y="299176"/>
                </a:moveTo>
                <a:lnTo>
                  <a:pt x="2260359" y="465907"/>
                </a:lnTo>
                <a:lnTo>
                  <a:pt x="2320602" y="465907"/>
                </a:lnTo>
                <a:lnTo>
                  <a:pt x="2320602" y="299176"/>
                </a:lnTo>
                <a:close/>
                <a:moveTo>
                  <a:pt x="1148342" y="292201"/>
                </a:moveTo>
                <a:lnTo>
                  <a:pt x="1287045" y="361537"/>
                </a:lnTo>
                <a:lnTo>
                  <a:pt x="1253046" y="411874"/>
                </a:lnTo>
                <a:lnTo>
                  <a:pt x="1253046" y="660139"/>
                </a:lnTo>
                <a:lnTo>
                  <a:pt x="1369407" y="589163"/>
                </a:lnTo>
                <a:lnTo>
                  <a:pt x="1381032" y="604276"/>
                </a:lnTo>
                <a:cubicBezTo>
                  <a:pt x="1326814" y="686712"/>
                  <a:pt x="1272219" y="759387"/>
                  <a:pt x="1217247" y="822299"/>
                </a:cubicBezTo>
                <a:lnTo>
                  <a:pt x="1192055" y="871491"/>
                </a:lnTo>
                <a:lnTo>
                  <a:pt x="1092685" y="737819"/>
                </a:lnTo>
                <a:cubicBezTo>
                  <a:pt x="1112018" y="724899"/>
                  <a:pt x="1121349" y="708587"/>
                  <a:pt x="1120681" y="688883"/>
                </a:cubicBezTo>
                <a:lnTo>
                  <a:pt x="1120681" y="386825"/>
                </a:lnTo>
                <a:lnTo>
                  <a:pt x="1028700" y="386825"/>
                </a:lnTo>
                <a:lnTo>
                  <a:pt x="1028700" y="362954"/>
                </a:lnTo>
                <a:lnTo>
                  <a:pt x="1108450" y="362954"/>
                </a:lnTo>
                <a:close/>
                <a:moveTo>
                  <a:pt x="119641" y="292201"/>
                </a:moveTo>
                <a:lnTo>
                  <a:pt x="258345" y="361537"/>
                </a:lnTo>
                <a:lnTo>
                  <a:pt x="224346" y="411874"/>
                </a:lnTo>
                <a:lnTo>
                  <a:pt x="224346" y="660139"/>
                </a:lnTo>
                <a:lnTo>
                  <a:pt x="340707" y="589163"/>
                </a:lnTo>
                <a:lnTo>
                  <a:pt x="352332" y="604276"/>
                </a:lnTo>
                <a:cubicBezTo>
                  <a:pt x="298114" y="686712"/>
                  <a:pt x="243519" y="759387"/>
                  <a:pt x="188547" y="822299"/>
                </a:cubicBezTo>
                <a:lnTo>
                  <a:pt x="163355" y="871491"/>
                </a:lnTo>
                <a:lnTo>
                  <a:pt x="63985" y="737819"/>
                </a:lnTo>
                <a:cubicBezTo>
                  <a:pt x="83317" y="724899"/>
                  <a:pt x="92649" y="708587"/>
                  <a:pt x="91980" y="688883"/>
                </a:cubicBezTo>
                <a:lnTo>
                  <a:pt x="91980" y="386825"/>
                </a:lnTo>
                <a:lnTo>
                  <a:pt x="0" y="386825"/>
                </a:lnTo>
                <a:lnTo>
                  <a:pt x="0" y="362954"/>
                </a:lnTo>
                <a:lnTo>
                  <a:pt x="79750" y="362954"/>
                </a:lnTo>
                <a:close/>
                <a:moveTo>
                  <a:pt x="1442676" y="169757"/>
                </a:moveTo>
                <a:lnTo>
                  <a:pt x="1442676" y="275321"/>
                </a:lnTo>
                <a:lnTo>
                  <a:pt x="1516105" y="275321"/>
                </a:lnTo>
                <a:lnTo>
                  <a:pt x="1516105" y="169757"/>
                </a:lnTo>
                <a:close/>
                <a:moveTo>
                  <a:pt x="413976" y="169757"/>
                </a:moveTo>
                <a:lnTo>
                  <a:pt x="413976" y="275321"/>
                </a:lnTo>
                <a:lnTo>
                  <a:pt x="487404" y="275321"/>
                </a:lnTo>
                <a:lnTo>
                  <a:pt x="487404" y="169757"/>
                </a:lnTo>
                <a:close/>
                <a:moveTo>
                  <a:pt x="3269326" y="157527"/>
                </a:moveTo>
                <a:lnTo>
                  <a:pt x="3269326" y="585134"/>
                </a:lnTo>
                <a:lnTo>
                  <a:pt x="3326512" y="585134"/>
                </a:lnTo>
                <a:lnTo>
                  <a:pt x="3326512" y="157527"/>
                </a:lnTo>
                <a:close/>
                <a:moveTo>
                  <a:pt x="2260359" y="109625"/>
                </a:moveTo>
                <a:lnTo>
                  <a:pt x="2260359" y="275305"/>
                </a:lnTo>
                <a:lnTo>
                  <a:pt x="2320602" y="275305"/>
                </a:lnTo>
                <a:lnTo>
                  <a:pt x="2320602" y="109625"/>
                </a:lnTo>
                <a:close/>
                <a:moveTo>
                  <a:pt x="3349379" y="62887"/>
                </a:moveTo>
                <a:lnTo>
                  <a:pt x="3490854" y="133257"/>
                </a:lnTo>
                <a:lnTo>
                  <a:pt x="3456870" y="182576"/>
                </a:lnTo>
                <a:lnTo>
                  <a:pt x="3456870" y="340851"/>
                </a:lnTo>
                <a:cubicBezTo>
                  <a:pt x="3456870" y="471050"/>
                  <a:pt x="3457815" y="575479"/>
                  <a:pt x="3459705" y="654136"/>
                </a:cubicBezTo>
                <a:cubicBezTo>
                  <a:pt x="3460480" y="673893"/>
                  <a:pt x="3451100" y="685910"/>
                  <a:pt x="3431566" y="690189"/>
                </a:cubicBezTo>
                <a:cubicBezTo>
                  <a:pt x="3404909" y="696506"/>
                  <a:pt x="3369890" y="700689"/>
                  <a:pt x="3326512" y="702737"/>
                </a:cubicBezTo>
                <a:lnTo>
                  <a:pt x="3326512" y="609005"/>
                </a:lnTo>
                <a:lnTo>
                  <a:pt x="3269326" y="609005"/>
                </a:lnTo>
                <a:lnTo>
                  <a:pt x="3269326" y="684217"/>
                </a:lnTo>
                <a:cubicBezTo>
                  <a:pt x="3270664" y="707563"/>
                  <a:pt x="3257595" y="721401"/>
                  <a:pt x="3230120" y="725733"/>
                </a:cubicBezTo>
                <a:cubicBezTo>
                  <a:pt x="3199014" y="732368"/>
                  <a:pt x="3166629" y="736370"/>
                  <a:pt x="3132964" y="737740"/>
                </a:cubicBezTo>
                <a:cubicBezTo>
                  <a:pt x="3135629" y="648636"/>
                  <a:pt x="3136961" y="537987"/>
                  <a:pt x="3136961" y="405791"/>
                </a:cubicBezTo>
                <a:lnTo>
                  <a:pt x="3136961" y="260941"/>
                </a:lnTo>
                <a:cubicBezTo>
                  <a:pt x="3136961" y="223646"/>
                  <a:pt x="3136961" y="193447"/>
                  <a:pt x="3136961" y="170346"/>
                </a:cubicBezTo>
                <a:cubicBezTo>
                  <a:pt x="3136303" y="144378"/>
                  <a:pt x="3135639" y="116223"/>
                  <a:pt x="3134971" y="85882"/>
                </a:cubicBezTo>
                <a:lnTo>
                  <a:pt x="3279088" y="133656"/>
                </a:lnTo>
                <a:lnTo>
                  <a:pt x="3315572" y="133656"/>
                </a:lnTo>
                <a:close/>
                <a:moveTo>
                  <a:pt x="1093131" y="27725"/>
                </a:moveTo>
                <a:cubicBezTo>
                  <a:pt x="1217385" y="55052"/>
                  <a:pt x="1280606" y="97953"/>
                  <a:pt x="1282793" y="156428"/>
                </a:cubicBezTo>
                <a:cubicBezTo>
                  <a:pt x="1278334" y="212228"/>
                  <a:pt x="1250116" y="243095"/>
                  <a:pt x="1198138" y="249029"/>
                </a:cubicBezTo>
                <a:cubicBezTo>
                  <a:pt x="1164696" y="249719"/>
                  <a:pt x="1144838" y="229193"/>
                  <a:pt x="1138564" y="187449"/>
                </a:cubicBezTo>
                <a:cubicBezTo>
                  <a:pt x="1127586" y="131713"/>
                  <a:pt x="1109257" y="82543"/>
                  <a:pt x="1083576" y="39939"/>
                </a:cubicBezTo>
                <a:close/>
                <a:moveTo>
                  <a:pt x="64431" y="27725"/>
                </a:moveTo>
                <a:cubicBezTo>
                  <a:pt x="188685" y="55052"/>
                  <a:pt x="251906" y="97953"/>
                  <a:pt x="254093" y="156428"/>
                </a:cubicBezTo>
                <a:cubicBezTo>
                  <a:pt x="249634" y="212228"/>
                  <a:pt x="221416" y="243095"/>
                  <a:pt x="169438" y="249029"/>
                </a:cubicBezTo>
                <a:cubicBezTo>
                  <a:pt x="135996" y="249719"/>
                  <a:pt x="116138" y="229193"/>
                  <a:pt x="109864" y="187449"/>
                </a:cubicBezTo>
                <a:cubicBezTo>
                  <a:pt x="98886" y="131713"/>
                  <a:pt x="80557" y="82543"/>
                  <a:pt x="54876" y="39939"/>
                </a:cubicBezTo>
                <a:close/>
                <a:moveTo>
                  <a:pt x="1402244" y="12119"/>
                </a:moveTo>
                <a:lnTo>
                  <a:pt x="1557524" y="41404"/>
                </a:lnTo>
                <a:lnTo>
                  <a:pt x="1515117" y="81041"/>
                </a:lnTo>
                <a:cubicBezTo>
                  <a:pt x="1495859" y="103622"/>
                  <a:pt x="1470284" y="125009"/>
                  <a:pt x="1438392" y="145201"/>
                </a:cubicBezTo>
                <a:lnTo>
                  <a:pt x="1450097" y="145886"/>
                </a:lnTo>
                <a:lnTo>
                  <a:pt x="1507856" y="145886"/>
                </a:lnTo>
                <a:lnTo>
                  <a:pt x="1545740" y="77107"/>
                </a:lnTo>
                <a:lnTo>
                  <a:pt x="1680462" y="146714"/>
                </a:lnTo>
                <a:lnTo>
                  <a:pt x="1646463" y="194822"/>
                </a:lnTo>
                <a:lnTo>
                  <a:pt x="1646463" y="295704"/>
                </a:lnTo>
                <a:lnTo>
                  <a:pt x="1772953" y="295704"/>
                </a:lnTo>
                <a:lnTo>
                  <a:pt x="1772953" y="208135"/>
                </a:lnTo>
                <a:cubicBezTo>
                  <a:pt x="1772953" y="138576"/>
                  <a:pt x="1771620" y="76189"/>
                  <a:pt x="1768956" y="20973"/>
                </a:cubicBezTo>
                <a:lnTo>
                  <a:pt x="1945305" y="50290"/>
                </a:lnTo>
                <a:lnTo>
                  <a:pt x="1905318" y="97554"/>
                </a:lnTo>
                <a:lnTo>
                  <a:pt x="1905318" y="273935"/>
                </a:lnTo>
                <a:lnTo>
                  <a:pt x="1920590" y="226942"/>
                </a:lnTo>
                <a:lnTo>
                  <a:pt x="2008286" y="310721"/>
                </a:lnTo>
                <a:cubicBezTo>
                  <a:pt x="2008286" y="310721"/>
                  <a:pt x="1998742" y="313673"/>
                  <a:pt x="1979654" y="319575"/>
                </a:cubicBezTo>
                <a:lnTo>
                  <a:pt x="1905318" y="319575"/>
                </a:lnTo>
                <a:lnTo>
                  <a:pt x="1905318" y="409120"/>
                </a:lnTo>
                <a:cubicBezTo>
                  <a:pt x="1905318" y="509890"/>
                  <a:pt x="1905594" y="585495"/>
                  <a:pt x="1906146" y="635934"/>
                </a:cubicBezTo>
                <a:cubicBezTo>
                  <a:pt x="1907484" y="699823"/>
                  <a:pt x="1909135" y="756356"/>
                  <a:pt x="1911099" y="805531"/>
                </a:cubicBezTo>
                <a:cubicBezTo>
                  <a:pt x="1918572" y="870323"/>
                  <a:pt x="1864859" y="910883"/>
                  <a:pt x="1749958" y="927211"/>
                </a:cubicBezTo>
                <a:cubicBezTo>
                  <a:pt x="1751704" y="868911"/>
                  <a:pt x="1723599" y="829590"/>
                  <a:pt x="1665644" y="809249"/>
                </a:cubicBezTo>
                <a:lnTo>
                  <a:pt x="1646266" y="803758"/>
                </a:lnTo>
                <a:lnTo>
                  <a:pt x="1645913" y="822819"/>
                </a:lnTo>
                <a:cubicBezTo>
                  <a:pt x="1638099" y="887899"/>
                  <a:pt x="1584563" y="923551"/>
                  <a:pt x="1485306" y="929775"/>
                </a:cubicBezTo>
                <a:cubicBezTo>
                  <a:pt x="1484553" y="889050"/>
                  <a:pt x="1478363" y="862270"/>
                  <a:pt x="1466738" y="849435"/>
                </a:cubicBezTo>
                <a:cubicBezTo>
                  <a:pt x="1457045" y="836324"/>
                  <a:pt x="1431842" y="824524"/>
                  <a:pt x="1391128" y="814035"/>
                </a:cubicBezTo>
                <a:lnTo>
                  <a:pt x="1394432" y="797196"/>
                </a:lnTo>
                <a:lnTo>
                  <a:pt x="1324263" y="854715"/>
                </a:lnTo>
                <a:cubicBezTo>
                  <a:pt x="1292518" y="877813"/>
                  <a:pt x="1257298" y="900837"/>
                  <a:pt x="1218601" y="923787"/>
                </a:cubicBezTo>
                <a:lnTo>
                  <a:pt x="1204333" y="911207"/>
                </a:lnTo>
                <a:cubicBezTo>
                  <a:pt x="1320285" y="775189"/>
                  <a:pt x="1396235" y="658149"/>
                  <a:pt x="1432182" y="560085"/>
                </a:cubicBezTo>
                <a:lnTo>
                  <a:pt x="1260307" y="560085"/>
                </a:lnTo>
                <a:lnTo>
                  <a:pt x="1260307" y="536214"/>
                </a:lnTo>
                <a:lnTo>
                  <a:pt x="1316298" y="536214"/>
                </a:lnTo>
                <a:lnTo>
                  <a:pt x="1316298" y="256116"/>
                </a:lnTo>
                <a:cubicBezTo>
                  <a:pt x="1316298" y="216602"/>
                  <a:pt x="1314966" y="164932"/>
                  <a:pt x="1312301" y="101106"/>
                </a:cubicBezTo>
                <a:lnTo>
                  <a:pt x="1401655" y="131888"/>
                </a:lnTo>
                <a:cubicBezTo>
                  <a:pt x="1403374" y="102703"/>
                  <a:pt x="1403571" y="62780"/>
                  <a:pt x="1402244" y="12119"/>
                </a:cubicBezTo>
                <a:close/>
                <a:moveTo>
                  <a:pt x="373544" y="12119"/>
                </a:moveTo>
                <a:lnTo>
                  <a:pt x="528824" y="41404"/>
                </a:lnTo>
                <a:lnTo>
                  <a:pt x="486417" y="81041"/>
                </a:lnTo>
                <a:cubicBezTo>
                  <a:pt x="467159" y="103622"/>
                  <a:pt x="441584" y="125009"/>
                  <a:pt x="409692" y="145201"/>
                </a:cubicBezTo>
                <a:lnTo>
                  <a:pt x="421397" y="145886"/>
                </a:lnTo>
                <a:lnTo>
                  <a:pt x="479156" y="145886"/>
                </a:lnTo>
                <a:lnTo>
                  <a:pt x="517040" y="77107"/>
                </a:lnTo>
                <a:lnTo>
                  <a:pt x="651762" y="146714"/>
                </a:lnTo>
                <a:lnTo>
                  <a:pt x="617763" y="194822"/>
                </a:lnTo>
                <a:lnTo>
                  <a:pt x="617763" y="295704"/>
                </a:lnTo>
                <a:lnTo>
                  <a:pt x="744253" y="295704"/>
                </a:lnTo>
                <a:lnTo>
                  <a:pt x="744253" y="208135"/>
                </a:lnTo>
                <a:cubicBezTo>
                  <a:pt x="744253" y="138576"/>
                  <a:pt x="742920" y="76189"/>
                  <a:pt x="740255" y="20973"/>
                </a:cubicBezTo>
                <a:lnTo>
                  <a:pt x="916605" y="50290"/>
                </a:lnTo>
                <a:lnTo>
                  <a:pt x="876618" y="97554"/>
                </a:lnTo>
                <a:lnTo>
                  <a:pt x="876618" y="273935"/>
                </a:lnTo>
                <a:lnTo>
                  <a:pt x="891890" y="226942"/>
                </a:lnTo>
                <a:lnTo>
                  <a:pt x="979586" y="310721"/>
                </a:lnTo>
                <a:cubicBezTo>
                  <a:pt x="979586" y="310721"/>
                  <a:pt x="970042" y="313673"/>
                  <a:pt x="950954" y="319575"/>
                </a:cubicBezTo>
                <a:lnTo>
                  <a:pt x="876618" y="319575"/>
                </a:lnTo>
                <a:lnTo>
                  <a:pt x="876618" y="409120"/>
                </a:lnTo>
                <a:cubicBezTo>
                  <a:pt x="876618" y="509890"/>
                  <a:pt x="876894" y="585495"/>
                  <a:pt x="877446" y="635934"/>
                </a:cubicBezTo>
                <a:cubicBezTo>
                  <a:pt x="878784" y="699823"/>
                  <a:pt x="880434" y="756356"/>
                  <a:pt x="882399" y="805531"/>
                </a:cubicBezTo>
                <a:cubicBezTo>
                  <a:pt x="889872" y="870323"/>
                  <a:pt x="836159" y="910883"/>
                  <a:pt x="721257" y="927211"/>
                </a:cubicBezTo>
                <a:cubicBezTo>
                  <a:pt x="723004" y="868911"/>
                  <a:pt x="694899" y="829590"/>
                  <a:pt x="636944" y="809249"/>
                </a:cubicBezTo>
                <a:lnTo>
                  <a:pt x="617566" y="803758"/>
                </a:lnTo>
                <a:lnTo>
                  <a:pt x="617213" y="822819"/>
                </a:lnTo>
                <a:cubicBezTo>
                  <a:pt x="609399" y="887899"/>
                  <a:pt x="555863" y="923551"/>
                  <a:pt x="456606" y="929775"/>
                </a:cubicBezTo>
                <a:cubicBezTo>
                  <a:pt x="455853" y="889050"/>
                  <a:pt x="449663" y="862270"/>
                  <a:pt x="438038" y="849435"/>
                </a:cubicBezTo>
                <a:cubicBezTo>
                  <a:pt x="428345" y="836324"/>
                  <a:pt x="403142" y="824524"/>
                  <a:pt x="362428" y="814035"/>
                </a:cubicBezTo>
                <a:lnTo>
                  <a:pt x="365732" y="797196"/>
                </a:lnTo>
                <a:lnTo>
                  <a:pt x="295563" y="854715"/>
                </a:lnTo>
                <a:cubicBezTo>
                  <a:pt x="263818" y="877813"/>
                  <a:pt x="228598" y="900837"/>
                  <a:pt x="189901" y="923787"/>
                </a:cubicBezTo>
                <a:lnTo>
                  <a:pt x="175632" y="911207"/>
                </a:lnTo>
                <a:cubicBezTo>
                  <a:pt x="291585" y="775189"/>
                  <a:pt x="367535" y="658149"/>
                  <a:pt x="403482" y="560085"/>
                </a:cubicBezTo>
                <a:lnTo>
                  <a:pt x="231607" y="560085"/>
                </a:lnTo>
                <a:lnTo>
                  <a:pt x="231607" y="536214"/>
                </a:lnTo>
                <a:lnTo>
                  <a:pt x="287598" y="536214"/>
                </a:lnTo>
                <a:lnTo>
                  <a:pt x="287598" y="256116"/>
                </a:lnTo>
                <a:cubicBezTo>
                  <a:pt x="287598" y="216602"/>
                  <a:pt x="286266" y="164932"/>
                  <a:pt x="283601" y="101106"/>
                </a:cubicBezTo>
                <a:lnTo>
                  <a:pt x="372954" y="131888"/>
                </a:lnTo>
                <a:cubicBezTo>
                  <a:pt x="374674" y="102703"/>
                  <a:pt x="374871" y="62780"/>
                  <a:pt x="373544" y="12119"/>
                </a:cubicBezTo>
                <a:close/>
                <a:moveTo>
                  <a:pt x="3909591" y="11769"/>
                </a:moveTo>
                <a:lnTo>
                  <a:pt x="4034520" y="155138"/>
                </a:lnTo>
                <a:lnTo>
                  <a:pt x="3959372" y="152128"/>
                </a:lnTo>
                <a:cubicBezTo>
                  <a:pt x="3881691" y="164135"/>
                  <a:pt x="3781764" y="170452"/>
                  <a:pt x="3659591" y="171078"/>
                </a:cubicBezTo>
                <a:lnTo>
                  <a:pt x="3659591" y="336901"/>
                </a:lnTo>
                <a:cubicBezTo>
                  <a:pt x="3659591" y="352093"/>
                  <a:pt x="3659256" y="369956"/>
                  <a:pt x="3658588" y="390488"/>
                </a:cubicBezTo>
                <a:lnTo>
                  <a:pt x="3867741" y="390488"/>
                </a:lnTo>
                <a:lnTo>
                  <a:pt x="3937252" y="295720"/>
                </a:lnTo>
                <a:lnTo>
                  <a:pt x="4057515" y="402622"/>
                </a:lnTo>
                <a:cubicBezTo>
                  <a:pt x="4057515" y="402622"/>
                  <a:pt x="4046585" y="406534"/>
                  <a:pt x="4024726" y="414359"/>
                </a:cubicBezTo>
                <a:lnTo>
                  <a:pt x="3923541" y="414359"/>
                </a:lnTo>
                <a:lnTo>
                  <a:pt x="3923541" y="589880"/>
                </a:lnTo>
                <a:cubicBezTo>
                  <a:pt x="3923541" y="671233"/>
                  <a:pt x="3923876" y="731274"/>
                  <a:pt x="3924545" y="770003"/>
                </a:cubicBezTo>
                <a:cubicBezTo>
                  <a:pt x="3924545" y="809538"/>
                  <a:pt x="3925208" y="844939"/>
                  <a:pt x="3926535" y="876204"/>
                </a:cubicBezTo>
                <a:cubicBezTo>
                  <a:pt x="3926535" y="895579"/>
                  <a:pt x="3917177" y="907055"/>
                  <a:pt x="3898460" y="910633"/>
                </a:cubicBezTo>
                <a:cubicBezTo>
                  <a:pt x="3861302" y="918882"/>
                  <a:pt x="3819877" y="923007"/>
                  <a:pt x="3774184" y="923007"/>
                </a:cubicBezTo>
                <a:cubicBezTo>
                  <a:pt x="3778845" y="827363"/>
                  <a:pt x="3781175" y="716321"/>
                  <a:pt x="3781175" y="589880"/>
                </a:cubicBezTo>
                <a:lnTo>
                  <a:pt x="3781175" y="414359"/>
                </a:lnTo>
                <a:lnTo>
                  <a:pt x="3657584" y="414359"/>
                </a:lnTo>
                <a:cubicBezTo>
                  <a:pt x="3664251" y="649427"/>
                  <a:pt x="3561522" y="822310"/>
                  <a:pt x="3349395" y="933007"/>
                </a:cubicBezTo>
                <a:lnTo>
                  <a:pt x="3337261" y="920061"/>
                </a:lnTo>
                <a:cubicBezTo>
                  <a:pt x="3410546" y="822506"/>
                  <a:pt x="3459031" y="737506"/>
                  <a:pt x="3482716" y="665060"/>
                </a:cubicBezTo>
                <a:cubicBezTo>
                  <a:pt x="3507728" y="595841"/>
                  <a:pt x="3519900" y="504455"/>
                  <a:pt x="3519231" y="390902"/>
                </a:cubicBezTo>
                <a:lnTo>
                  <a:pt x="3519231" y="248918"/>
                </a:lnTo>
                <a:cubicBezTo>
                  <a:pt x="3519231" y="192025"/>
                  <a:pt x="3517899" y="137971"/>
                  <a:pt x="3515234" y="86758"/>
                </a:cubicBezTo>
                <a:lnTo>
                  <a:pt x="3670499" y="120757"/>
                </a:lnTo>
                <a:cubicBezTo>
                  <a:pt x="3715895" y="104514"/>
                  <a:pt x="3758626" y="87172"/>
                  <a:pt x="3798692" y="68731"/>
                </a:cubicBezTo>
                <a:cubicBezTo>
                  <a:pt x="3846190" y="48369"/>
                  <a:pt x="3883156" y="29381"/>
                  <a:pt x="3909591" y="11769"/>
                </a:cubicBezTo>
                <a:close/>
                <a:moveTo>
                  <a:pt x="2610796" y="0"/>
                </a:moveTo>
                <a:lnTo>
                  <a:pt x="2797894" y="52185"/>
                </a:lnTo>
                <a:lnTo>
                  <a:pt x="2754898" y="85500"/>
                </a:lnTo>
                <a:cubicBezTo>
                  <a:pt x="2825985" y="187003"/>
                  <a:pt x="2925971" y="260272"/>
                  <a:pt x="3054854" y="305307"/>
                </a:cubicBezTo>
                <a:lnTo>
                  <a:pt x="3052736" y="324576"/>
                </a:lnTo>
                <a:cubicBezTo>
                  <a:pt x="3024135" y="335734"/>
                  <a:pt x="2989048" y="378311"/>
                  <a:pt x="2947474" y="452307"/>
                </a:cubicBezTo>
                <a:cubicBezTo>
                  <a:pt x="2827328" y="381719"/>
                  <a:pt x="2755567" y="266074"/>
                  <a:pt x="2732189" y="105373"/>
                </a:cubicBezTo>
                <a:cubicBezTo>
                  <a:pt x="2712899" y="168318"/>
                  <a:pt x="2679144" y="225291"/>
                  <a:pt x="2630925" y="276292"/>
                </a:cubicBezTo>
                <a:cubicBezTo>
                  <a:pt x="2730241" y="301039"/>
                  <a:pt x="2779167" y="337384"/>
                  <a:pt x="2777702" y="385328"/>
                </a:cubicBezTo>
                <a:cubicBezTo>
                  <a:pt x="2773201" y="433463"/>
                  <a:pt x="2746033" y="459786"/>
                  <a:pt x="2696200" y="464298"/>
                </a:cubicBezTo>
                <a:cubicBezTo>
                  <a:pt x="2666028" y="463470"/>
                  <a:pt x="2648139" y="446659"/>
                  <a:pt x="2642534" y="413865"/>
                </a:cubicBezTo>
                <a:cubicBezTo>
                  <a:pt x="2634731" y="367652"/>
                  <a:pt x="2624146" y="329804"/>
                  <a:pt x="2610780" y="300323"/>
                </a:cubicBezTo>
                <a:cubicBezTo>
                  <a:pt x="2568707" y="354530"/>
                  <a:pt x="2516103" y="404836"/>
                  <a:pt x="2452967" y="451240"/>
                </a:cubicBezTo>
                <a:lnTo>
                  <a:pt x="2452967" y="602018"/>
                </a:lnTo>
                <a:lnTo>
                  <a:pt x="2475891" y="597695"/>
                </a:lnTo>
                <a:cubicBezTo>
                  <a:pt x="2485387" y="595829"/>
                  <a:pt x="2496633" y="593558"/>
                  <a:pt x="2509627" y="590883"/>
                </a:cubicBezTo>
                <a:lnTo>
                  <a:pt x="2514946" y="611951"/>
                </a:lnTo>
                <a:cubicBezTo>
                  <a:pt x="2489286" y="627111"/>
                  <a:pt x="2468626" y="638609"/>
                  <a:pt x="2452967" y="646444"/>
                </a:cubicBezTo>
                <a:cubicBezTo>
                  <a:pt x="2452967" y="726991"/>
                  <a:pt x="2453578" y="802993"/>
                  <a:pt x="2454798" y="874453"/>
                </a:cubicBezTo>
                <a:cubicBezTo>
                  <a:pt x="2456242" y="900686"/>
                  <a:pt x="2445642" y="915570"/>
                  <a:pt x="2422997" y="919105"/>
                </a:cubicBezTo>
                <a:cubicBezTo>
                  <a:pt x="2397996" y="925178"/>
                  <a:pt x="2363864" y="928214"/>
                  <a:pt x="2320602" y="928214"/>
                </a:cubicBezTo>
                <a:lnTo>
                  <a:pt x="2320602" y="705254"/>
                </a:lnTo>
                <a:cubicBezTo>
                  <a:pt x="2264537" y="735245"/>
                  <a:pt x="2208407" y="761924"/>
                  <a:pt x="2152215" y="785291"/>
                </a:cubicBezTo>
                <a:lnTo>
                  <a:pt x="2119267" y="828223"/>
                </a:lnTo>
                <a:lnTo>
                  <a:pt x="2056014" y="666748"/>
                </a:lnTo>
                <a:cubicBezTo>
                  <a:pt x="2086813" y="664996"/>
                  <a:pt x="2111475" y="662830"/>
                  <a:pt x="2130000" y="660251"/>
                </a:cubicBezTo>
                <a:lnTo>
                  <a:pt x="2130000" y="109625"/>
                </a:lnTo>
                <a:lnTo>
                  <a:pt x="2071015" y="109625"/>
                </a:lnTo>
                <a:lnTo>
                  <a:pt x="2071015" y="85754"/>
                </a:lnTo>
                <a:lnTo>
                  <a:pt x="2377405" y="85754"/>
                </a:lnTo>
                <a:lnTo>
                  <a:pt x="2428698" y="1991"/>
                </a:lnTo>
                <a:lnTo>
                  <a:pt x="2538944" y="94784"/>
                </a:lnTo>
                <a:cubicBezTo>
                  <a:pt x="2538944" y="94784"/>
                  <a:pt x="2528222" y="99731"/>
                  <a:pt x="2506776" y="109625"/>
                </a:cubicBezTo>
                <a:lnTo>
                  <a:pt x="2452967" y="109625"/>
                </a:lnTo>
                <a:lnTo>
                  <a:pt x="2452967" y="410919"/>
                </a:lnTo>
                <a:cubicBezTo>
                  <a:pt x="2528344" y="274838"/>
                  <a:pt x="2580953" y="137865"/>
                  <a:pt x="26107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167495" y="6410325"/>
            <a:ext cx="2802255" cy="282575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18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167495" y="6410325"/>
            <a:ext cx="2802255" cy="282575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05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6F330FC-0A6A-4090-951B-FC9BB2EAAA03}"/>
                  </a:ext>
                </a:extLst>
              </p:cNvPr>
              <p:cNvSpPr/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dirty="0"/>
                  <a:t>上传时间 </a:t>
                </a: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6F330FC-0A6A-4090-951B-FC9BB2EAA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  <a:blipFill>
                <a:blip r:embed="rId2"/>
                <a:stretch>
                  <a:fillRect l="-1749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B26ECEC4-194F-437C-BBA4-C68FD3B85EDF}"/>
              </a:ext>
            </a:extLst>
          </p:cNvPr>
          <p:cNvSpPr/>
          <p:nvPr/>
        </p:nvSpPr>
        <p:spPr>
          <a:xfrm>
            <a:off x="412866" y="852277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achievable rate [bits/s] of user </a:t>
            </a:r>
            <a:r>
              <a:rPr lang="en-US" altLang="zh-CN" dirty="0" err="1"/>
              <a:t>i</a:t>
            </a:r>
            <a:r>
              <a:rPr lang="zh-CN" altLang="en-US" dirty="0"/>
              <a:t> sending data to 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73B2589-AD71-4A18-99FF-F67E8FCF77B1}"/>
                  </a:ext>
                </a:extLst>
              </p:cNvPr>
              <p:cNvSpPr/>
              <p:nvPr/>
            </p:nvSpPr>
            <p:spPr>
              <a:xfrm>
                <a:off x="6037811" y="632825"/>
                <a:ext cx="4593052" cy="88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CN" alt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,0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73B2589-AD71-4A18-99FF-F67E8FCF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11" y="632825"/>
                <a:ext cx="4593052" cy="88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6ADD23-2C61-41EA-BF82-17FC24C08296}"/>
                  </a:ext>
                </a:extLst>
              </p:cNvPr>
              <p:cNvSpPr/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/>
                  <a:t>处理时间</a:t>
                </a: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𝑤𝑜𝑟𝑘𝑙𝑜𝑎𝑑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𝑀𝐸𝐶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𝑎𝑙𝑙𝑜𝑐𝑎𝑡𝑒𝑠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𝑢𝑠𝑒𝑟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6ADD23-2C61-41EA-BF82-17FC24C08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  <a:blipFill>
                <a:blip r:embed="rId4"/>
                <a:stretch>
                  <a:fillRect l="-1324"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38A74E1-0DCD-4E9E-BADF-BA559F8842BF}"/>
                  </a:ext>
                </a:extLst>
              </p:cNvPr>
              <p:cNvSpPr/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38A74E1-0DCD-4E9E-BADF-BA559F884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7F2FA0B3-31DC-4B0C-9186-699274E41A7E}"/>
              </a:ext>
            </a:extLst>
          </p:cNvPr>
          <p:cNvSpPr txBox="1"/>
          <p:nvPr/>
        </p:nvSpPr>
        <p:spPr>
          <a:xfrm>
            <a:off x="393710" y="2992155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上传能量消耗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9D2F74-D396-41A4-B942-8A19FA21A338}"/>
                  </a:ext>
                </a:extLst>
              </p:cNvPr>
              <p:cNvSpPr/>
              <p:nvPr/>
            </p:nvSpPr>
            <p:spPr>
              <a:xfrm>
                <a:off x="1764524" y="3597662"/>
                <a:ext cx="6725559" cy="728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𝑒𝑥𝑒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9D2F74-D396-41A4-B942-8A19FA21A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24" y="3597662"/>
                <a:ext cx="6725559" cy="728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49B26E40-CC04-4880-B6BE-9A93DCCAC2F0}"/>
              </a:ext>
            </a:extLst>
          </p:cNvPr>
          <p:cNvSpPr txBox="1"/>
          <p:nvPr/>
        </p:nvSpPr>
        <p:spPr>
          <a:xfrm>
            <a:off x="393709" y="3736914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效用函数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C94C61B-7561-4C99-94D7-02007BB2BC18}"/>
              </a:ext>
            </a:extLst>
          </p:cNvPr>
          <p:cNvSpPr txBox="1"/>
          <p:nvPr/>
        </p:nvSpPr>
        <p:spPr>
          <a:xfrm>
            <a:off x="393708" y="4438628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约束条件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51D4B04-DE0D-4800-84F7-5D09A0F96C6B}"/>
                  </a:ext>
                </a:extLst>
              </p:cNvPr>
              <p:cNvSpPr/>
              <p:nvPr/>
            </p:nvSpPr>
            <p:spPr>
              <a:xfrm>
                <a:off x="1818127" y="4438628"/>
                <a:ext cx="3309176" cy="67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51D4B04-DE0D-4800-84F7-5D09A0F96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7" y="4438628"/>
                <a:ext cx="3309176" cy="670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22E82E1-A237-4C09-BF22-ED85872F6ECB}"/>
                  </a:ext>
                </a:extLst>
              </p:cNvPr>
              <p:cNvSpPr/>
              <p:nvPr/>
            </p:nvSpPr>
            <p:spPr>
              <a:xfrm>
                <a:off x="1856784" y="5329457"/>
                <a:ext cx="17708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22E82E1-A237-4C09-BF22-ED85872F6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84" y="5329457"/>
                <a:ext cx="177086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DB86E4-6131-4BA1-9BA6-E5965E754EC6}"/>
                  </a:ext>
                </a:extLst>
              </p:cNvPr>
              <p:cNvSpPr txBox="1"/>
              <p:nvPr/>
            </p:nvSpPr>
            <p:spPr>
              <a:xfrm>
                <a:off x="6319029" y="2521247"/>
                <a:ext cx="4748363" cy="7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DB86E4-6131-4BA1-9BA6-E5965E75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29" y="2521247"/>
                <a:ext cx="4748363" cy="777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CEEC55-E71C-4C38-ABC7-0D3C6457A534}"/>
                  </a:ext>
                </a:extLst>
              </p:cNvPr>
              <p:cNvSpPr/>
              <p:nvPr/>
            </p:nvSpPr>
            <p:spPr>
              <a:xfrm>
                <a:off x="3302582" y="5555637"/>
                <a:ext cx="7032634" cy="72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𝑒𝑥𝑒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𝑑𝑒𝑎𝑑𝑙𝑖𝑛𝑒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CEEC55-E71C-4C38-ABC7-0D3C6457A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2" y="5555637"/>
                <a:ext cx="7032634" cy="728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167495" y="6410325"/>
            <a:ext cx="2802255" cy="282575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A882408-4F65-4741-BCC8-2C1DF4CDE95A}"/>
              </a:ext>
            </a:extLst>
          </p:cNvPr>
          <p:cNvSpPr/>
          <p:nvPr/>
        </p:nvSpPr>
        <p:spPr>
          <a:xfrm>
            <a:off x="1008993" y="795539"/>
            <a:ext cx="10552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Joint Task Offloading and Resource Allocation for Multi-Server Mobile-Edge Computing Networks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F5DB30-BA50-47A7-951A-08808CE00B61}"/>
              </a:ext>
            </a:extLst>
          </p:cNvPr>
          <p:cNvSpPr/>
          <p:nvPr/>
        </p:nvSpPr>
        <p:spPr>
          <a:xfrm>
            <a:off x="429465" y="1499616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du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4BCBF3-C2C5-4B20-A002-B0D220B27EC4}"/>
              </a:ext>
            </a:extLst>
          </p:cNvPr>
          <p:cNvSpPr/>
          <p:nvPr/>
        </p:nvSpPr>
        <p:spPr>
          <a:xfrm>
            <a:off x="1008993" y="1499616"/>
            <a:ext cx="615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the amount of input data necessary to transfer the program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CC65E-689D-4900-9F3C-99FEB842A748}"/>
              </a:ext>
            </a:extLst>
          </p:cNvPr>
          <p:cNvSpPr/>
          <p:nvPr/>
        </p:nvSpPr>
        <p:spPr>
          <a:xfrm>
            <a:off x="429465" y="2004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13C9E8-8C2B-4F77-AEB4-D9D710112005}"/>
              </a:ext>
            </a:extLst>
          </p:cNvPr>
          <p:cNvSpPr/>
          <p:nvPr/>
        </p:nvSpPr>
        <p:spPr>
          <a:xfrm>
            <a:off x="1066348" y="2004114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amount of computation to accomplish the task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4606C-E2B5-4840-95BA-028EB7055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154" y="2464182"/>
            <a:ext cx="7543800" cy="923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2686C7-2369-4072-9B1A-B709CFB7E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8" y="3632724"/>
            <a:ext cx="6143625" cy="1238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D8B155-9862-4D3B-949D-B28ACFB9C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514" y="5103441"/>
            <a:ext cx="1268786" cy="50988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388D27-9663-49EC-9D2C-940951D1B85D}"/>
              </a:ext>
            </a:extLst>
          </p:cNvPr>
          <p:cNvSpPr/>
          <p:nvPr/>
        </p:nvSpPr>
        <p:spPr>
          <a:xfrm>
            <a:off x="2336510" y="5193936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task Tu from user </a:t>
            </a:r>
            <a:r>
              <a:rPr lang="zh-CN" altLang="en-US" dirty="0">
                <a:solidFill>
                  <a:srgbClr val="FF0000"/>
                </a:solidFill>
              </a:rPr>
              <a:t>u</a:t>
            </a:r>
            <a:r>
              <a:rPr lang="zh-CN" altLang="en-US" dirty="0"/>
              <a:t> is offloaded to BS </a:t>
            </a:r>
            <a:r>
              <a:rPr lang="zh-CN" altLang="en-US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413BF-5027-4B48-83C0-67F6A611736C}"/>
              </a:ext>
            </a:extLst>
          </p:cNvPr>
          <p:cNvSpPr txBox="1"/>
          <p:nvPr/>
        </p:nvSpPr>
        <p:spPr>
          <a:xfrm>
            <a:off x="662019" y="2732690"/>
            <a:ext cx="302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总</a:t>
            </a:r>
            <a:r>
              <a:rPr lang="en-US" altLang="zh-CN" dirty="0"/>
              <a:t>=t</a:t>
            </a:r>
            <a:r>
              <a:rPr lang="zh-CN" altLang="en-US" dirty="0"/>
              <a:t>上传</a:t>
            </a:r>
            <a:r>
              <a:rPr lang="en-US" altLang="zh-CN" dirty="0"/>
              <a:t>+t</a:t>
            </a:r>
            <a:r>
              <a:rPr lang="zh-CN" altLang="en-US" dirty="0"/>
              <a:t>执行</a:t>
            </a: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42925CD4-CE36-4BA4-92AB-1DDD236833D8}"/>
              </a:ext>
            </a:extLst>
          </p:cNvPr>
          <p:cNvSpPr/>
          <p:nvPr/>
        </p:nvSpPr>
        <p:spPr>
          <a:xfrm rot="8241842">
            <a:off x="5701787" y="3583571"/>
            <a:ext cx="912172" cy="23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BF60F4-4110-4E5E-A4DC-EB9A2DB8E0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6532" y="3867617"/>
            <a:ext cx="3543300" cy="1019175"/>
          </a:xfrm>
          <a:prstGeom prst="rect">
            <a:avLst/>
          </a:prstGeom>
        </p:spPr>
      </p:pic>
      <p:sp>
        <p:nvSpPr>
          <p:cNvPr id="79" name="箭头: 右 78">
            <a:extLst>
              <a:ext uri="{FF2B5EF4-FFF2-40B4-BE49-F238E27FC236}">
                <a16:creationId xmlns:a16="http://schemas.microsoft.com/office/drawing/2014/main" id="{A426448F-BF46-45B7-822C-A7716BFAED11}"/>
              </a:ext>
            </a:extLst>
          </p:cNvPr>
          <p:cNvSpPr/>
          <p:nvPr/>
        </p:nvSpPr>
        <p:spPr>
          <a:xfrm rot="5400000">
            <a:off x="8070190" y="3538998"/>
            <a:ext cx="708069" cy="267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5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图片包含 游戏机, 钟表, 标志, 站&#10;&#10;描述已自动生成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" y="73365"/>
            <a:ext cx="1970843" cy="612715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167495" y="6410325"/>
            <a:ext cx="2802255" cy="282575"/>
            <a:chOff x="9616368" y="6355080"/>
            <a:chExt cx="2104859" cy="180180"/>
          </a:xfrm>
        </p:grpSpPr>
        <p:sp>
          <p:nvSpPr>
            <p:cNvPr id="41" name="文本框 40"/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Rectangle 22"/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Rectangle 24"/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Rectangle 25"/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Rectangle 26"/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Rectangle 27"/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pic>
            <p:nvPicPr>
              <p:cNvPr id="73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576441A-706B-48AB-A3FB-5D666C893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1495" y="978864"/>
            <a:ext cx="6372225" cy="9906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B172A18B-6963-4290-BEA1-0073ADAD62A7}"/>
              </a:ext>
            </a:extLst>
          </p:cNvPr>
          <p:cNvSpPr txBox="1"/>
          <p:nvPr/>
        </p:nvSpPr>
        <p:spPr>
          <a:xfrm>
            <a:off x="341925" y="1184534"/>
            <a:ext cx="239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上传的能耗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1D870E-1C9C-41A9-B196-032C00437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9142" y="1914729"/>
            <a:ext cx="2066925" cy="66675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AF9487B7-791A-4BAB-AFBD-122AE5E68323}"/>
              </a:ext>
            </a:extLst>
          </p:cNvPr>
          <p:cNvSpPr txBox="1"/>
          <p:nvPr/>
        </p:nvSpPr>
        <p:spPr>
          <a:xfrm>
            <a:off x="341924" y="1994661"/>
            <a:ext cx="239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上传时间＋处理时间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4238D-21B9-404C-91B7-E5A20C3A8D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57" y="2573366"/>
            <a:ext cx="7038975" cy="1209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FBC081-C7D6-4F15-8D3F-39DDC77D24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5934" y="2661566"/>
            <a:ext cx="4918367" cy="10001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AB2E5A-C448-4E57-AB90-D9703807785C}"/>
              </a:ext>
            </a:extLst>
          </p:cNvPr>
          <p:cNvSpPr/>
          <p:nvPr/>
        </p:nvSpPr>
        <p:spPr>
          <a:xfrm>
            <a:off x="7295934" y="1738456"/>
            <a:ext cx="5090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Game-Based Computation Offloading Method in Vehicular Multiaccess Edge Computing Networks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BA844EF-54FC-43FD-AEE1-277850EABF9E}"/>
              </a:ext>
            </a:extLst>
          </p:cNvPr>
          <p:cNvSpPr txBox="1"/>
          <p:nvPr/>
        </p:nvSpPr>
        <p:spPr>
          <a:xfrm>
            <a:off x="529610" y="4389148"/>
            <a:ext cx="10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能量多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FC25369-9277-465D-83DA-43E79B36C1A7}"/>
              </a:ext>
            </a:extLst>
          </p:cNvPr>
          <p:cNvSpPr txBox="1"/>
          <p:nvPr/>
        </p:nvSpPr>
        <p:spPr>
          <a:xfrm>
            <a:off x="2413402" y="4386943"/>
            <a:ext cx="44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dirty="0"/>
              <a:t>e</a:t>
            </a:r>
            <a:r>
              <a:rPr lang="zh-CN" altLang="en-US" dirty="0"/>
              <a:t>小点，会增加功率  </a:t>
            </a:r>
            <a:r>
              <a:rPr lang="en-US" altLang="zh-CN" dirty="0"/>
              <a:t>p  </a:t>
            </a:r>
            <a:r>
              <a:rPr lang="zh-CN" altLang="en-US" dirty="0"/>
              <a:t>优化第一项</a:t>
            </a:r>
            <a:endParaRPr lang="en-US" altLang="zh-CN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94F3CD8D-D11E-4365-8E81-FB0C2E1F5184}"/>
              </a:ext>
            </a:extLst>
          </p:cNvPr>
          <p:cNvSpPr/>
          <p:nvPr/>
        </p:nvSpPr>
        <p:spPr>
          <a:xfrm>
            <a:off x="1547770" y="4481481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A7A0921-C838-4171-ADCA-506385AF5003}"/>
              </a:ext>
            </a:extLst>
          </p:cNvPr>
          <p:cNvSpPr txBox="1"/>
          <p:nvPr/>
        </p:nvSpPr>
        <p:spPr>
          <a:xfrm>
            <a:off x="529610" y="5499975"/>
            <a:ext cx="10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能量少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E60E007-F77F-46A5-9EB7-80AF4C3D9492}"/>
              </a:ext>
            </a:extLst>
          </p:cNvPr>
          <p:cNvSpPr txBox="1"/>
          <p:nvPr/>
        </p:nvSpPr>
        <p:spPr>
          <a:xfrm>
            <a:off x="2413402" y="5497770"/>
            <a:ext cx="524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dirty="0"/>
              <a:t>t</a:t>
            </a:r>
            <a:r>
              <a:rPr lang="zh-CN" altLang="en-US" dirty="0"/>
              <a:t>小点，会增加基站计算资源  </a:t>
            </a:r>
            <a:r>
              <a:rPr lang="en-US" altLang="zh-CN" dirty="0"/>
              <a:t>f  </a:t>
            </a:r>
            <a:r>
              <a:rPr lang="zh-CN" altLang="en-US" dirty="0"/>
              <a:t>优化第二项</a:t>
            </a:r>
            <a:endParaRPr lang="en-US" altLang="zh-CN" dirty="0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1B15DEBD-7931-452B-95E3-64F282A0E901}"/>
              </a:ext>
            </a:extLst>
          </p:cNvPr>
          <p:cNvSpPr/>
          <p:nvPr/>
        </p:nvSpPr>
        <p:spPr>
          <a:xfrm>
            <a:off x="1547770" y="5592308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993172-7747-44EF-B929-9EB643655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41" y="772357"/>
            <a:ext cx="8904086" cy="55160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495A3AA-D451-4501-8CDF-AB4AF13D4B2E}"/>
              </a:ext>
            </a:extLst>
          </p:cNvPr>
          <p:cNvSpPr/>
          <p:nvPr/>
        </p:nvSpPr>
        <p:spPr>
          <a:xfrm>
            <a:off x="9522190" y="521708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Microsoft Sans Serif" panose="020B0604020202020204" pitchFamily="34" charset="0"/>
              </a:rPr>
              <a:t>interference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link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AAD1D1-2AEA-4C9A-B39F-71EF014EB80B}"/>
              </a:ext>
            </a:extLst>
          </p:cNvPr>
          <p:cNvSpPr/>
          <p:nvPr/>
        </p:nvSpPr>
        <p:spPr>
          <a:xfrm>
            <a:off x="9581204" y="1120767"/>
            <a:ext cx="137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effective link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DE53BF-559E-47C2-A9CE-2A1A80497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61" y="4879622"/>
            <a:ext cx="4817838" cy="11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020437-C55A-4F9E-B556-3A736D385536}"/>
                  </a:ext>
                </a:extLst>
              </p:cNvPr>
              <p:cNvSpPr/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dirty="0"/>
                  <a:t>上传时间 </a:t>
                </a: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4020437-C55A-4F9E-B556-3A736D38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0" y="1585814"/>
                <a:ext cx="3835409" cy="597856"/>
              </a:xfrm>
              <a:prstGeom prst="rect">
                <a:avLst/>
              </a:prstGeom>
              <a:blipFill>
                <a:blip r:embed="rId6"/>
                <a:stretch>
                  <a:fillRect l="-1749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9B8B399-52EC-44B4-8D21-F6E9E14C9685}"/>
              </a:ext>
            </a:extLst>
          </p:cNvPr>
          <p:cNvSpPr/>
          <p:nvPr/>
        </p:nvSpPr>
        <p:spPr>
          <a:xfrm>
            <a:off x="412866" y="852277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achievable rate [bits/s] of user </a:t>
            </a:r>
            <a:r>
              <a:rPr lang="en-US" altLang="zh-CN" dirty="0" err="1"/>
              <a:t>i</a:t>
            </a:r>
            <a:r>
              <a:rPr lang="zh-CN" altLang="en-US" dirty="0"/>
              <a:t> sending data to 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8BFBE12-AA53-4556-A72C-6D014A28B0DF}"/>
                  </a:ext>
                </a:extLst>
              </p:cNvPr>
              <p:cNvSpPr/>
              <p:nvPr/>
            </p:nvSpPr>
            <p:spPr>
              <a:xfrm>
                <a:off x="6037811" y="632825"/>
                <a:ext cx="4574714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d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CN" alt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,0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8BFBE12-AA53-4556-A72C-6D014A28B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11" y="632825"/>
                <a:ext cx="4574714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FAB041C-21A2-49EF-8F06-A1A143136851}"/>
                  </a:ext>
                </a:extLst>
              </p:cNvPr>
              <p:cNvSpPr/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/>
                  <a:t>处理时间</a:t>
                </a: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𝑤𝑜𝑟𝑘𝑙𝑜𝑎𝑑</m:t>
                        </m:r>
                      </m:num>
                      <m:den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𝑀𝐸𝐶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𝑎𝑙𝑙𝑜𝑐𝑎𝑡𝑒𝑠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𝑢𝑠𝑒𝑟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FAB041C-21A2-49EF-8F06-A1A143136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6" y="2274915"/>
                <a:ext cx="5064720" cy="552972"/>
              </a:xfrm>
              <a:prstGeom prst="rect">
                <a:avLst/>
              </a:prstGeom>
              <a:blipFill>
                <a:blip r:embed="rId8"/>
                <a:stretch>
                  <a:fillRect l="-1324"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D24DF036-5A89-4B4B-ADBC-AF973C4ED96A}"/>
              </a:ext>
            </a:extLst>
          </p:cNvPr>
          <p:cNvSpPr txBox="1"/>
          <p:nvPr/>
        </p:nvSpPr>
        <p:spPr>
          <a:xfrm>
            <a:off x="393710" y="4377719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约束条件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F6857A-80E1-4373-9880-7C449D22EF0E}"/>
                  </a:ext>
                </a:extLst>
              </p:cNvPr>
              <p:cNvSpPr/>
              <p:nvPr/>
            </p:nvSpPr>
            <p:spPr>
              <a:xfrm>
                <a:off x="1818129" y="4377719"/>
                <a:ext cx="3309176" cy="67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F6857A-80E1-4373-9880-7C449D22E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9" y="4377719"/>
                <a:ext cx="3309176" cy="6704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FFD802C-C2C2-4465-B8B4-82EDC2A46A88}"/>
                  </a:ext>
                </a:extLst>
              </p:cNvPr>
              <p:cNvSpPr/>
              <p:nvPr/>
            </p:nvSpPr>
            <p:spPr>
              <a:xfrm>
                <a:off x="3692461" y="5970256"/>
                <a:ext cx="17708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FFD802C-C2C2-4465-B8B4-82EDC2A46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61" y="5970256"/>
                <a:ext cx="1770869" cy="400110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38EF2B-D3C9-4249-A1C7-58EE6116EB7D}"/>
                  </a:ext>
                </a:extLst>
              </p:cNvPr>
              <p:cNvSpPr/>
              <p:nvPr/>
            </p:nvSpPr>
            <p:spPr>
              <a:xfrm>
                <a:off x="1904599" y="5683372"/>
                <a:ext cx="119160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38EF2B-D3C9-4249-A1C7-58EE6116E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99" y="5683372"/>
                <a:ext cx="1191608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6C87DB-1875-4E77-9892-A70371FC2523}"/>
                  </a:ext>
                </a:extLst>
              </p:cNvPr>
              <p:cNvSpPr/>
              <p:nvPr/>
            </p:nvSpPr>
            <p:spPr>
              <a:xfrm>
                <a:off x="1856786" y="4948358"/>
                <a:ext cx="337207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zh-CN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6C87DB-1875-4E77-9892-A70371FC2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86" y="4948358"/>
                <a:ext cx="3372077" cy="710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2AF03BD-8CED-45DE-BAC8-E08622B91CB8}"/>
                  </a:ext>
                </a:extLst>
              </p:cNvPr>
              <p:cNvSpPr txBox="1"/>
              <p:nvPr/>
            </p:nvSpPr>
            <p:spPr>
              <a:xfrm>
                <a:off x="6598802" y="2081611"/>
                <a:ext cx="4748363" cy="77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2AF03BD-8CED-45DE-BAC8-E08622B9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02" y="2081611"/>
                <a:ext cx="4748363" cy="7773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88C9B5-1075-44FE-8A5C-A62A79CED5C0}"/>
                  </a:ext>
                </a:extLst>
              </p:cNvPr>
              <p:cNvSpPr/>
              <p:nvPr/>
            </p:nvSpPr>
            <p:spPr>
              <a:xfrm>
                <a:off x="412866" y="3563657"/>
                <a:ext cx="6905288" cy="440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/>
                  <a:t>处理</a:t>
                </a:r>
                <a:r>
                  <a:rPr lang="zh-CN" altLang="en-US" sz="2000" dirty="0"/>
                  <a:t>能耗</a:t>
                </a: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系数</m:t>
                    </m:r>
                  </m:oMath>
                </a14:m>
                <a:r>
                  <a:rPr lang="en-US" altLang="zh-CN" sz="2000" dirty="0"/>
                  <a:t>*</a:t>
                </a:r>
                <a:r>
                  <a:rPr lang="zh-CN" altLang="en-US" sz="2000" dirty="0"/>
                  <a:t>工作量</a:t>
                </a:r>
                <a:r>
                  <a:rPr lang="en-US" altLang="zh-CN" sz="2000" dirty="0"/>
                  <a:t>*</a:t>
                </a:r>
                <a:r>
                  <a:rPr lang="zh-CN" altLang="en-US" sz="2000" dirty="0"/>
                  <a:t>计算速度的平方</a:t>
                </a: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88C9B5-1075-44FE-8A5C-A62A79CED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6" y="3563657"/>
                <a:ext cx="6905288" cy="440313"/>
              </a:xfrm>
              <a:prstGeom prst="rect">
                <a:avLst/>
              </a:prstGeom>
              <a:blipFill>
                <a:blip r:embed="rId15"/>
                <a:stretch>
                  <a:fillRect l="-972" t="-4167" r="-265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330AF6-56C6-4D06-953D-F77D7670DF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2140" y="4377719"/>
            <a:ext cx="4898662" cy="1711581"/>
          </a:xfrm>
          <a:prstGeom prst="rect">
            <a:avLst/>
          </a:prstGeom>
        </p:spPr>
      </p:pic>
      <p:sp>
        <p:nvSpPr>
          <p:cNvPr id="14" name="矩形 13">
            <a:hlinkClick r:id="rId17" action="ppaction://hlinksldjump"/>
            <a:extLst>
              <a:ext uri="{FF2B5EF4-FFF2-40B4-BE49-F238E27FC236}">
                <a16:creationId xmlns:a16="http://schemas.microsoft.com/office/drawing/2014/main" id="{BAA7399B-BFA9-4B47-9B88-2590C83061C3}"/>
              </a:ext>
            </a:extLst>
          </p:cNvPr>
          <p:cNvSpPr/>
          <p:nvPr/>
        </p:nvSpPr>
        <p:spPr>
          <a:xfrm>
            <a:off x="8997619" y="3127752"/>
            <a:ext cx="2983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Vehicular Task Offloading via Heat-Aware MEC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Cooperation Using Game-Theoretic Method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22E8108-2197-4F24-B88C-EEC4D5536CF9}"/>
                  </a:ext>
                </a:extLst>
              </p:cNvPr>
              <p:cNvSpPr/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22E8108-2197-4F24-B88C-EEC4D5536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30" y="2975619"/>
                <a:ext cx="2013436" cy="423770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B31B08D3-DC60-47D4-8BAA-286DC5A19FB4}"/>
              </a:ext>
            </a:extLst>
          </p:cNvPr>
          <p:cNvSpPr txBox="1"/>
          <p:nvPr/>
        </p:nvSpPr>
        <p:spPr>
          <a:xfrm>
            <a:off x="393710" y="2992155"/>
            <a:ext cx="18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上传能量消耗</a:t>
            </a:r>
          </a:p>
        </p:txBody>
      </p:sp>
    </p:spTree>
    <p:extLst>
      <p:ext uri="{BB962C8B-B14F-4D97-AF65-F5344CB8AC3E}">
        <p14:creationId xmlns:p14="http://schemas.microsoft.com/office/powerpoint/2010/main" val="6260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3F4152-7CC3-4F12-A2E2-42A8C0E7EFA8}"/>
                  </a:ext>
                </a:extLst>
              </p:cNvPr>
              <p:cNvSpPr/>
              <p:nvPr/>
            </p:nvSpPr>
            <p:spPr>
              <a:xfrm>
                <a:off x="663056" y="817871"/>
                <a:ext cx="10865887" cy="79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a robust distributed power control algorithm is proposed to solve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3F4152-7CC3-4F12-A2E2-42A8C0E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6" y="817871"/>
                <a:ext cx="10865887" cy="798424"/>
              </a:xfrm>
              <a:prstGeom prst="rect">
                <a:avLst/>
              </a:prstGeom>
              <a:blipFill>
                <a:blip r:embed="rId6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42356D59-6E16-4F3C-998A-78FF283EF4A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95385" y="1554480"/>
            <a:ext cx="9079145" cy="3411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06DD3A1-F80B-4417-86EA-183B3A61422D}"/>
                  </a:ext>
                </a:extLst>
              </p:cNvPr>
              <p:cNvSpPr/>
              <p:nvPr/>
            </p:nvSpPr>
            <p:spPr>
              <a:xfrm>
                <a:off x="829924" y="5244486"/>
                <a:ext cx="3333220" cy="67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06DD3A1-F80B-4417-86EA-183B3A614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4" y="5244486"/>
                <a:ext cx="3333220" cy="670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右 42">
            <a:extLst>
              <a:ext uri="{FF2B5EF4-FFF2-40B4-BE49-F238E27FC236}">
                <a16:creationId xmlns:a16="http://schemas.microsoft.com/office/drawing/2014/main" id="{CF7F6542-FD32-441E-9538-123F43BC9C10}"/>
              </a:ext>
            </a:extLst>
          </p:cNvPr>
          <p:cNvSpPr/>
          <p:nvPr/>
        </p:nvSpPr>
        <p:spPr>
          <a:xfrm>
            <a:off x="4275941" y="5464963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5A7E086-8BAB-43D8-9DC6-A8F787899556}"/>
                  </a:ext>
                </a:extLst>
              </p:cNvPr>
              <p:cNvSpPr/>
              <p:nvPr/>
            </p:nvSpPr>
            <p:spPr>
              <a:xfrm>
                <a:off x="5179313" y="5342685"/>
                <a:ext cx="3806748" cy="5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5A7E086-8BAB-43D8-9DC6-A8F78789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313" y="5342685"/>
                <a:ext cx="3806748" cy="521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69DD27-7ADE-4E7B-85DD-5D33FC3DAF08}"/>
                  </a:ext>
                </a:extLst>
              </p:cNvPr>
              <p:cNvSpPr/>
              <p:nvPr/>
            </p:nvSpPr>
            <p:spPr>
              <a:xfrm>
                <a:off x="3209081" y="5881512"/>
                <a:ext cx="1905009" cy="100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69DD27-7ADE-4E7B-85DD-5D33FC3D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81" y="5881512"/>
                <a:ext cx="1905009" cy="1005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32AD69CB-3C4D-4A0F-AC32-98CC163D1054}"/>
              </a:ext>
            </a:extLst>
          </p:cNvPr>
          <p:cNvSpPr txBox="1"/>
          <p:nvPr/>
        </p:nvSpPr>
        <p:spPr>
          <a:xfrm>
            <a:off x="2259449" y="6141093"/>
            <a:ext cx="116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70988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FDF6CA-3586-44EA-912D-FA6148A8010C}"/>
                  </a:ext>
                </a:extLst>
              </p:cNvPr>
              <p:cNvSpPr/>
              <p:nvPr/>
            </p:nvSpPr>
            <p:spPr>
              <a:xfrm>
                <a:off x="595744" y="911766"/>
                <a:ext cx="11472717" cy="1075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时延是反应无线通信性能的另外一个重要的指标，车辆用户</a:t>
                </a:r>
                <a:r>
                  <a:rPr lang="en-US" altLang="zh-CN" kern="100" dirty="0" err="1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的功率</a:t>
                </a:r>
                <a:r>
                  <a:rPr lang="zh-CN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 </a:t>
                </a:r>
                <a:r>
                  <a:rPr lang="en-US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p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的分配的功率值可以保证其时延要求，由于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MEC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在一个时隙内只服务于一个车用户，考虑到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M/M/1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队列模型，车用户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kern="100" dirty="0" err="1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的平均时延可以表示为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，其中数据包长度服从参数为</a:t>
                </a:r>
                <a:r>
                  <a:rPr lang="en-US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的指数分布，</a:t>
                </a:r>
                <a:r>
                  <a:rPr lang="zh-CN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 </a:t>
                </a:r>
                <a:r>
                  <a:rPr lang="en-US" altLang="zh-CN" kern="100" dirty="0">
                    <a:latin typeface="等线" panose="02010600030101010101" pitchFamily="2" charset="-122"/>
                    <a:ea typeface="Wingdings2"/>
                    <a:cs typeface="Arial" panose="020B0604020202020204" pitchFamily="34" charset="0"/>
                  </a:rPr>
                  <a:t>R</a:t>
                </a:r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是数据传输速率，数据包到达遵循参数为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的泊松过程</a:t>
                </a: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DFDF6CA-3586-44EA-912D-FA6148A80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4" y="911766"/>
                <a:ext cx="11472717" cy="1075166"/>
              </a:xfrm>
              <a:prstGeom prst="rect">
                <a:avLst/>
              </a:prstGeom>
              <a:blipFill>
                <a:blip r:embed="rId6"/>
                <a:stretch>
                  <a:fillRect l="-478" t="-5114" r="-425" b="-8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AEF2F-A0BA-4743-A59A-83607EE11365}"/>
                  </a:ext>
                </a:extLst>
              </p:cNvPr>
              <p:cNvSpPr/>
              <p:nvPr/>
            </p:nvSpPr>
            <p:spPr>
              <a:xfrm>
                <a:off x="567654" y="2126341"/>
                <a:ext cx="3724866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zh-CN" sz="2000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zh-CN" altLang="zh-CN" sz="20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0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AEF2F-A0BA-4743-A59A-83607EE11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4" y="2126341"/>
                <a:ext cx="3724866" cy="77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51F80-AC13-4969-B92D-3F1B1303EA54}"/>
                  </a:ext>
                </a:extLst>
              </p:cNvPr>
              <p:cNvSpPr/>
              <p:nvPr/>
            </p:nvSpPr>
            <p:spPr>
              <a:xfrm>
                <a:off x="1729640" y="3187262"/>
                <a:ext cx="386157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51F80-AC13-4969-B92D-3F1B1303E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40" y="3187262"/>
                <a:ext cx="3861570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右 42">
            <a:extLst>
              <a:ext uri="{FF2B5EF4-FFF2-40B4-BE49-F238E27FC236}">
                <a16:creationId xmlns:a16="http://schemas.microsoft.com/office/drawing/2014/main" id="{A57ED8C3-E37B-4728-B3C8-2D8ACC483C77}"/>
              </a:ext>
            </a:extLst>
          </p:cNvPr>
          <p:cNvSpPr/>
          <p:nvPr/>
        </p:nvSpPr>
        <p:spPr>
          <a:xfrm>
            <a:off x="688690" y="3450026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4ACB46-EAD0-41E5-94BF-2F93C90781C8}"/>
                  </a:ext>
                </a:extLst>
              </p:cNvPr>
              <p:cNvSpPr/>
              <p:nvPr/>
            </p:nvSpPr>
            <p:spPr>
              <a:xfrm>
                <a:off x="1729640" y="5097786"/>
                <a:ext cx="3114122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4ACB46-EAD0-41E5-94BF-2F93C9078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40" y="5097786"/>
                <a:ext cx="3114122" cy="965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C0EDC4-2CFA-4458-AB88-EA7F0A60B13A}"/>
                  </a:ext>
                </a:extLst>
              </p:cNvPr>
              <p:cNvSpPr/>
              <p:nvPr/>
            </p:nvSpPr>
            <p:spPr>
              <a:xfrm>
                <a:off x="5937108" y="4731820"/>
                <a:ext cx="4199804" cy="803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C0EDC4-2CFA-4458-AB88-EA7F0A60B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108" y="4731820"/>
                <a:ext cx="4199804" cy="803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箭头: 右 46">
            <a:extLst>
              <a:ext uri="{FF2B5EF4-FFF2-40B4-BE49-F238E27FC236}">
                <a16:creationId xmlns:a16="http://schemas.microsoft.com/office/drawing/2014/main" id="{19F9C91E-44F8-4E17-9A9D-7C8CD1E5BF31}"/>
              </a:ext>
            </a:extLst>
          </p:cNvPr>
          <p:cNvSpPr/>
          <p:nvPr/>
        </p:nvSpPr>
        <p:spPr>
          <a:xfrm rot="5400000">
            <a:off x="2741404" y="4339820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BBA68FB-7357-4FCD-A51B-2CB40C3F5988}"/>
              </a:ext>
            </a:extLst>
          </p:cNvPr>
          <p:cNvSpPr/>
          <p:nvPr/>
        </p:nvSpPr>
        <p:spPr>
          <a:xfrm>
            <a:off x="4830053" y="5097786"/>
            <a:ext cx="79057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11" action="ppaction://hlinksldjump"/>
            <a:extLst>
              <a:ext uri="{FF2B5EF4-FFF2-40B4-BE49-F238E27FC236}">
                <a16:creationId xmlns:a16="http://schemas.microsoft.com/office/drawing/2014/main" id="{BE9F8C21-082C-4FB8-B7BD-F1B8262F53A0}"/>
              </a:ext>
            </a:extLst>
          </p:cNvPr>
          <p:cNvSpPr/>
          <p:nvPr/>
        </p:nvSpPr>
        <p:spPr>
          <a:xfrm>
            <a:off x="9259614" y="5896303"/>
            <a:ext cx="2808847" cy="8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hlinkClick r:id="rId12" action="ppaction://hlinksldjump"/>
            <a:extLst>
              <a:ext uri="{FF2B5EF4-FFF2-40B4-BE49-F238E27FC236}">
                <a16:creationId xmlns:a16="http://schemas.microsoft.com/office/drawing/2014/main" id="{80380EB2-786D-404D-A7F7-288A03C51257}"/>
              </a:ext>
            </a:extLst>
          </p:cNvPr>
          <p:cNvSpPr/>
          <p:nvPr/>
        </p:nvSpPr>
        <p:spPr>
          <a:xfrm>
            <a:off x="8641163" y="2196303"/>
            <a:ext cx="2983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Vehicular Task Offloading via Heat-Aware MEC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Cooperation Using Game-Theoretic Method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6D159A5-412C-4041-8824-055C807FB451}"/>
              </a:ext>
            </a:extLst>
          </p:cNvPr>
          <p:cNvSpPr txBox="1"/>
          <p:nvPr/>
        </p:nvSpPr>
        <p:spPr>
          <a:xfrm>
            <a:off x="1122387" y="1645872"/>
            <a:ext cx="510921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继续阅读相关文献</a:t>
            </a:r>
            <a:endParaRPr lang="en-US" altLang="zh-CN" sz="2800" dirty="0"/>
          </a:p>
          <a:p>
            <a:r>
              <a:rPr lang="en-US" altLang="zh-CN" sz="2800" dirty="0"/>
              <a:t>2.  </a:t>
            </a:r>
            <a:r>
              <a:rPr lang="zh-CN" altLang="en-US" sz="2800" dirty="0"/>
              <a:t>完善优化问题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26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4">
            <a:extLst>
              <a:ext uri="{FF2B5EF4-FFF2-40B4-BE49-F238E27FC236}">
                <a16:creationId xmlns:a16="http://schemas.microsoft.com/office/drawing/2014/main" id="{1A3CB1D1-28AD-4FFE-9597-5BD4A71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77194" y="674204"/>
            <a:ext cx="5364361" cy="5407621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0089212E-A3E2-4A67-865E-E1DC0185DFFC}"/>
              </a:ext>
            </a:extLst>
          </p:cNvPr>
          <p:cNvSpPr txBox="1"/>
          <p:nvPr/>
        </p:nvSpPr>
        <p:spPr>
          <a:xfrm>
            <a:off x="12885838" y="-16154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替换用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1F385C-E93E-4B4C-B387-B8BA2EEAC461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E498B2F-7B75-4F29-876C-25C0286356AA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28B2BD-A12E-473B-99E5-67D04BA68032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17E716F5-EE39-4512-B140-A64FD8C5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53940CFD-273A-4243-A9F1-CD8DEBFE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B2F828FB-8152-48A7-AD0B-46F5A263E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C882643A-0F0E-4A0D-BDB7-1C270B7B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A78A2C0-CB1A-44A6-9DF9-F4AFACC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3A4F43E6-7006-4521-AEDA-2BC1776CB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CFA9A1FD-9D90-47EC-A87D-DC06EA5E7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B246CEE5-7198-4752-B1F2-E9FF2ADC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6752B63C-F78C-47CF-B467-7B87FF9D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BE318DC5-C1DB-45C7-962D-931FF1A1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85F1D7FA-9E02-403D-9BE7-DD94080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7C05A84B-1377-4792-B34C-735EE44E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D3F64CF2-EADA-4924-86B5-80B05CF6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98DB12E9-D475-4019-8186-52503488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BA49AC35-A2A9-4038-AFD3-4703F99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A477625F-B7D8-45CE-A2D0-8BEE5A2E1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F4733C2-8AC9-4D91-9211-738575C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B16A8FA0-5FBE-4199-9A24-AC4DB15A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5703AE16-271D-48AF-9591-8F091287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2548388F-D6BE-4BA0-8A0D-DB8F41E3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8E66E85B-0648-4247-8752-D6803C47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7EC96B23-976B-4ECB-A7BD-8CB671D2A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CA1EA2C2-6224-4949-80C3-C1B777D3D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6BFE26ED-A66D-4EC6-AFE5-9B4FD21E3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2AC52B3-C550-4918-8648-2BE0CC79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DEFC1570-CEC7-4FE5-A251-6F848BF05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Rectangle 31">
                <a:extLst>
                  <a:ext uri="{FF2B5EF4-FFF2-40B4-BE49-F238E27FC236}">
                    <a16:creationId xmlns:a16="http://schemas.microsoft.com/office/drawing/2014/main" id="{B777DC28-61E5-42BC-90CB-E2ECA892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32">
                <a:extLst>
                  <a:ext uri="{FF2B5EF4-FFF2-40B4-BE49-F238E27FC236}">
                    <a16:creationId xmlns:a16="http://schemas.microsoft.com/office/drawing/2014/main" id="{64AC218B-FAEE-475E-A116-4EA2554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433DA214-C5E1-4669-92B2-748983E8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6" name="Picture 35">
                <a:extLst>
                  <a:ext uri="{FF2B5EF4-FFF2-40B4-BE49-F238E27FC236}">
                    <a16:creationId xmlns:a16="http://schemas.microsoft.com/office/drawing/2014/main" id="{45A4D8AA-FC14-4B24-8615-44B1E4560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6">
                <a:extLst>
                  <a:ext uri="{FF2B5EF4-FFF2-40B4-BE49-F238E27FC236}">
                    <a16:creationId xmlns:a16="http://schemas.microsoft.com/office/drawing/2014/main" id="{116BAEE8-D33A-45BD-B560-02622CB5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18135FD9-57FA-44BE-A35F-319C878A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Rectangle 38">
                <a:extLst>
                  <a:ext uri="{FF2B5EF4-FFF2-40B4-BE49-F238E27FC236}">
                    <a16:creationId xmlns:a16="http://schemas.microsoft.com/office/drawing/2014/main" id="{12AD73BD-1EE4-43E4-9743-80D46197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36F141A8-2702-45E9-BD8C-2384C56B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2" name="图片 131" descr="图片包含 游戏机, 钟表, 标志, 站&#10;&#10;描述已自动生成">
            <a:extLst>
              <a:ext uri="{FF2B5EF4-FFF2-40B4-BE49-F238E27FC236}">
                <a16:creationId xmlns:a16="http://schemas.microsoft.com/office/drawing/2014/main" id="{DE7E9D21-F984-49EA-AEB2-15BB778CA1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7" y="427163"/>
            <a:ext cx="2548254" cy="743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9EFA3-0809-443D-B467-2B432F45F0F7}"/>
              </a:ext>
            </a:extLst>
          </p:cNvPr>
          <p:cNvSpPr txBox="1"/>
          <p:nvPr/>
        </p:nvSpPr>
        <p:spPr>
          <a:xfrm>
            <a:off x="1650987" y="1367073"/>
            <a:ext cx="92707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参考文献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/>
              <a:t>Y. Wang et al., "A Game-Based Computation Offloading Method in Vehicular Multiaccess Edge Computing Networks," in IEEE Internet of Things Journal, vol. 7, no. 6, pp. 4987-4996, June 2020,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10.1109/JIOT.2020.2972061.</a:t>
            </a:r>
          </a:p>
          <a:p>
            <a:endParaRPr lang="en-US" altLang="zh-CN" dirty="0"/>
          </a:p>
          <a:p>
            <a:r>
              <a:rPr lang="en-US" altLang="zh-CN" dirty="0"/>
              <a:t>T. X. Tran and D. </a:t>
            </a:r>
            <a:r>
              <a:rPr lang="en-US" altLang="zh-CN" dirty="0" err="1"/>
              <a:t>Pompili</a:t>
            </a:r>
            <a:r>
              <a:rPr lang="en-US" altLang="zh-CN" dirty="0"/>
              <a:t>, "Joint Task Offloading and Resource Allocation for Multi-Server Mobile-Edge Computing Networks," in IEEE Transactions on Vehicular Technology, vol. 68, no. 1, pp. 856-868, Jan. 2019, </a:t>
            </a:r>
            <a:r>
              <a:rPr lang="en-US" altLang="zh-CN" dirty="0" err="1"/>
              <a:t>doi</a:t>
            </a:r>
            <a:r>
              <a:rPr lang="en-US" altLang="zh-CN" dirty="0"/>
              <a:t>: 10.1109/TVT.2018.2881191.</a:t>
            </a:r>
          </a:p>
          <a:p>
            <a:endParaRPr lang="en-US" altLang="zh-CN" dirty="0"/>
          </a:p>
          <a:p>
            <a:r>
              <a:rPr lang="en-US" altLang="zh-CN" dirty="0"/>
              <a:t>Xu, Y., Zhao, X. Robust Probabilistic Distributed Power Control Algorithm for Underlay Cognitive Radio Networks under Channel Uncertainties. </a:t>
            </a:r>
            <a:r>
              <a:rPr lang="en-US" altLang="zh-CN" i="1" dirty="0"/>
              <a:t>Wireless Pers </a:t>
            </a:r>
            <a:r>
              <a:rPr lang="en-US" altLang="zh-CN" i="1" dirty="0" err="1"/>
              <a:t>Commun</a:t>
            </a:r>
            <a:r>
              <a:rPr lang="en-US" altLang="zh-CN" dirty="0"/>
              <a:t> 78,</a:t>
            </a:r>
            <a:r>
              <a:rPr lang="en-US" altLang="zh-CN" b="1" dirty="0"/>
              <a:t> </a:t>
            </a:r>
            <a:r>
              <a:rPr lang="en-US" altLang="zh-CN" dirty="0"/>
              <a:t>1297–1312 (2014). </a:t>
            </a:r>
            <a:r>
              <a:rPr lang="en-US" altLang="zh-CN" dirty="0">
                <a:hlinkClick r:id="rId7"/>
              </a:rPr>
              <a:t>https://doi.org/10.1007/s11277-014-1818-8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Z. Xiao et al., "Vehicular Task Offloading via Heat-Aware MEC Cooperation Using Game-Theoretic Method," in IEEE Internet of Things Journal, vol. 7, no. 3, pp. 2038-2052, March 2020, </a:t>
            </a:r>
            <a:r>
              <a:rPr lang="en-US" altLang="zh-CN" dirty="0" err="1"/>
              <a:t>doi</a:t>
            </a:r>
            <a:r>
              <a:rPr lang="en-US" altLang="zh-CN" dirty="0"/>
              <a:t>: 10.1109/JIOT.2019.2960631.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0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669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Wingdings2</vt:lpstr>
      <vt:lpstr>阿里巴巴普惠体 L</vt:lpstr>
      <vt:lpstr>等线</vt:lpstr>
      <vt:lpstr>等线 Light</vt:lpstr>
      <vt:lpstr>方正风雅宋简体</vt:lpstr>
      <vt:lpstr>宋体</vt:lpstr>
      <vt:lpstr>微软雅黑</vt:lpstr>
      <vt:lpstr>微软雅黑 Light</vt:lpstr>
      <vt:lpstr>Arial</vt:lpstr>
      <vt:lpstr>Calibri</vt:lpstr>
      <vt:lpstr>Cambria Math</vt:lpstr>
      <vt:lpstr>Microsoft Sans Serif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WeJ</cp:lastModifiedBy>
  <cp:revision>428</cp:revision>
  <cp:lastPrinted>2022-06-30T01:39:02Z</cp:lastPrinted>
  <dcterms:created xsi:type="dcterms:W3CDTF">2021-10-03T10:12:28Z</dcterms:created>
  <dcterms:modified xsi:type="dcterms:W3CDTF">2022-07-08T13:36:59Z</dcterms:modified>
</cp:coreProperties>
</file>