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0" r:id="rId2"/>
    <p:sldId id="458" r:id="rId3"/>
    <p:sldId id="465" r:id="rId4"/>
    <p:sldId id="457" r:id="rId5"/>
    <p:sldId id="461" r:id="rId6"/>
    <p:sldId id="464" r:id="rId7"/>
    <p:sldId id="459" r:id="rId8"/>
    <p:sldId id="462" r:id="rId9"/>
    <p:sldId id="463" r:id="rId10"/>
    <p:sldId id="412" r:id="rId11"/>
    <p:sldId id="436" r:id="rId12"/>
  </p:sldIdLst>
  <p:sldSz cx="12192000" cy="6858000"/>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F24DCDFB-C04A-4CFB-BFF6-D9518DE919B0}" type="datetimeFigureOut">
              <a:rPr lang="zh-CN" altLang="en-US" smtClean="0"/>
              <a:t>2023/5/20</a:t>
            </a:fld>
            <a:endParaRPr lang="zh-CN" altLang="en-US"/>
          </a:p>
        </p:txBody>
      </p:sp>
      <p:sp>
        <p:nvSpPr>
          <p:cNvPr id="4" name="幻灯片图像占位符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3601B9EA-F06A-441F-8F1D-20FA1DCA9A07}" type="slidenum">
              <a:rPr lang="zh-CN" altLang="en-US" smtClean="0"/>
              <a:t>‹#›</a:t>
            </a:fld>
            <a:endParaRPr lang="zh-CN" altLang="en-US"/>
          </a:p>
        </p:txBody>
      </p:sp>
    </p:spTree>
    <p:extLst>
      <p:ext uri="{BB962C8B-B14F-4D97-AF65-F5344CB8AC3E}">
        <p14:creationId xmlns:p14="http://schemas.microsoft.com/office/powerpoint/2010/main" val="2733300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07B29-F257-4A97-8231-F6B2BAB5983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EE5BEFF-8C0B-4CAA-8AE5-0FABB0FE1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67B1DAF-EDA2-4E40-9C94-3E8040590997}"/>
              </a:ext>
            </a:extLst>
          </p:cNvPr>
          <p:cNvSpPr>
            <a:spLocks noGrp="1"/>
          </p:cNvSpPr>
          <p:nvPr>
            <p:ph type="dt" sz="half" idx="10"/>
          </p:nvPr>
        </p:nvSpPr>
        <p:spPr/>
        <p:txBody>
          <a:bodyPr/>
          <a:lstStyle/>
          <a:p>
            <a:fld id="{5972B241-B5F2-4735-BF40-723C44EA5AF4}"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20E3DD97-5865-4D6D-A73A-46342CEA1E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9200E8-1F89-45EB-857E-3A8BF6AD3540}"/>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290833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4AAFA-EFA0-4223-A0E7-36267081066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5EBA54-0C99-402A-A63F-075A66B498D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533A57-7E68-4069-A783-88D79DB7AC44}"/>
              </a:ext>
            </a:extLst>
          </p:cNvPr>
          <p:cNvSpPr>
            <a:spLocks noGrp="1"/>
          </p:cNvSpPr>
          <p:nvPr>
            <p:ph type="dt" sz="half" idx="10"/>
          </p:nvPr>
        </p:nvSpPr>
        <p:spPr/>
        <p:txBody>
          <a:bodyPr/>
          <a:lstStyle/>
          <a:p>
            <a:fld id="{5972B241-B5F2-4735-BF40-723C44EA5AF4}"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7CCF1538-5637-4366-93AC-A4599943B8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DDFCEF-2BC2-48DC-9222-EA9DF6065DB1}"/>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3255197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F40541-87A2-4785-8395-D2028476AEF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BDB55C5-9146-4DE3-8B08-D83A083292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E49ED5-2E01-4B08-9E1C-87718FCBADC3}"/>
              </a:ext>
            </a:extLst>
          </p:cNvPr>
          <p:cNvSpPr>
            <a:spLocks noGrp="1"/>
          </p:cNvSpPr>
          <p:nvPr>
            <p:ph type="dt" sz="half" idx="10"/>
          </p:nvPr>
        </p:nvSpPr>
        <p:spPr/>
        <p:txBody>
          <a:bodyPr/>
          <a:lstStyle/>
          <a:p>
            <a:fld id="{5972B241-B5F2-4735-BF40-723C44EA5AF4}"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11A7A3FB-B9F8-455F-BC41-6C6056C92A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11F92C-4ED5-4C60-A11F-4436A79B82DE}"/>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2345401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12AF27F-D8A8-47B1-9F78-1FE987CF62E3}"/>
              </a:ext>
            </a:extLst>
          </p:cNvPr>
          <p:cNvGrpSpPr>
            <a:grpSpLocks/>
          </p:cNvGrpSpPr>
          <p:nvPr userDrawn="1"/>
        </p:nvGrpSpPr>
        <p:grpSpPr>
          <a:xfrm>
            <a:off x="0" y="0"/>
            <a:ext cx="12192000" cy="6858000"/>
            <a:chOff x="0" y="0"/>
            <a:chExt cx="12192000" cy="6858000"/>
          </a:xfrm>
        </p:grpSpPr>
        <p:pic>
          <p:nvPicPr>
            <p:cNvPr id="8" name="Picture 2">
              <a:extLst>
                <a:ext uri="{FF2B5EF4-FFF2-40B4-BE49-F238E27FC236}">
                  <a16:creationId xmlns:a16="http://schemas.microsoft.com/office/drawing/2014/main" id="{9020323D-9D7B-49CE-BF8C-E08FA1E8ACF0}"/>
                </a:ext>
              </a:extLst>
            </p:cNvPr>
            <p:cNvPicPr>
              <a:picLocks noChangeAspect="1" noChangeArrowheads="1"/>
            </p:cNvPicPr>
            <p:nvPr/>
          </p:nvPicPr>
          <p:blipFill rotWithShape="1">
            <a:blip r:embed="rId2">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4216" t="15053" r="3448" b="9298"/>
            <a:stretch/>
          </p:blipFill>
          <p:spPr bwMode="auto">
            <a:xfrm>
              <a:off x="1564" y="0"/>
              <a:ext cx="12190436"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BD31F032-D334-4DFE-A3D6-9F555ED4E0D0}"/>
                </a:ext>
              </a:extLst>
            </p:cNvPr>
            <p:cNvSpPr/>
            <p:nvPr/>
          </p:nvSpPr>
          <p:spPr>
            <a:xfrm>
              <a:off x="0" y="0"/>
              <a:ext cx="12192000" cy="6858000"/>
            </a:xfrm>
            <a:prstGeom prst="rect">
              <a:avLst/>
            </a:prstGeom>
            <a:solidFill>
              <a:srgbClr val="EEEEEE">
                <a:alpha val="7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145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6C52E-BB48-4D73-8B4A-A40F0FF9D2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577326-0763-48E7-B161-6AD08D3C2C5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9F3707-642E-470A-925B-12A3442206EF}"/>
              </a:ext>
            </a:extLst>
          </p:cNvPr>
          <p:cNvSpPr>
            <a:spLocks noGrp="1"/>
          </p:cNvSpPr>
          <p:nvPr>
            <p:ph type="dt" sz="half" idx="10"/>
          </p:nvPr>
        </p:nvSpPr>
        <p:spPr/>
        <p:txBody>
          <a:bodyPr/>
          <a:lstStyle/>
          <a:p>
            <a:fld id="{5972B241-B5F2-4735-BF40-723C44EA5AF4}"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3E7C485D-964C-4658-A396-874561E117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B1EC75-3B1E-4C6E-A9F2-6B11FBF5B68D}"/>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116536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488DC-CCF5-4DDB-8258-A6BC17FD24F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19E2FE1-D6D7-4ABD-83BC-75BAC00F87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45483C5-D66A-4ED6-9526-033032764B40}"/>
              </a:ext>
            </a:extLst>
          </p:cNvPr>
          <p:cNvSpPr>
            <a:spLocks noGrp="1"/>
          </p:cNvSpPr>
          <p:nvPr>
            <p:ph type="dt" sz="half" idx="10"/>
          </p:nvPr>
        </p:nvSpPr>
        <p:spPr/>
        <p:txBody>
          <a:bodyPr/>
          <a:lstStyle/>
          <a:p>
            <a:fld id="{5972B241-B5F2-4735-BF40-723C44EA5AF4}"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69471A49-825D-429F-BA0D-2EB9C08887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94AB8F-6C1A-40D7-B034-0CE57E980EBC}"/>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123326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80E4A-935A-433F-A829-5CF8B7B537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79DA4D-65D1-426F-AEDA-D24833ED34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925DE7E-E17B-4B44-9E41-92A19B04088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A4CF73B-71CE-4A71-82AD-8BC09FF7DC71}"/>
              </a:ext>
            </a:extLst>
          </p:cNvPr>
          <p:cNvSpPr>
            <a:spLocks noGrp="1"/>
          </p:cNvSpPr>
          <p:nvPr>
            <p:ph type="dt" sz="half" idx="10"/>
          </p:nvPr>
        </p:nvSpPr>
        <p:spPr/>
        <p:txBody>
          <a:bodyPr/>
          <a:lstStyle/>
          <a:p>
            <a:fld id="{5972B241-B5F2-4735-BF40-723C44EA5AF4}" type="datetimeFigureOut">
              <a:rPr lang="zh-CN" altLang="en-US" smtClean="0"/>
              <a:t>2023/5/20</a:t>
            </a:fld>
            <a:endParaRPr lang="zh-CN" altLang="en-US"/>
          </a:p>
        </p:txBody>
      </p:sp>
      <p:sp>
        <p:nvSpPr>
          <p:cNvPr id="6" name="页脚占位符 5">
            <a:extLst>
              <a:ext uri="{FF2B5EF4-FFF2-40B4-BE49-F238E27FC236}">
                <a16:creationId xmlns:a16="http://schemas.microsoft.com/office/drawing/2014/main" id="{B2F0308A-ACB4-46C9-9D49-AC3F27FD42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885CA3-C7D2-421A-8987-EC3B4A12FBFB}"/>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2506734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EECC3-DF8E-46D3-BD4F-237BF7B92FF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7317A5A-70FE-47B5-A2DA-E935BE0B25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0F5A34A-6701-45AA-AFAE-1472352F3D3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E39A5ED-A70C-4B57-8CB4-DA4F5186F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99990D6-0CC5-4F1B-BE92-8FAC24CB4D3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CF30C00-372C-4FFF-BCF8-89366340142E}"/>
              </a:ext>
            </a:extLst>
          </p:cNvPr>
          <p:cNvSpPr>
            <a:spLocks noGrp="1"/>
          </p:cNvSpPr>
          <p:nvPr>
            <p:ph type="dt" sz="half" idx="10"/>
          </p:nvPr>
        </p:nvSpPr>
        <p:spPr/>
        <p:txBody>
          <a:bodyPr/>
          <a:lstStyle/>
          <a:p>
            <a:fld id="{5972B241-B5F2-4735-BF40-723C44EA5AF4}" type="datetimeFigureOut">
              <a:rPr lang="zh-CN" altLang="en-US" smtClean="0"/>
              <a:t>2023/5/20</a:t>
            </a:fld>
            <a:endParaRPr lang="zh-CN" altLang="en-US"/>
          </a:p>
        </p:txBody>
      </p:sp>
      <p:sp>
        <p:nvSpPr>
          <p:cNvPr id="8" name="页脚占位符 7">
            <a:extLst>
              <a:ext uri="{FF2B5EF4-FFF2-40B4-BE49-F238E27FC236}">
                <a16:creationId xmlns:a16="http://schemas.microsoft.com/office/drawing/2014/main" id="{D0EEB2A1-C4ED-4639-8C8D-33DA092557D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47F371-EC02-42F1-B319-496321ADEC94}"/>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2716869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463AC-153D-48A8-9641-7844F519BA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7B65B02-F95A-4E87-BA36-A1FB811B921C}"/>
              </a:ext>
            </a:extLst>
          </p:cNvPr>
          <p:cNvSpPr>
            <a:spLocks noGrp="1"/>
          </p:cNvSpPr>
          <p:nvPr>
            <p:ph type="dt" sz="half" idx="10"/>
          </p:nvPr>
        </p:nvSpPr>
        <p:spPr/>
        <p:txBody>
          <a:bodyPr/>
          <a:lstStyle/>
          <a:p>
            <a:fld id="{5972B241-B5F2-4735-BF40-723C44EA5AF4}" type="datetimeFigureOut">
              <a:rPr lang="zh-CN" altLang="en-US" smtClean="0"/>
              <a:t>2023/5/20</a:t>
            </a:fld>
            <a:endParaRPr lang="zh-CN" altLang="en-US"/>
          </a:p>
        </p:txBody>
      </p:sp>
      <p:sp>
        <p:nvSpPr>
          <p:cNvPr id="4" name="页脚占位符 3">
            <a:extLst>
              <a:ext uri="{FF2B5EF4-FFF2-40B4-BE49-F238E27FC236}">
                <a16:creationId xmlns:a16="http://schemas.microsoft.com/office/drawing/2014/main" id="{EF1C85FC-07DA-42F5-B11E-91EF98818B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726A2C6-27C0-4CC2-AE7F-7AD85ABE08F5}"/>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307257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346E075-E5FD-4CD1-A3D1-4138302F4020}"/>
              </a:ext>
            </a:extLst>
          </p:cNvPr>
          <p:cNvSpPr>
            <a:spLocks noGrp="1"/>
          </p:cNvSpPr>
          <p:nvPr>
            <p:ph type="dt" sz="half" idx="10"/>
          </p:nvPr>
        </p:nvSpPr>
        <p:spPr/>
        <p:txBody>
          <a:bodyPr/>
          <a:lstStyle/>
          <a:p>
            <a:fld id="{5972B241-B5F2-4735-BF40-723C44EA5AF4}" type="datetimeFigureOut">
              <a:rPr lang="zh-CN" altLang="en-US" smtClean="0"/>
              <a:t>2023/5/20</a:t>
            </a:fld>
            <a:endParaRPr lang="zh-CN" altLang="en-US"/>
          </a:p>
        </p:txBody>
      </p:sp>
      <p:sp>
        <p:nvSpPr>
          <p:cNvPr id="3" name="页脚占位符 2">
            <a:extLst>
              <a:ext uri="{FF2B5EF4-FFF2-40B4-BE49-F238E27FC236}">
                <a16:creationId xmlns:a16="http://schemas.microsoft.com/office/drawing/2014/main" id="{0231274E-EAFD-4F1F-9079-AF0D9F615E4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3DC1BB0-A6F7-4B58-B7D5-9451161D602F}"/>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3024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83AD6-1067-46FB-A50A-5924732FF3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F768A6-AECB-4A7F-9EC2-786E0BF9DA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E7391F5-32ED-46E7-B5C2-D4C078A35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F1CAA0-39B2-48EB-BF29-137101A540D0}"/>
              </a:ext>
            </a:extLst>
          </p:cNvPr>
          <p:cNvSpPr>
            <a:spLocks noGrp="1"/>
          </p:cNvSpPr>
          <p:nvPr>
            <p:ph type="dt" sz="half" idx="10"/>
          </p:nvPr>
        </p:nvSpPr>
        <p:spPr/>
        <p:txBody>
          <a:bodyPr/>
          <a:lstStyle/>
          <a:p>
            <a:fld id="{5972B241-B5F2-4735-BF40-723C44EA5AF4}" type="datetimeFigureOut">
              <a:rPr lang="zh-CN" altLang="en-US" smtClean="0"/>
              <a:t>2023/5/20</a:t>
            </a:fld>
            <a:endParaRPr lang="zh-CN" altLang="en-US"/>
          </a:p>
        </p:txBody>
      </p:sp>
      <p:sp>
        <p:nvSpPr>
          <p:cNvPr id="6" name="页脚占位符 5">
            <a:extLst>
              <a:ext uri="{FF2B5EF4-FFF2-40B4-BE49-F238E27FC236}">
                <a16:creationId xmlns:a16="http://schemas.microsoft.com/office/drawing/2014/main" id="{AAE35586-E7D0-4AD9-8666-29264A8301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614AEF-68FD-4259-AC5F-4BC30C67B8D0}"/>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3054784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F903A8-7B1D-4DB2-A17E-58848AFFBA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FCE34E4-FADF-4722-89FD-BD687047E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4465474-19BA-41FF-A361-47D9FB3AC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DFE903-0985-4255-9B92-45A36678F14B}"/>
              </a:ext>
            </a:extLst>
          </p:cNvPr>
          <p:cNvSpPr>
            <a:spLocks noGrp="1"/>
          </p:cNvSpPr>
          <p:nvPr>
            <p:ph type="dt" sz="half" idx="10"/>
          </p:nvPr>
        </p:nvSpPr>
        <p:spPr/>
        <p:txBody>
          <a:bodyPr/>
          <a:lstStyle/>
          <a:p>
            <a:fld id="{5972B241-B5F2-4735-BF40-723C44EA5AF4}" type="datetimeFigureOut">
              <a:rPr lang="zh-CN" altLang="en-US" smtClean="0"/>
              <a:t>2023/5/20</a:t>
            </a:fld>
            <a:endParaRPr lang="zh-CN" altLang="en-US"/>
          </a:p>
        </p:txBody>
      </p:sp>
      <p:sp>
        <p:nvSpPr>
          <p:cNvPr id="6" name="页脚占位符 5">
            <a:extLst>
              <a:ext uri="{FF2B5EF4-FFF2-40B4-BE49-F238E27FC236}">
                <a16:creationId xmlns:a16="http://schemas.microsoft.com/office/drawing/2014/main" id="{00A94231-D70D-4AA6-A22C-15E444651C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F90F14-DF19-4B96-9FAB-33C28FFC9767}"/>
              </a:ext>
            </a:extLst>
          </p:cNvPr>
          <p:cNvSpPr>
            <a:spLocks noGrp="1"/>
          </p:cNvSpPr>
          <p:nvPr>
            <p:ph type="sldNum" sz="quarter" idx="12"/>
          </p:nvPr>
        </p:nvSpPr>
        <p:spPr/>
        <p:txBody>
          <a:body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215536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AC0ED6-E682-495C-B3AA-754881CD0D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CA08DE7-C852-4239-87B2-2A7002E079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34E5A8-5026-42E1-8EBD-8CF6F5EF7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2B241-B5F2-4735-BF40-723C44EA5AF4}"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A74571D6-463D-4DDB-8C50-5BAD6E90D6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4D0279D-8F16-4013-A86C-4344DECC5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AFCDD-A341-4A82-B749-0CC347066A16}" type="slidenum">
              <a:rPr lang="zh-CN" altLang="en-US" smtClean="0"/>
              <a:t>‹#›</a:t>
            </a:fld>
            <a:endParaRPr lang="zh-CN" altLang="en-US"/>
          </a:p>
        </p:txBody>
      </p:sp>
    </p:spTree>
    <p:extLst>
      <p:ext uri="{BB962C8B-B14F-4D97-AF65-F5344CB8AC3E}">
        <p14:creationId xmlns:p14="http://schemas.microsoft.com/office/powerpoint/2010/main" val="3997175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56.png"/><Relationship Id="rId5"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3"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47.png"/><Relationship Id="rId12"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8.png"/><Relationship Id="rId15" Type="http://schemas.openxmlformats.org/officeDocument/2006/relationships/image" Target="../media/image13.png"/><Relationship Id="rId4" Type="http://schemas.openxmlformats.org/officeDocument/2006/relationships/image" Target="../media/image4.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13" Type="http://schemas.openxmlformats.org/officeDocument/2006/relationships/image" Target="../media/image61.png"/><Relationship Id="rId3" Type="http://schemas.openxmlformats.org/officeDocument/2006/relationships/image" Target="../media/image3.png"/><Relationship Id="rId7" Type="http://schemas.openxmlformats.org/officeDocument/2006/relationships/image" Target="../media/image51.png"/><Relationship Id="rId12" Type="http://schemas.openxmlformats.org/officeDocument/2006/relationships/image" Target="../media/image60.png"/><Relationship Id="rId2" Type="http://schemas.openxmlformats.org/officeDocument/2006/relationships/image" Target="../media/image2.png"/><Relationship Id="rId16" Type="http://schemas.openxmlformats.org/officeDocument/2006/relationships/image" Target="../media/image64.png"/><Relationship Id="rId1" Type="http://schemas.openxmlformats.org/officeDocument/2006/relationships/slideLayout" Target="../slideLayouts/slideLayout12.xml"/><Relationship Id="rId6" Type="http://schemas.openxmlformats.org/officeDocument/2006/relationships/image" Target="../media/image50.png"/><Relationship Id="rId5" Type="http://schemas.openxmlformats.org/officeDocument/2006/relationships/image" Target="../media/image8.png"/><Relationship Id="rId15" Type="http://schemas.openxmlformats.org/officeDocument/2006/relationships/image" Target="../media/image63.png"/><Relationship Id="rId4" Type="http://schemas.openxmlformats.org/officeDocument/2006/relationships/image" Target="../media/image4.png"/><Relationship Id="rId14" Type="http://schemas.openxmlformats.org/officeDocument/2006/relationships/image" Target="../media/image6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grpSp>
        <p:nvGrpSpPr>
          <p:cNvPr id="5" name="组合 4">
            <a:extLst>
              <a:ext uri="{FF2B5EF4-FFF2-40B4-BE49-F238E27FC236}">
                <a16:creationId xmlns:a16="http://schemas.microsoft.com/office/drawing/2014/main" id="{D29BB941-91C2-41A2-A521-30D7578D4685}"/>
              </a:ext>
            </a:extLst>
          </p:cNvPr>
          <p:cNvGrpSpPr/>
          <p:nvPr/>
        </p:nvGrpSpPr>
        <p:grpSpPr>
          <a:xfrm>
            <a:off x="-103583" y="0"/>
            <a:ext cx="12295583" cy="1340884"/>
            <a:chOff x="-103583" y="0"/>
            <a:chExt cx="12295583" cy="1340884"/>
          </a:xfrm>
        </p:grpSpPr>
        <p:sp>
          <p:nvSpPr>
            <p:cNvPr id="127" name="矩形 126">
              <a:extLst>
                <a:ext uri="{FF2B5EF4-FFF2-40B4-BE49-F238E27FC236}">
                  <a16:creationId xmlns:a16="http://schemas.microsoft.com/office/drawing/2014/main" id="{47D154EF-2F5B-4803-928C-8C98CEA5055D}"/>
                </a:ext>
              </a:extLst>
            </p:cNvPr>
            <p:cNvSpPr/>
            <p:nvPr/>
          </p:nvSpPr>
          <p:spPr>
            <a:xfrm>
              <a:off x="0" y="0"/>
              <a:ext cx="12192000" cy="1325880"/>
            </a:xfrm>
            <a:prstGeom prst="rect">
              <a:avLst/>
            </a:prstGeom>
            <a:solidFill>
              <a:srgbClr val="1C217C"/>
            </a:solidFill>
            <a:ln w="12700" cap="flat" cmpd="sng" algn="ctr">
              <a:noFill/>
              <a:prstDash val="solid"/>
              <a:miter lim="800000"/>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28" name="图片 127">
              <a:extLst>
                <a:ext uri="{FF2B5EF4-FFF2-40B4-BE49-F238E27FC236}">
                  <a16:creationId xmlns:a16="http://schemas.microsoft.com/office/drawing/2014/main" id="{AB7E35E9-72BB-4850-81F3-B5C09BBA82C0}"/>
                </a:ext>
              </a:extLst>
            </p:cNvPr>
            <p:cNvPicPr>
              <a:picLocks noChangeAspect="1"/>
            </p:cNvPicPr>
            <p:nvPr/>
          </p:nvPicPr>
          <p:blipFill rotWithShape="1">
            <a:blip r:embed="rId5">
              <a:duotone>
                <a:schemeClr val="accent4">
                  <a:shade val="45000"/>
                  <a:satMod val="135000"/>
                </a:schemeClr>
                <a:prstClr val="white"/>
              </a:duotone>
            </a:blip>
            <a:srcRect t="78250"/>
            <a:stretch/>
          </p:blipFill>
          <p:spPr>
            <a:xfrm>
              <a:off x="0" y="168676"/>
              <a:ext cx="12192000" cy="1157204"/>
            </a:xfrm>
            <a:prstGeom prst="rect">
              <a:avLst/>
            </a:prstGeom>
          </p:spPr>
        </p:pic>
        <p:pic>
          <p:nvPicPr>
            <p:cNvPr id="129" name="图片 128">
              <a:extLst>
                <a:ext uri="{FF2B5EF4-FFF2-40B4-BE49-F238E27FC236}">
                  <a16:creationId xmlns:a16="http://schemas.microsoft.com/office/drawing/2014/main" id="{56661033-360F-4F69-95C2-5D9DBDDE5179}"/>
                </a:ext>
              </a:extLst>
            </p:cNvPr>
            <p:cNvPicPr>
              <a:picLocks/>
            </p:cNvPicPr>
            <p:nvPr/>
          </p:nvPicPr>
          <p:blipFill>
            <a:blip r:embed="rId6"/>
            <a:stretch>
              <a:fillRect/>
            </a:stretch>
          </p:blipFill>
          <p:spPr>
            <a:xfrm>
              <a:off x="-103583" y="15004"/>
              <a:ext cx="4130799" cy="1325880"/>
            </a:xfrm>
            <a:prstGeom prst="rect">
              <a:avLst/>
            </a:prstGeom>
          </p:spPr>
        </p:pic>
        <p:pic>
          <p:nvPicPr>
            <p:cNvPr id="130" name="图片 129" descr="卡通人物&#10;&#10;中度可信度描述已自动生成">
              <a:extLst>
                <a:ext uri="{FF2B5EF4-FFF2-40B4-BE49-F238E27FC236}">
                  <a16:creationId xmlns:a16="http://schemas.microsoft.com/office/drawing/2014/main" id="{EB86E9D6-7B14-4644-BED8-3ACDE263FD8D}"/>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638981" y="305974"/>
              <a:ext cx="2530940" cy="743940"/>
            </a:xfrm>
            <a:prstGeom prst="rect">
              <a:avLst/>
            </a:prstGeom>
          </p:spPr>
        </p:pic>
      </p:grpSp>
      <p:sp>
        <p:nvSpPr>
          <p:cNvPr id="45" name="标题 1">
            <a:extLst>
              <a:ext uri="{FF2B5EF4-FFF2-40B4-BE49-F238E27FC236}">
                <a16:creationId xmlns:a16="http://schemas.microsoft.com/office/drawing/2014/main" id="{3AED1BE8-4B39-45B0-8EE2-D3F66B35FE9C}"/>
              </a:ext>
            </a:extLst>
          </p:cNvPr>
          <p:cNvSpPr>
            <a:spLocks noGrp="1"/>
          </p:cNvSpPr>
          <p:nvPr/>
        </p:nvSpPr>
        <p:spPr>
          <a:xfrm>
            <a:off x="208615" y="1167694"/>
            <a:ext cx="11659535" cy="1325563"/>
          </a:xfrm>
          <a:prstGeom prst="rect">
            <a:avLst/>
          </a:prstGeom>
        </p:spPr>
        <p:txBody>
          <a:bodyPr vert="horz" lIns="91440" tIns="45720" rIns="91440" bIns="45720" rtlCol="0" anchor="ctr">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zh-CN" altLang="en-US" sz="2800" dirty="0"/>
              <a:t>组会汇报</a:t>
            </a:r>
            <a:r>
              <a:rPr lang="en-US" altLang="zh-CN" sz="2800" dirty="0"/>
              <a:t>14</a:t>
            </a:r>
            <a:endParaRPr lang="zh-CN" altLang="en-US" sz="2800" dirty="0"/>
          </a:p>
        </p:txBody>
      </p:sp>
      <p:sp>
        <p:nvSpPr>
          <p:cNvPr id="2" name="文本框 1">
            <a:extLst>
              <a:ext uri="{FF2B5EF4-FFF2-40B4-BE49-F238E27FC236}">
                <a16:creationId xmlns:a16="http://schemas.microsoft.com/office/drawing/2014/main" id="{8A5BF93F-4AF6-4F48-B55F-66A0E12457B9}"/>
              </a:ext>
            </a:extLst>
          </p:cNvPr>
          <p:cNvSpPr txBox="1"/>
          <p:nvPr/>
        </p:nvSpPr>
        <p:spPr>
          <a:xfrm>
            <a:off x="1577255" y="4034602"/>
            <a:ext cx="8971585" cy="1815882"/>
          </a:xfrm>
          <a:prstGeom prst="rect">
            <a:avLst/>
          </a:prstGeom>
          <a:noFill/>
        </p:spPr>
        <p:txBody>
          <a:bodyPr wrap="square" rtlCol="0">
            <a:spAutoFit/>
          </a:bodyPr>
          <a:lstStyle/>
          <a:p>
            <a:pPr algn="ctr"/>
            <a:r>
              <a:rPr lang="zh-CN" altLang="en-US" sz="2800" dirty="0"/>
              <a:t>魏建帅</a:t>
            </a:r>
            <a:endParaRPr lang="en-US" altLang="zh-CN" sz="2800" dirty="0"/>
          </a:p>
          <a:p>
            <a:pPr algn="ctr"/>
            <a:endParaRPr lang="en-US" altLang="zh-CN" sz="2800" dirty="0"/>
          </a:p>
          <a:p>
            <a:pPr algn="ctr"/>
            <a:r>
              <a:rPr lang="en-US" altLang="zh-CN" sz="2800" dirty="0"/>
              <a:t>2023</a:t>
            </a:r>
            <a:r>
              <a:rPr lang="zh-CN" altLang="en-US" sz="2800" dirty="0"/>
              <a:t>年</a:t>
            </a:r>
            <a:r>
              <a:rPr lang="en-US" altLang="zh-CN" sz="2800" dirty="0"/>
              <a:t>05</a:t>
            </a:r>
            <a:r>
              <a:rPr lang="zh-CN" altLang="en-US" sz="2800" dirty="0"/>
              <a:t>月</a:t>
            </a:r>
            <a:r>
              <a:rPr lang="en-US" altLang="zh-CN" sz="2800" dirty="0"/>
              <a:t>22</a:t>
            </a:r>
            <a:r>
              <a:rPr lang="zh-CN" altLang="en-US" sz="2800" dirty="0"/>
              <a:t>日</a:t>
            </a:r>
          </a:p>
          <a:p>
            <a:endParaRPr lang="zh-CN" altLang="en-US" sz="2800" dirty="0"/>
          </a:p>
        </p:txBody>
      </p:sp>
      <p:sp>
        <p:nvSpPr>
          <p:cNvPr id="49" name="文本框 48">
            <a:extLst>
              <a:ext uri="{FF2B5EF4-FFF2-40B4-BE49-F238E27FC236}">
                <a16:creationId xmlns:a16="http://schemas.microsoft.com/office/drawing/2014/main" id="{34CB428E-D1CB-4B40-812B-FD5298F9D63B}"/>
              </a:ext>
            </a:extLst>
          </p:cNvPr>
          <p:cNvSpPr txBox="1"/>
          <p:nvPr/>
        </p:nvSpPr>
        <p:spPr>
          <a:xfrm>
            <a:off x="2814969" y="2760584"/>
            <a:ext cx="6801399" cy="646331"/>
          </a:xfrm>
          <a:prstGeom prst="rect">
            <a:avLst/>
          </a:prstGeom>
          <a:noFill/>
        </p:spPr>
        <p:txBody>
          <a:bodyPr wrap="square">
            <a:spAutoFit/>
          </a:bodyPr>
          <a:lstStyle/>
          <a:p>
            <a:pPr algn="ctr"/>
            <a:r>
              <a:rPr lang="zh-CN" altLang="en-US" dirty="0"/>
              <a:t>车辆边缘计算网络中能谱效率最优化：考虑双向车道传输增益与定价机制的鲁棒功率控制与计算资源分配方案</a:t>
            </a:r>
          </a:p>
        </p:txBody>
      </p:sp>
    </p:spTree>
    <p:extLst>
      <p:ext uri="{BB962C8B-B14F-4D97-AF65-F5344CB8AC3E}">
        <p14:creationId xmlns:p14="http://schemas.microsoft.com/office/powerpoint/2010/main" val="3312810205"/>
      </p:ext>
    </p:extLst>
  </p:cSld>
  <p:clrMapOvr>
    <a:masterClrMapping/>
  </p:clrMapOvr>
  <mc:AlternateContent xmlns:mc="http://schemas.openxmlformats.org/markup-compatibility/2006" xmlns:p14="http://schemas.microsoft.com/office/powerpoint/2010/main">
    <mc:Choice Requires="p14">
      <p:transition spd="slow" p14:dur="2000" advTm="4675"/>
    </mc:Choice>
    <mc:Fallback xmlns="">
      <p:transition spd="slow" advTm="46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56DACDA6-3920-4B86-9AB1-FDB38C871B7A}"/>
              </a:ext>
            </a:extLst>
          </p:cNvPr>
          <p:cNvGrpSpPr/>
          <p:nvPr/>
        </p:nvGrpSpPr>
        <p:grpSpPr>
          <a:xfrm>
            <a:off x="0" y="-538282"/>
            <a:ext cx="12192000" cy="2907323"/>
            <a:chOff x="0" y="-362526"/>
            <a:chExt cx="12192000" cy="2907323"/>
          </a:xfrm>
        </p:grpSpPr>
        <p:sp>
          <p:nvSpPr>
            <p:cNvPr id="4" name="任意多边形: 形状 3">
              <a:extLst>
                <a:ext uri="{FF2B5EF4-FFF2-40B4-BE49-F238E27FC236}">
                  <a16:creationId xmlns:a16="http://schemas.microsoft.com/office/drawing/2014/main" id="{08E211F7-BA8B-4869-B61C-287F941F96C1}"/>
                </a:ext>
              </a:extLst>
            </p:cNvPr>
            <p:cNvSpPr/>
            <p:nvPr/>
          </p:nvSpPr>
          <p:spPr>
            <a:xfrm flipV="1">
              <a:off x="0" y="-362526"/>
              <a:ext cx="12192000" cy="2907323"/>
            </a:xfrm>
            <a:custGeom>
              <a:avLst/>
              <a:gdLst>
                <a:gd name="connsiteX0" fmla="*/ 0 w 12192000"/>
                <a:gd name="connsiteY0" fmla="*/ 2907323 h 2907323"/>
                <a:gd name="connsiteX1" fmla="*/ 12192000 w 12192000"/>
                <a:gd name="connsiteY1" fmla="*/ 2907323 h 2907323"/>
                <a:gd name="connsiteX2" fmla="*/ 12192000 w 12192000"/>
                <a:gd name="connsiteY2" fmla="*/ 1195754 h 2907323"/>
                <a:gd name="connsiteX3" fmla="*/ 6096000 w 12192000"/>
                <a:gd name="connsiteY3" fmla="*/ 0 h 2907323"/>
                <a:gd name="connsiteX4" fmla="*/ 0 w 12192000"/>
                <a:gd name="connsiteY4" fmla="*/ 1195754 h 2907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907323">
                  <a:moveTo>
                    <a:pt x="0" y="2907323"/>
                  </a:moveTo>
                  <a:lnTo>
                    <a:pt x="12192000" y="2907323"/>
                  </a:lnTo>
                  <a:lnTo>
                    <a:pt x="12192000" y="1195754"/>
                  </a:lnTo>
                  <a:lnTo>
                    <a:pt x="6096000" y="0"/>
                  </a:lnTo>
                  <a:lnTo>
                    <a:pt x="0" y="1195754"/>
                  </a:lnTo>
                  <a:close/>
                </a:path>
              </a:pathLst>
            </a:custGeom>
            <a:gradFill>
              <a:gsLst>
                <a:gs pos="0">
                  <a:srgbClr val="232999"/>
                </a:gs>
                <a:gs pos="100000">
                  <a:srgbClr val="1C217C"/>
                </a:gs>
              </a:gsLst>
              <a:lin ang="27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任意多边形: 形状 8">
              <a:extLst>
                <a:ext uri="{FF2B5EF4-FFF2-40B4-BE49-F238E27FC236}">
                  <a16:creationId xmlns:a16="http://schemas.microsoft.com/office/drawing/2014/main" id="{F21858C4-86EF-4BB7-8C7D-440881F8EAA7}"/>
                </a:ext>
              </a:extLst>
            </p:cNvPr>
            <p:cNvSpPr/>
            <p:nvPr/>
          </p:nvSpPr>
          <p:spPr>
            <a:xfrm flipV="1">
              <a:off x="1851949" y="1146234"/>
              <a:ext cx="8488102" cy="1219200"/>
            </a:xfrm>
            <a:custGeom>
              <a:avLst/>
              <a:gdLst>
                <a:gd name="connsiteX0" fmla="*/ 0 w 8488102"/>
                <a:gd name="connsiteY0" fmla="*/ 1219200 h 1219200"/>
                <a:gd name="connsiteX1" fmla="*/ 799544 w 8488102"/>
                <a:gd name="connsiteY1" fmla="*/ 1219200 h 1219200"/>
                <a:gd name="connsiteX2" fmla="*/ 4244051 w 8488102"/>
                <a:gd name="connsiteY2" fmla="*/ 99483 h 1219200"/>
                <a:gd name="connsiteX3" fmla="*/ 7688559 w 8488102"/>
                <a:gd name="connsiteY3" fmla="*/ 1219200 h 1219200"/>
                <a:gd name="connsiteX4" fmla="*/ 8488102 w 8488102"/>
                <a:gd name="connsiteY4" fmla="*/ 1219200 h 1219200"/>
                <a:gd name="connsiteX5" fmla="*/ 4244051 w 8488102"/>
                <a:gd name="connsiteY5"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88102" h="1219200">
                  <a:moveTo>
                    <a:pt x="0" y="1219200"/>
                  </a:moveTo>
                  <a:lnTo>
                    <a:pt x="799544" y="1219200"/>
                  </a:lnTo>
                  <a:lnTo>
                    <a:pt x="4244051" y="99483"/>
                  </a:lnTo>
                  <a:lnTo>
                    <a:pt x="7688559" y="1219200"/>
                  </a:lnTo>
                  <a:lnTo>
                    <a:pt x="8488102" y="1219200"/>
                  </a:lnTo>
                  <a:lnTo>
                    <a:pt x="424405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3" name="文本框 12">
            <a:extLst>
              <a:ext uri="{FF2B5EF4-FFF2-40B4-BE49-F238E27FC236}">
                <a16:creationId xmlns:a16="http://schemas.microsoft.com/office/drawing/2014/main" id="{CDE624DD-1A75-4EAC-A606-CA19702C0B52}"/>
              </a:ext>
            </a:extLst>
          </p:cNvPr>
          <p:cNvSpPr txBox="1"/>
          <p:nvPr/>
        </p:nvSpPr>
        <p:spPr>
          <a:xfrm>
            <a:off x="3737257" y="4416940"/>
            <a:ext cx="4705134" cy="369332"/>
          </a:xfrm>
          <a:prstGeom prst="rect">
            <a:avLst/>
          </a:prstGeom>
          <a:no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zh-CN"/>
            </a:defPPr>
            <a:lvl1pPr>
              <a:defRPr sz="8800" b="1">
                <a:solidFill>
                  <a:srgbClr val="C00000"/>
                </a:solidFill>
                <a:latin typeface="方正风雅宋简体" panose="02000000000000000000" pitchFamily="2" charset="-122"/>
                <a:ea typeface="方正风雅宋简体" panose="02000000000000000000" pitchFamily="2" charset="-122"/>
              </a:defRPr>
            </a:lvl1pPr>
          </a:lstStyle>
          <a:p>
            <a:pPr algn="ctr"/>
            <a:r>
              <a:rPr lang="zh-CN" altLang="en-US" sz="1800" b="0" dirty="0">
                <a:solidFill>
                  <a:schemeClr val="tx1"/>
                </a:solidFill>
                <a:latin typeface="微软雅黑 Light" panose="020B0502040204020203" pitchFamily="34" charset="-122"/>
                <a:ea typeface="微软雅黑 Light" panose="020B0502040204020203" pitchFamily="34" charset="-122"/>
              </a:rPr>
              <a:t>敬请批评指正</a:t>
            </a:r>
          </a:p>
        </p:txBody>
      </p:sp>
      <p:grpSp>
        <p:nvGrpSpPr>
          <p:cNvPr id="10" name="组合 9">
            <a:extLst>
              <a:ext uri="{FF2B5EF4-FFF2-40B4-BE49-F238E27FC236}">
                <a16:creationId xmlns:a16="http://schemas.microsoft.com/office/drawing/2014/main" id="{9C8050F5-A96D-4876-8EB3-3E9850CDF784}"/>
              </a:ext>
            </a:extLst>
          </p:cNvPr>
          <p:cNvGrpSpPr/>
          <p:nvPr/>
        </p:nvGrpSpPr>
        <p:grpSpPr>
          <a:xfrm>
            <a:off x="9616368" y="6355080"/>
            <a:ext cx="2104859" cy="180180"/>
            <a:chOff x="9616368" y="6355080"/>
            <a:chExt cx="2104859" cy="180180"/>
          </a:xfrm>
        </p:grpSpPr>
        <p:sp>
          <p:nvSpPr>
            <p:cNvPr id="11" name="文本框 10">
              <a:extLst>
                <a:ext uri="{FF2B5EF4-FFF2-40B4-BE49-F238E27FC236}">
                  <a16:creationId xmlns:a16="http://schemas.microsoft.com/office/drawing/2014/main" id="{3B5BECA0-DA39-4F3D-8134-FB9A4C5E3F35}"/>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12" name="组合 11">
              <a:extLst>
                <a:ext uri="{FF2B5EF4-FFF2-40B4-BE49-F238E27FC236}">
                  <a16:creationId xmlns:a16="http://schemas.microsoft.com/office/drawing/2014/main" id="{9344959D-0C72-4CD6-AE91-BF3C5FBDCCB5}"/>
                </a:ext>
              </a:extLst>
            </p:cNvPr>
            <p:cNvGrpSpPr/>
            <p:nvPr/>
          </p:nvGrpSpPr>
          <p:grpSpPr>
            <a:xfrm>
              <a:off x="9616368" y="6355080"/>
              <a:ext cx="441395" cy="180180"/>
              <a:chOff x="4147821" y="2641600"/>
              <a:chExt cx="3896358" cy="1590515"/>
            </a:xfrm>
          </p:grpSpPr>
          <p:sp>
            <p:nvSpPr>
              <p:cNvPr id="17" name="Rectangle 5">
                <a:extLst>
                  <a:ext uri="{FF2B5EF4-FFF2-40B4-BE49-F238E27FC236}">
                    <a16:creationId xmlns:a16="http://schemas.microsoft.com/office/drawing/2014/main" id="{6407D866-C670-4C0E-9FD8-F99362088ECB}"/>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 name="Rectangle 6">
                <a:extLst>
                  <a:ext uri="{FF2B5EF4-FFF2-40B4-BE49-F238E27FC236}">
                    <a16:creationId xmlns:a16="http://schemas.microsoft.com/office/drawing/2014/main" id="{B160FA3E-F65E-4240-860C-2473C5EA0482}"/>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 name="Rectangle 7">
                <a:extLst>
                  <a:ext uri="{FF2B5EF4-FFF2-40B4-BE49-F238E27FC236}">
                    <a16:creationId xmlns:a16="http://schemas.microsoft.com/office/drawing/2014/main" id="{2EBB8B18-0E6B-4D5D-B2B5-54713EDF8D84}"/>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1" name="Rectangle 8">
                <a:extLst>
                  <a:ext uri="{FF2B5EF4-FFF2-40B4-BE49-F238E27FC236}">
                    <a16:creationId xmlns:a16="http://schemas.microsoft.com/office/drawing/2014/main" id="{25E37F66-CC27-4B03-B130-ACB55944BC24}"/>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Rectangle 9">
                <a:extLst>
                  <a:ext uri="{FF2B5EF4-FFF2-40B4-BE49-F238E27FC236}">
                    <a16:creationId xmlns:a16="http://schemas.microsoft.com/office/drawing/2014/main" id="{95D1CD77-6A8F-4782-BB3E-65CBB6C706A9}"/>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 name="Rectangle 10">
                <a:extLst>
                  <a:ext uri="{FF2B5EF4-FFF2-40B4-BE49-F238E27FC236}">
                    <a16:creationId xmlns:a16="http://schemas.microsoft.com/office/drawing/2014/main" id="{3D180C08-CEBC-4C44-AA46-296DD96723D2}"/>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4" name="Rectangle 11">
                <a:extLst>
                  <a:ext uri="{FF2B5EF4-FFF2-40B4-BE49-F238E27FC236}">
                    <a16:creationId xmlns:a16="http://schemas.microsoft.com/office/drawing/2014/main" id="{321206C8-23AB-4EC2-90F3-9FB9498E5953}"/>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5" name="Rectangle 12">
                <a:extLst>
                  <a:ext uri="{FF2B5EF4-FFF2-40B4-BE49-F238E27FC236}">
                    <a16:creationId xmlns:a16="http://schemas.microsoft.com/office/drawing/2014/main" id="{B328E08C-9676-491F-B6CD-3EC8F7EBB7D4}"/>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Rectangle 13">
                <a:extLst>
                  <a:ext uri="{FF2B5EF4-FFF2-40B4-BE49-F238E27FC236}">
                    <a16:creationId xmlns:a16="http://schemas.microsoft.com/office/drawing/2014/main" id="{2585515D-6B22-4E08-84F8-4B7829A7EBD2}"/>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7" name="Rectangle 14">
                <a:extLst>
                  <a:ext uri="{FF2B5EF4-FFF2-40B4-BE49-F238E27FC236}">
                    <a16:creationId xmlns:a16="http://schemas.microsoft.com/office/drawing/2014/main" id="{4FDCF4F1-86EC-4BB8-9718-1B6532EC52CE}"/>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8" name="Rectangle 15">
                <a:extLst>
                  <a:ext uri="{FF2B5EF4-FFF2-40B4-BE49-F238E27FC236}">
                    <a16:creationId xmlns:a16="http://schemas.microsoft.com/office/drawing/2014/main" id="{732D6A51-E804-44FA-BD8B-DD6EF923FD2A}"/>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9" name="Rectangle 16">
                <a:extLst>
                  <a:ext uri="{FF2B5EF4-FFF2-40B4-BE49-F238E27FC236}">
                    <a16:creationId xmlns:a16="http://schemas.microsoft.com/office/drawing/2014/main" id="{B0AFC12E-58FB-4601-91BC-94F72DDA2C46}"/>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 name="Rectangle 17">
                <a:extLst>
                  <a:ext uri="{FF2B5EF4-FFF2-40B4-BE49-F238E27FC236}">
                    <a16:creationId xmlns:a16="http://schemas.microsoft.com/office/drawing/2014/main" id="{BA8B033A-D1E5-4CE4-80FD-46002A09545A}"/>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1" name="Rectangle 18">
                <a:extLst>
                  <a:ext uri="{FF2B5EF4-FFF2-40B4-BE49-F238E27FC236}">
                    <a16:creationId xmlns:a16="http://schemas.microsoft.com/office/drawing/2014/main" id="{7454D385-33F0-4BDF-94A8-CC90FABDD8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Rectangle 19">
                <a:extLst>
                  <a:ext uri="{FF2B5EF4-FFF2-40B4-BE49-F238E27FC236}">
                    <a16:creationId xmlns:a16="http://schemas.microsoft.com/office/drawing/2014/main" id="{1A741170-26B1-4A15-870E-F1EC1881F2FA}"/>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3" name="Rectangle 20">
                <a:extLst>
                  <a:ext uri="{FF2B5EF4-FFF2-40B4-BE49-F238E27FC236}">
                    <a16:creationId xmlns:a16="http://schemas.microsoft.com/office/drawing/2014/main" id="{50548551-1CDE-4977-BB26-0B7DED1D3C9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4" name="Rectangle 21">
                <a:extLst>
                  <a:ext uri="{FF2B5EF4-FFF2-40B4-BE49-F238E27FC236}">
                    <a16:creationId xmlns:a16="http://schemas.microsoft.com/office/drawing/2014/main" id="{4668CC10-6BDA-46F2-8AAA-4B38FBD437B4}"/>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Rectangle 22">
                <a:extLst>
                  <a:ext uri="{FF2B5EF4-FFF2-40B4-BE49-F238E27FC236}">
                    <a16:creationId xmlns:a16="http://schemas.microsoft.com/office/drawing/2014/main" id="{831468D3-E818-48D8-BB82-0CA94ACA3A4B}"/>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6" name="Rectangle 23">
                <a:extLst>
                  <a:ext uri="{FF2B5EF4-FFF2-40B4-BE49-F238E27FC236}">
                    <a16:creationId xmlns:a16="http://schemas.microsoft.com/office/drawing/2014/main" id="{6016A055-98E2-4752-BD46-9F049A41AC75}"/>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7" name="Rectangle 24">
                <a:extLst>
                  <a:ext uri="{FF2B5EF4-FFF2-40B4-BE49-F238E27FC236}">
                    <a16:creationId xmlns:a16="http://schemas.microsoft.com/office/drawing/2014/main" id="{BAD6BF51-BF21-4CB6-8FEC-5287395CC467}"/>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Rectangle 25">
                <a:extLst>
                  <a:ext uri="{FF2B5EF4-FFF2-40B4-BE49-F238E27FC236}">
                    <a16:creationId xmlns:a16="http://schemas.microsoft.com/office/drawing/2014/main" id="{B30C9E47-0B84-4AA9-8C56-B0681F06DBE7}"/>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9" name="Rectangle 26">
                <a:extLst>
                  <a:ext uri="{FF2B5EF4-FFF2-40B4-BE49-F238E27FC236}">
                    <a16:creationId xmlns:a16="http://schemas.microsoft.com/office/drawing/2014/main" id="{CC28F536-1A87-4019-B9F4-80D1DD130B51}"/>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0" name="Rectangle 27">
                <a:extLst>
                  <a:ext uri="{FF2B5EF4-FFF2-40B4-BE49-F238E27FC236}">
                    <a16:creationId xmlns:a16="http://schemas.microsoft.com/office/drawing/2014/main" id="{2C93F160-A206-4516-83B5-053AD1100358}"/>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1" name="Rectangle 28">
                <a:extLst>
                  <a:ext uri="{FF2B5EF4-FFF2-40B4-BE49-F238E27FC236}">
                    <a16:creationId xmlns:a16="http://schemas.microsoft.com/office/drawing/2014/main" id="{A632CABC-8DE2-4C64-BD0E-08546B109FB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2" name="Rectangle 29">
                <a:extLst>
                  <a:ext uri="{FF2B5EF4-FFF2-40B4-BE49-F238E27FC236}">
                    <a16:creationId xmlns:a16="http://schemas.microsoft.com/office/drawing/2014/main" id="{50B8A9C8-1C4F-4827-8A96-463A157451F8}"/>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3" name="Rectangle 30">
                <a:extLst>
                  <a:ext uri="{FF2B5EF4-FFF2-40B4-BE49-F238E27FC236}">
                    <a16:creationId xmlns:a16="http://schemas.microsoft.com/office/drawing/2014/main" id="{358640AA-708F-4DF4-BCB1-6BDFB182114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4" name="Rectangle 31">
                <a:extLst>
                  <a:ext uri="{FF2B5EF4-FFF2-40B4-BE49-F238E27FC236}">
                    <a16:creationId xmlns:a16="http://schemas.microsoft.com/office/drawing/2014/main" id="{4D21A08D-5412-4C89-A870-3DD1E5D29B96}"/>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5" name="Rectangle 32">
                <a:extLst>
                  <a:ext uri="{FF2B5EF4-FFF2-40B4-BE49-F238E27FC236}">
                    <a16:creationId xmlns:a16="http://schemas.microsoft.com/office/drawing/2014/main" id="{A045FC8E-036B-4A35-A5C2-02CC9DA6D325}"/>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6" name="Rectangle 33">
                <a:extLst>
                  <a:ext uri="{FF2B5EF4-FFF2-40B4-BE49-F238E27FC236}">
                    <a16:creationId xmlns:a16="http://schemas.microsoft.com/office/drawing/2014/main" id="{1CFA33BC-F80C-4A8D-A7BE-A08717A45DAC}"/>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47" name="Picture 35">
                <a:extLst>
                  <a:ext uri="{FF2B5EF4-FFF2-40B4-BE49-F238E27FC236}">
                    <a16:creationId xmlns:a16="http://schemas.microsoft.com/office/drawing/2014/main" id="{BD54DEC9-6EC7-4150-85EC-FC93BF477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36">
                <a:extLst>
                  <a:ext uri="{FF2B5EF4-FFF2-40B4-BE49-F238E27FC236}">
                    <a16:creationId xmlns:a16="http://schemas.microsoft.com/office/drawing/2014/main" id="{CF319DC2-6419-497A-AECA-AD502E949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37">
                <a:extLst>
                  <a:ext uri="{FF2B5EF4-FFF2-40B4-BE49-F238E27FC236}">
                    <a16:creationId xmlns:a16="http://schemas.microsoft.com/office/drawing/2014/main" id="{42A23E22-3649-4F30-9470-80A007F1E3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38">
                <a:extLst>
                  <a:ext uri="{FF2B5EF4-FFF2-40B4-BE49-F238E27FC236}">
                    <a16:creationId xmlns:a16="http://schemas.microsoft.com/office/drawing/2014/main" id="{B908FA7C-DCE9-4627-96D1-E48E69469FD8}"/>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1" name="Rectangle 5">
                <a:extLst>
                  <a:ext uri="{FF2B5EF4-FFF2-40B4-BE49-F238E27FC236}">
                    <a16:creationId xmlns:a16="http://schemas.microsoft.com/office/drawing/2014/main" id="{44D564EE-4203-4331-90FE-E005677BD5B6}"/>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sp>
        <p:nvSpPr>
          <p:cNvPr id="2" name="矩形 1">
            <a:extLst>
              <a:ext uri="{FF2B5EF4-FFF2-40B4-BE49-F238E27FC236}">
                <a16:creationId xmlns:a16="http://schemas.microsoft.com/office/drawing/2014/main" id="{79EF9464-271E-4144-9C97-8ADE3BF04BC5}"/>
              </a:ext>
            </a:extLst>
          </p:cNvPr>
          <p:cNvSpPr/>
          <p:nvPr/>
        </p:nvSpPr>
        <p:spPr>
          <a:xfrm>
            <a:off x="4612496" y="3058613"/>
            <a:ext cx="2954656" cy="923330"/>
          </a:xfrm>
          <a:prstGeom prst="rect">
            <a:avLst/>
          </a:prstGeom>
          <a:noFill/>
        </p:spPr>
        <p:txBody>
          <a:bodyPr wrap="none" lIns="91440" tIns="45720" rIns="91440" bIns="45720">
            <a:spAutoFit/>
          </a:bodyPr>
          <a:lstStyle/>
          <a:p>
            <a:pPr algn="ctr"/>
            <a:r>
              <a:rPr lang="zh-CN" altLang="en-US" sz="5400" b="1" cap="none" spc="0" dirty="0">
                <a:ln w="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谢谢观看</a:t>
            </a:r>
          </a:p>
        </p:txBody>
      </p:sp>
    </p:spTree>
    <p:extLst>
      <p:ext uri="{BB962C8B-B14F-4D97-AF65-F5344CB8AC3E}">
        <p14:creationId xmlns:p14="http://schemas.microsoft.com/office/powerpoint/2010/main" val="318724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pic>
        <p:nvPicPr>
          <p:cNvPr id="46" name="图片 45" descr="图片包含 游戏机, 钟表, 标志, 站&#10;&#10;描述已自动生成">
            <a:extLst>
              <a:ext uri="{FF2B5EF4-FFF2-40B4-BE49-F238E27FC236}">
                <a16:creationId xmlns:a16="http://schemas.microsoft.com/office/drawing/2014/main" id="{6B6D9CBB-F950-4843-B2B2-033C94D99A9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9056" y="12801"/>
            <a:ext cx="1963025" cy="758293"/>
          </a:xfrm>
          <a:prstGeom prst="rect">
            <a:avLst/>
          </a:prstGeom>
        </p:spPr>
      </p:pic>
    </p:spTree>
    <p:extLst>
      <p:ext uri="{BB962C8B-B14F-4D97-AF65-F5344CB8AC3E}">
        <p14:creationId xmlns:p14="http://schemas.microsoft.com/office/powerpoint/2010/main" val="3609628229"/>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pic>
        <p:nvPicPr>
          <p:cNvPr id="46" name="图片 45" descr="图片包含 游戏机, 钟表, 标志, 站&#10;&#10;描述已自动生成">
            <a:extLst>
              <a:ext uri="{FF2B5EF4-FFF2-40B4-BE49-F238E27FC236}">
                <a16:creationId xmlns:a16="http://schemas.microsoft.com/office/drawing/2014/main" id="{6B6D9CBB-F950-4843-B2B2-033C94D99A9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9056" y="12801"/>
            <a:ext cx="1963025" cy="758293"/>
          </a:xfrm>
          <a:prstGeom prst="rect">
            <a:avLst/>
          </a:prstGeom>
        </p:spPr>
      </p:pic>
      <p:sp>
        <p:nvSpPr>
          <p:cNvPr id="44" name="文本框 43">
            <a:extLst>
              <a:ext uri="{FF2B5EF4-FFF2-40B4-BE49-F238E27FC236}">
                <a16:creationId xmlns:a16="http://schemas.microsoft.com/office/drawing/2014/main" id="{5F8C3912-198A-4D49-A995-B82E13B7D624}"/>
              </a:ext>
            </a:extLst>
          </p:cNvPr>
          <p:cNvSpPr txBox="1"/>
          <p:nvPr/>
        </p:nvSpPr>
        <p:spPr>
          <a:xfrm>
            <a:off x="1761381" y="1174612"/>
            <a:ext cx="1109357" cy="369332"/>
          </a:xfrm>
          <a:prstGeom prst="rect">
            <a:avLst/>
          </a:prstGeom>
          <a:noFill/>
        </p:spPr>
        <p:txBody>
          <a:bodyPr wrap="square">
            <a:spAutoFit/>
          </a:bodyPr>
          <a:lstStyle/>
          <a:p>
            <a:r>
              <a:rPr lang="zh-CN" altLang="en-US" dirty="0"/>
              <a:t>本地计算</a:t>
            </a:r>
          </a:p>
        </p:txBody>
      </p:sp>
      <p:sp>
        <p:nvSpPr>
          <p:cNvPr id="43" name="文本框 42">
            <a:extLst>
              <a:ext uri="{FF2B5EF4-FFF2-40B4-BE49-F238E27FC236}">
                <a16:creationId xmlns:a16="http://schemas.microsoft.com/office/drawing/2014/main" id="{AD8773EB-27E3-4479-82A0-30BC3CA31C7E}"/>
              </a:ext>
            </a:extLst>
          </p:cNvPr>
          <p:cNvSpPr txBox="1"/>
          <p:nvPr/>
        </p:nvSpPr>
        <p:spPr>
          <a:xfrm>
            <a:off x="1761381" y="1771185"/>
            <a:ext cx="1235191" cy="369332"/>
          </a:xfrm>
          <a:prstGeom prst="rect">
            <a:avLst/>
          </a:prstGeom>
          <a:noFill/>
        </p:spPr>
        <p:txBody>
          <a:bodyPr wrap="square">
            <a:spAutoFit/>
          </a:bodyPr>
          <a:lstStyle/>
          <a:p>
            <a:r>
              <a:rPr lang="zh-CN" altLang="en-US" dirty="0"/>
              <a:t>边缘计算</a:t>
            </a:r>
          </a:p>
        </p:txBody>
      </p:sp>
      <p:sp>
        <p:nvSpPr>
          <p:cNvPr id="45" name="文本框 44">
            <a:extLst>
              <a:ext uri="{FF2B5EF4-FFF2-40B4-BE49-F238E27FC236}">
                <a16:creationId xmlns:a16="http://schemas.microsoft.com/office/drawing/2014/main" id="{C98F5269-6D9E-451E-8F48-9542C303C50D}"/>
              </a:ext>
            </a:extLst>
          </p:cNvPr>
          <p:cNvSpPr txBox="1"/>
          <p:nvPr/>
        </p:nvSpPr>
        <p:spPr>
          <a:xfrm>
            <a:off x="3919280" y="1359278"/>
            <a:ext cx="2055914" cy="369332"/>
          </a:xfrm>
          <a:prstGeom prst="rect">
            <a:avLst/>
          </a:prstGeom>
          <a:noFill/>
        </p:spPr>
        <p:txBody>
          <a:bodyPr wrap="square">
            <a:spAutoFit/>
          </a:bodyPr>
          <a:lstStyle/>
          <a:p>
            <a:r>
              <a:rPr lang="zh-CN" altLang="en-US" dirty="0"/>
              <a:t>效用函数的定义</a:t>
            </a:r>
          </a:p>
        </p:txBody>
      </p:sp>
      <p:sp>
        <p:nvSpPr>
          <p:cNvPr id="47" name="文本框 46">
            <a:extLst>
              <a:ext uri="{FF2B5EF4-FFF2-40B4-BE49-F238E27FC236}">
                <a16:creationId xmlns:a16="http://schemas.microsoft.com/office/drawing/2014/main" id="{D24B4510-56BB-44C6-8087-4AF9D408E791}"/>
              </a:ext>
            </a:extLst>
          </p:cNvPr>
          <p:cNvSpPr txBox="1"/>
          <p:nvPr/>
        </p:nvSpPr>
        <p:spPr>
          <a:xfrm>
            <a:off x="6216808" y="1401853"/>
            <a:ext cx="2055914" cy="369332"/>
          </a:xfrm>
          <a:prstGeom prst="rect">
            <a:avLst/>
          </a:prstGeom>
          <a:noFill/>
        </p:spPr>
        <p:txBody>
          <a:bodyPr wrap="square">
            <a:spAutoFit/>
          </a:bodyPr>
          <a:lstStyle/>
          <a:p>
            <a:r>
              <a:rPr lang="en-US" altLang="zh-CN" dirty="0"/>
              <a:t>TDMA</a:t>
            </a:r>
            <a:r>
              <a:rPr lang="zh-CN" altLang="en-US" dirty="0"/>
              <a:t>技术的劣势</a:t>
            </a:r>
          </a:p>
        </p:txBody>
      </p:sp>
      <p:sp>
        <p:nvSpPr>
          <p:cNvPr id="48" name="箭头: 下 47">
            <a:extLst>
              <a:ext uri="{FF2B5EF4-FFF2-40B4-BE49-F238E27FC236}">
                <a16:creationId xmlns:a16="http://schemas.microsoft.com/office/drawing/2014/main" id="{23F85C4C-FFE3-4313-A640-F3E6DF84A6E8}"/>
              </a:ext>
            </a:extLst>
          </p:cNvPr>
          <p:cNvSpPr/>
          <p:nvPr/>
        </p:nvSpPr>
        <p:spPr>
          <a:xfrm>
            <a:off x="4722814" y="2097942"/>
            <a:ext cx="224423" cy="22146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DB684FFC-788C-4C90-9B5A-C8997E948D54}"/>
              </a:ext>
            </a:extLst>
          </p:cNvPr>
          <p:cNvSpPr txBox="1"/>
          <p:nvPr/>
        </p:nvSpPr>
        <p:spPr>
          <a:xfrm>
            <a:off x="3919280" y="4598827"/>
            <a:ext cx="2055914" cy="1200329"/>
          </a:xfrm>
          <a:prstGeom prst="rect">
            <a:avLst/>
          </a:prstGeom>
          <a:noFill/>
        </p:spPr>
        <p:txBody>
          <a:bodyPr wrap="square">
            <a:spAutoFit/>
          </a:bodyPr>
          <a:lstStyle/>
          <a:p>
            <a:r>
              <a:rPr lang="zh-CN" altLang="en-US" dirty="0"/>
              <a:t>引入最优价格</a:t>
            </a:r>
            <a:r>
              <a:rPr lang="en-US" altLang="zh-CN" dirty="0"/>
              <a:t>C</a:t>
            </a:r>
            <a:r>
              <a:rPr lang="zh-CN" altLang="en-US" dirty="0"/>
              <a:t>，退化为谱效最大化问题，进化为能效最大化问题</a:t>
            </a:r>
          </a:p>
        </p:txBody>
      </p:sp>
      <p:sp>
        <p:nvSpPr>
          <p:cNvPr id="50" name="箭头: 下 49">
            <a:extLst>
              <a:ext uri="{FF2B5EF4-FFF2-40B4-BE49-F238E27FC236}">
                <a16:creationId xmlns:a16="http://schemas.microsoft.com/office/drawing/2014/main" id="{941AFB2F-D6A2-4FB0-9443-B86650249829}"/>
              </a:ext>
            </a:extLst>
          </p:cNvPr>
          <p:cNvSpPr/>
          <p:nvPr/>
        </p:nvSpPr>
        <p:spPr>
          <a:xfrm>
            <a:off x="2154553" y="2313263"/>
            <a:ext cx="224423" cy="22146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68757C54-F77E-4E9B-A007-B95DDE4999D6}"/>
              </a:ext>
            </a:extLst>
          </p:cNvPr>
          <p:cNvSpPr txBox="1"/>
          <p:nvPr/>
        </p:nvSpPr>
        <p:spPr>
          <a:xfrm>
            <a:off x="1092877" y="4700705"/>
            <a:ext cx="2572197" cy="1200329"/>
          </a:xfrm>
          <a:prstGeom prst="rect">
            <a:avLst/>
          </a:prstGeom>
          <a:noFill/>
        </p:spPr>
        <p:txBody>
          <a:bodyPr wrap="square">
            <a:spAutoFit/>
          </a:bodyPr>
          <a:lstStyle/>
          <a:p>
            <a:r>
              <a:rPr lang="en-US" altLang="zh-CN" dirty="0"/>
              <a:t>RSU </a:t>
            </a:r>
            <a:r>
              <a:rPr lang="zh-CN" altLang="en-US" dirty="0"/>
              <a:t>的接入服务是由运营商</a:t>
            </a:r>
            <a:r>
              <a:rPr lang="en-US" altLang="zh-CN" dirty="0"/>
              <a:t>[22]</a:t>
            </a:r>
            <a:r>
              <a:rPr lang="zh-CN" altLang="en-US" dirty="0"/>
              <a:t>提供的，所以</a:t>
            </a:r>
          </a:p>
          <a:p>
            <a:r>
              <a:rPr lang="zh-CN" altLang="en-US" dirty="0"/>
              <a:t>本地计算成本远低于 </a:t>
            </a:r>
            <a:r>
              <a:rPr lang="en-US" altLang="zh-CN" dirty="0"/>
              <a:t>V2R</a:t>
            </a:r>
            <a:r>
              <a:rPr lang="zh-CN" altLang="en-US" dirty="0"/>
              <a:t>通信</a:t>
            </a:r>
          </a:p>
        </p:txBody>
      </p:sp>
      <p:sp>
        <p:nvSpPr>
          <p:cNvPr id="52" name="箭头: 下 51">
            <a:extLst>
              <a:ext uri="{FF2B5EF4-FFF2-40B4-BE49-F238E27FC236}">
                <a16:creationId xmlns:a16="http://schemas.microsoft.com/office/drawing/2014/main" id="{64B15921-468B-4F49-9E8C-86742FBB4464}"/>
              </a:ext>
            </a:extLst>
          </p:cNvPr>
          <p:cNvSpPr/>
          <p:nvPr/>
        </p:nvSpPr>
        <p:spPr>
          <a:xfrm>
            <a:off x="7132553" y="2131020"/>
            <a:ext cx="224423" cy="22146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6DE88F5C-F470-44EE-B0D5-8B9B3D726B75}"/>
              </a:ext>
            </a:extLst>
          </p:cNvPr>
          <p:cNvSpPr txBox="1"/>
          <p:nvPr/>
        </p:nvSpPr>
        <p:spPr>
          <a:xfrm>
            <a:off x="6329019" y="4633686"/>
            <a:ext cx="2055914" cy="923330"/>
          </a:xfrm>
          <a:prstGeom prst="rect">
            <a:avLst/>
          </a:prstGeom>
          <a:noFill/>
        </p:spPr>
        <p:txBody>
          <a:bodyPr wrap="square">
            <a:spAutoFit/>
          </a:bodyPr>
          <a:lstStyle/>
          <a:p>
            <a:r>
              <a:rPr lang="zh-CN" altLang="en-US" dirty="0"/>
              <a:t>正交信道，可能加入选择问题，弱化干扰问题</a:t>
            </a:r>
          </a:p>
        </p:txBody>
      </p:sp>
      <p:sp>
        <p:nvSpPr>
          <p:cNvPr id="54" name="文本框 53">
            <a:extLst>
              <a:ext uri="{FF2B5EF4-FFF2-40B4-BE49-F238E27FC236}">
                <a16:creationId xmlns:a16="http://schemas.microsoft.com/office/drawing/2014/main" id="{C0A8DAC5-D45A-4783-9A14-2B659C55D23E}"/>
              </a:ext>
            </a:extLst>
          </p:cNvPr>
          <p:cNvSpPr txBox="1"/>
          <p:nvPr/>
        </p:nvSpPr>
        <p:spPr>
          <a:xfrm>
            <a:off x="8959093" y="1359278"/>
            <a:ext cx="2617714" cy="369332"/>
          </a:xfrm>
          <a:prstGeom prst="rect">
            <a:avLst/>
          </a:prstGeom>
          <a:noFill/>
        </p:spPr>
        <p:txBody>
          <a:bodyPr wrap="square">
            <a:spAutoFit/>
          </a:bodyPr>
          <a:lstStyle/>
          <a:p>
            <a:r>
              <a:rPr lang="zh-CN" altLang="en-US" dirty="0"/>
              <a:t>贝恩斯坦近似的合理性</a:t>
            </a:r>
          </a:p>
        </p:txBody>
      </p:sp>
      <p:sp>
        <p:nvSpPr>
          <p:cNvPr id="55" name="文本框 54">
            <a:extLst>
              <a:ext uri="{FF2B5EF4-FFF2-40B4-BE49-F238E27FC236}">
                <a16:creationId xmlns:a16="http://schemas.microsoft.com/office/drawing/2014/main" id="{6320A3D8-B937-4D3E-B194-E75D02BCF594}"/>
              </a:ext>
            </a:extLst>
          </p:cNvPr>
          <p:cNvSpPr txBox="1"/>
          <p:nvPr/>
        </p:nvSpPr>
        <p:spPr>
          <a:xfrm>
            <a:off x="8384933" y="1955851"/>
            <a:ext cx="3705171" cy="3693319"/>
          </a:xfrm>
          <a:prstGeom prst="rect">
            <a:avLst/>
          </a:prstGeom>
          <a:noFill/>
        </p:spPr>
        <p:txBody>
          <a:bodyPr wrap="square">
            <a:spAutoFit/>
          </a:bodyPr>
          <a:lstStyle/>
          <a:p>
            <a:r>
              <a:rPr lang="zh-CN" altLang="en-US" dirty="0"/>
              <a:t>因为这个要是都是正数的时候会是的原有的可行域变小（这样也行，因为你的定义域还有，只是解不一定是最优解，而是近似解）；但是如果其中有项是负数的话，这个取值范围就很难说了，用了二范数小于一范数以后，这个时候那个负数项的功率可以再变得大一些来满足相应的不等式，但是这个时候显然是扩大了相应的取值范围的。除非保证这个负数项的值是固定的，那么就只会缩减其他用户的传输功率，这样的近似解可行域才受认可</a:t>
            </a:r>
          </a:p>
        </p:txBody>
      </p:sp>
      <p:sp>
        <p:nvSpPr>
          <p:cNvPr id="56" name="文本框 55">
            <a:extLst>
              <a:ext uri="{FF2B5EF4-FFF2-40B4-BE49-F238E27FC236}">
                <a16:creationId xmlns:a16="http://schemas.microsoft.com/office/drawing/2014/main" id="{689F6B51-EB52-4BB3-8EAF-A5160F8F3056}"/>
              </a:ext>
            </a:extLst>
          </p:cNvPr>
          <p:cNvSpPr txBox="1"/>
          <p:nvPr/>
        </p:nvSpPr>
        <p:spPr>
          <a:xfrm>
            <a:off x="9029806" y="199988"/>
            <a:ext cx="2055914" cy="369332"/>
          </a:xfrm>
          <a:prstGeom prst="rect">
            <a:avLst/>
          </a:prstGeom>
          <a:noFill/>
        </p:spPr>
        <p:txBody>
          <a:bodyPr wrap="square">
            <a:spAutoFit/>
          </a:bodyPr>
          <a:lstStyle/>
          <a:p>
            <a:r>
              <a:rPr lang="zh-CN" altLang="en-US" dirty="0"/>
              <a:t>均值方差的形式</a:t>
            </a:r>
          </a:p>
        </p:txBody>
      </p:sp>
      <p:sp>
        <p:nvSpPr>
          <p:cNvPr id="57" name="箭头: 下 56">
            <a:extLst>
              <a:ext uri="{FF2B5EF4-FFF2-40B4-BE49-F238E27FC236}">
                <a16:creationId xmlns:a16="http://schemas.microsoft.com/office/drawing/2014/main" id="{2AD6D0A0-0495-4967-B85C-38C1BFC5377F}"/>
              </a:ext>
            </a:extLst>
          </p:cNvPr>
          <p:cNvSpPr/>
          <p:nvPr/>
        </p:nvSpPr>
        <p:spPr>
          <a:xfrm flipV="1">
            <a:off x="9874839" y="647491"/>
            <a:ext cx="224423" cy="5965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8763106"/>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pic>
        <p:nvPicPr>
          <p:cNvPr id="46" name="图片 45" descr="图片包含 游戏机, 钟表, 标志, 站&#10;&#10;描述已自动生成">
            <a:extLst>
              <a:ext uri="{FF2B5EF4-FFF2-40B4-BE49-F238E27FC236}">
                <a16:creationId xmlns:a16="http://schemas.microsoft.com/office/drawing/2014/main" id="{6B6D9CBB-F950-4843-B2B2-033C94D99A9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9056" y="12801"/>
            <a:ext cx="1963025" cy="758293"/>
          </a:xfrm>
          <a:prstGeom prst="rect">
            <a:avLst/>
          </a:prstGeom>
        </p:spPr>
      </p:pic>
      <p:sp>
        <p:nvSpPr>
          <p:cNvPr id="40" name="文本框 39">
            <a:extLst>
              <a:ext uri="{FF2B5EF4-FFF2-40B4-BE49-F238E27FC236}">
                <a16:creationId xmlns:a16="http://schemas.microsoft.com/office/drawing/2014/main" id="{F054693A-3504-4CF6-BBA7-15DB44D44E71}"/>
              </a:ext>
            </a:extLst>
          </p:cNvPr>
          <p:cNvSpPr txBox="1"/>
          <p:nvPr/>
        </p:nvSpPr>
        <p:spPr>
          <a:xfrm>
            <a:off x="695979" y="1108455"/>
            <a:ext cx="2298891" cy="369332"/>
          </a:xfrm>
          <a:prstGeom prst="rect">
            <a:avLst/>
          </a:prstGeom>
          <a:noFill/>
        </p:spPr>
        <p:txBody>
          <a:bodyPr wrap="square">
            <a:spAutoFit/>
          </a:bodyPr>
          <a:lstStyle/>
          <a:p>
            <a:r>
              <a:rPr lang="zh-CN" altLang="en-US" dirty="0"/>
              <a:t>车道索引与传输增益</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8DFB2E16-D531-4EDE-9AAC-75282376E74C}"/>
                  </a:ext>
                </a:extLst>
              </p:cNvPr>
              <p:cNvSpPr txBox="1"/>
              <p:nvPr/>
            </p:nvSpPr>
            <p:spPr>
              <a:xfrm>
                <a:off x="215660" y="1630482"/>
                <a:ext cx="29416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zh-CN" sz="1800" i="1" kern="1200" smtClean="0">
                          <a:solidFill>
                            <a:schemeClr val="tx1"/>
                          </a:solidFill>
                          <a:effectLst/>
                          <a:latin typeface="Cambria Math" panose="02040503050406030204" pitchFamily="18" charset="0"/>
                          <a:cs typeface="+mn-cs"/>
                        </a:rPr>
                        <m:t>𝑙</m:t>
                      </m:r>
                      <m:r>
                        <a:rPr lang="zh-CN" altLang="zh-CN" sz="1800" i="1" kern="1200" smtClean="0">
                          <a:solidFill>
                            <a:schemeClr val="tx1"/>
                          </a:solidFill>
                          <a:effectLst/>
                          <a:latin typeface="Cambria Math" panose="02040503050406030204" pitchFamily="18" charset="0"/>
                          <a:cs typeface="+mn-cs"/>
                        </a:rPr>
                        <m:t>𝜖</m:t>
                      </m:r>
                      <m:d>
                        <m:dPr>
                          <m:begChr m:val="{"/>
                          <m:endChr m:val="}"/>
                          <m:ctrlPr>
                            <a:rPr lang="zh-CN" altLang="zh-CN" sz="1800" i="1" kern="1200" smtClean="0">
                              <a:solidFill>
                                <a:schemeClr val="tx1"/>
                              </a:solidFill>
                              <a:effectLst/>
                              <a:latin typeface="Cambria Math" panose="02040503050406030204" pitchFamily="18" charset="0"/>
                              <a:ea typeface="Cambria Math" panose="02040503050406030204" pitchFamily="18" charset="0"/>
                              <a:cs typeface="+mn-cs"/>
                            </a:rPr>
                          </m:ctrlPr>
                        </m:dPr>
                        <m:e>
                          <m:r>
                            <a:rPr lang="en-US" altLang="zh-CN" i="1">
                              <a:solidFill>
                                <a:schemeClr val="tx1"/>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1</m:t>
                          </m:r>
                          <m:r>
                            <a:rPr lang="zh-CN" altLang="zh-CN" sz="1800" i="0" kern="1200">
                              <a:solidFill>
                                <a:schemeClr val="tx1"/>
                              </a:solidFill>
                              <a:effectLst/>
                              <a:latin typeface="Cambria Math" panose="02040503050406030204" pitchFamily="18" charset="0"/>
                              <a:ea typeface="Cambria Math" panose="02040503050406030204" pitchFamily="18" charset="0"/>
                              <a:cs typeface="+mn-cs"/>
                            </a:rPr>
                            <m:t>,1</m:t>
                          </m:r>
                        </m:e>
                      </m:d>
                    </m:oMath>
                  </m:oMathPara>
                </a14:m>
                <a:endParaRPr lang="zh-CN" altLang="en-US" dirty="0">
                  <a:solidFill>
                    <a:schemeClr val="tx1"/>
                  </a:solidFill>
                </a:endParaRPr>
              </a:p>
            </p:txBody>
          </p:sp>
        </mc:Choice>
        <mc:Fallback xmlns="">
          <p:sp>
            <p:nvSpPr>
              <p:cNvPr id="42" name="文本框 41">
                <a:extLst>
                  <a:ext uri="{FF2B5EF4-FFF2-40B4-BE49-F238E27FC236}">
                    <a16:creationId xmlns:a16="http://schemas.microsoft.com/office/drawing/2014/main" id="{8DFB2E16-D531-4EDE-9AAC-75282376E74C}"/>
                  </a:ext>
                </a:extLst>
              </p:cNvPr>
              <p:cNvSpPr txBox="1">
                <a:spLocks noRot="1" noChangeAspect="1" noMove="1" noResize="1" noEditPoints="1" noAdjustHandles="1" noChangeArrowheads="1" noChangeShapeType="1" noTextEdit="1"/>
              </p:cNvSpPr>
              <p:nvPr/>
            </p:nvSpPr>
            <p:spPr>
              <a:xfrm>
                <a:off x="215660" y="1630482"/>
                <a:ext cx="2941607"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9DBDE98D-C73B-4C19-8BBB-83EE76BC6B99}"/>
                  </a:ext>
                </a:extLst>
              </p:cNvPr>
              <p:cNvSpPr txBox="1"/>
              <p:nvPr/>
            </p:nvSpPr>
            <p:spPr>
              <a:xfrm>
                <a:off x="606006" y="2152509"/>
                <a:ext cx="3172364" cy="646331"/>
              </a:xfrm>
              <a:prstGeom prst="rect">
                <a:avLst/>
              </a:prstGeom>
              <a:noFill/>
            </p:spPr>
            <p:txBody>
              <a:bodyPr wrap="square">
                <a:spAutoFit/>
              </a:bodyPr>
              <a:lstStyle/>
              <a:p>
                <a:r>
                  <a:rPr lang="zh-CN" altLang="en-US" dirty="0"/>
                  <a:t>当</a:t>
                </a:r>
                <a14:m>
                  <m:oMath xmlns:m="http://schemas.openxmlformats.org/officeDocument/2006/math">
                    <m:r>
                      <a:rPr lang="zh-CN" altLang="zh-CN" sz="1800" i="1" kern="1200" smtClean="0">
                        <a:solidFill>
                          <a:schemeClr val="tx1"/>
                        </a:solidFill>
                        <a:effectLst/>
                        <a:latin typeface="Cambria Math" panose="02040503050406030204" pitchFamily="18" charset="0"/>
                        <a:cs typeface="+mn-cs"/>
                      </a:rPr>
                      <m:t>𝑙</m:t>
                    </m:r>
                    <m:r>
                      <a:rPr lang="en-US" altLang="zh-CN" i="1">
                        <a:latin typeface="Cambria Math" panose="02040503050406030204" pitchFamily="18" charset="0"/>
                      </a:rPr>
                      <m:t>=</m:t>
                    </m:r>
                    <m:r>
                      <a:rPr lang="en-US" altLang="zh-CN" i="1" smtClean="0">
                        <a:latin typeface="Cambria Math" panose="02040503050406030204" pitchFamily="18" charset="0"/>
                      </a:rPr>
                      <m:t>1</m:t>
                    </m:r>
                  </m:oMath>
                </a14:m>
                <a:r>
                  <a:rPr lang="zh-CN" altLang="en-US" dirty="0"/>
                  <a:t>时，车辆方向向左，当 </a:t>
                </a:r>
                <a14:m>
                  <m:oMath xmlns:m="http://schemas.openxmlformats.org/officeDocument/2006/math">
                    <m:r>
                      <a:rPr lang="zh-CN" altLang="zh-CN" sz="1800" i="1" kern="1200" smtClean="0">
                        <a:solidFill>
                          <a:schemeClr val="tx1"/>
                        </a:solidFill>
                        <a:effectLst/>
                        <a:latin typeface="Cambria Math" panose="02040503050406030204" pitchFamily="18" charset="0"/>
                        <a:cs typeface="+mn-cs"/>
                      </a:rPr>
                      <m:t>𝑙</m:t>
                    </m:r>
                    <m:r>
                      <a:rPr lang="en-US" altLang="zh-CN" i="1">
                        <a:latin typeface="Cambria Math" panose="02040503050406030204" pitchFamily="18" charset="0"/>
                      </a:rPr>
                      <m:t>=−</m:t>
                    </m:r>
                    <m:r>
                      <a:rPr lang="en-US" altLang="zh-CN" i="1" smtClean="0">
                        <a:latin typeface="Cambria Math" panose="02040503050406030204" pitchFamily="18" charset="0"/>
                      </a:rPr>
                      <m:t>1</m:t>
                    </m:r>
                  </m:oMath>
                </a14:m>
                <a:r>
                  <a:rPr lang="zh-CN" altLang="en-US" dirty="0"/>
                  <a:t> 时，车辆方向向右</a:t>
                </a:r>
              </a:p>
            </p:txBody>
          </p:sp>
        </mc:Choice>
        <mc:Fallback xmlns="">
          <p:sp>
            <p:nvSpPr>
              <p:cNvPr id="44" name="文本框 43">
                <a:extLst>
                  <a:ext uri="{FF2B5EF4-FFF2-40B4-BE49-F238E27FC236}">
                    <a16:creationId xmlns:a16="http://schemas.microsoft.com/office/drawing/2014/main" id="{9DBDE98D-C73B-4C19-8BBB-83EE76BC6B99}"/>
                  </a:ext>
                </a:extLst>
              </p:cNvPr>
              <p:cNvSpPr txBox="1">
                <a:spLocks noRot="1" noChangeAspect="1" noMove="1" noResize="1" noEditPoints="1" noAdjustHandles="1" noChangeArrowheads="1" noChangeShapeType="1" noTextEdit="1"/>
              </p:cNvSpPr>
              <p:nvPr/>
            </p:nvSpPr>
            <p:spPr>
              <a:xfrm>
                <a:off x="606006" y="2152509"/>
                <a:ext cx="3172364" cy="646331"/>
              </a:xfrm>
              <a:prstGeom prst="rect">
                <a:avLst/>
              </a:prstGeom>
              <a:blipFill>
                <a:blip r:embed="rId7"/>
                <a:stretch>
                  <a:fillRect l="-1536" t="-4717" b="-14151"/>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B9574C15-8573-4499-BB13-D9EF86E04473}"/>
              </a:ext>
            </a:extLst>
          </p:cNvPr>
          <p:cNvSpPr txBox="1"/>
          <p:nvPr/>
        </p:nvSpPr>
        <p:spPr>
          <a:xfrm>
            <a:off x="695979" y="3037300"/>
            <a:ext cx="4043632" cy="646331"/>
          </a:xfrm>
          <a:prstGeom prst="rect">
            <a:avLst/>
          </a:prstGeom>
          <a:noFill/>
        </p:spPr>
        <p:txBody>
          <a:bodyPr wrap="square">
            <a:spAutoFit/>
          </a:bodyPr>
          <a:lstStyle/>
          <a:p>
            <a:r>
              <a:rPr lang="zh-CN" altLang="en-US" dirty="0"/>
              <a:t>（1） 当 </a:t>
            </a:r>
            <a:r>
              <a:rPr lang="en-US" altLang="zh-CN" dirty="0"/>
              <a:t>TV </a:t>
            </a:r>
            <a:r>
              <a:rPr lang="zh-CN" altLang="en-US" dirty="0"/>
              <a:t>驶向 </a:t>
            </a:r>
            <a:r>
              <a:rPr lang="en-US" altLang="zh-CN" dirty="0"/>
              <a:t>RSU </a:t>
            </a:r>
            <a:r>
              <a:rPr lang="zh-CN" altLang="en-US" dirty="0"/>
              <a:t>时，任务车辆与路边的 </a:t>
            </a:r>
            <a:r>
              <a:rPr lang="en-US" altLang="zh-CN" dirty="0"/>
              <a:t>RSU </a:t>
            </a:r>
            <a:r>
              <a:rPr lang="zh-CN" altLang="en-US" dirty="0"/>
              <a:t>之间的距离会变小</a:t>
            </a:r>
          </a:p>
        </p:txBody>
      </p:sp>
      <p:sp>
        <p:nvSpPr>
          <p:cNvPr id="48" name="文本框 47">
            <a:extLst>
              <a:ext uri="{FF2B5EF4-FFF2-40B4-BE49-F238E27FC236}">
                <a16:creationId xmlns:a16="http://schemas.microsoft.com/office/drawing/2014/main" id="{AA62D406-A3B7-416B-B0B2-A0F175C40432}"/>
              </a:ext>
            </a:extLst>
          </p:cNvPr>
          <p:cNvSpPr txBox="1"/>
          <p:nvPr/>
        </p:nvSpPr>
        <p:spPr>
          <a:xfrm>
            <a:off x="606006" y="4071994"/>
            <a:ext cx="3979538" cy="646331"/>
          </a:xfrm>
          <a:prstGeom prst="rect">
            <a:avLst/>
          </a:prstGeom>
          <a:noFill/>
        </p:spPr>
        <p:txBody>
          <a:bodyPr wrap="square">
            <a:spAutoFit/>
          </a:bodyPr>
          <a:lstStyle/>
          <a:p>
            <a:r>
              <a:rPr lang="zh-CN" altLang="en-US" dirty="0"/>
              <a:t>（</a:t>
            </a:r>
            <a:r>
              <a:rPr lang="en-US" altLang="zh-CN" dirty="0"/>
              <a:t>2</a:t>
            </a:r>
            <a:r>
              <a:rPr lang="zh-CN" altLang="en-US" dirty="0"/>
              <a:t>） 当 </a:t>
            </a:r>
            <a:r>
              <a:rPr lang="en-US" altLang="zh-CN" dirty="0"/>
              <a:t>TV </a:t>
            </a:r>
            <a:r>
              <a:rPr lang="zh-CN" altLang="en-US" dirty="0"/>
              <a:t>驶离 </a:t>
            </a:r>
            <a:r>
              <a:rPr lang="en-US" altLang="zh-CN" dirty="0"/>
              <a:t>RSU </a:t>
            </a:r>
            <a:r>
              <a:rPr lang="zh-CN" altLang="en-US" dirty="0"/>
              <a:t>时，任务车辆与路边的 </a:t>
            </a:r>
            <a:r>
              <a:rPr lang="en-US" altLang="zh-CN" dirty="0"/>
              <a:t>RSU </a:t>
            </a:r>
            <a:r>
              <a:rPr lang="zh-CN" altLang="en-US" dirty="0"/>
              <a:t>之间的距离会变大</a:t>
            </a:r>
          </a:p>
        </p:txBody>
      </p:sp>
      <p:pic>
        <p:nvPicPr>
          <p:cNvPr id="7" name="图片 6">
            <a:extLst>
              <a:ext uri="{FF2B5EF4-FFF2-40B4-BE49-F238E27FC236}">
                <a16:creationId xmlns:a16="http://schemas.microsoft.com/office/drawing/2014/main" id="{57353FDE-D9D6-4953-BC4D-408C59DB8E61}"/>
              </a:ext>
            </a:extLst>
          </p:cNvPr>
          <p:cNvPicPr>
            <a:picLocks noChangeAspect="1"/>
          </p:cNvPicPr>
          <p:nvPr/>
        </p:nvPicPr>
        <p:blipFill>
          <a:blip r:embed="rId8"/>
          <a:stretch>
            <a:fillRect/>
          </a:stretch>
        </p:blipFill>
        <p:spPr>
          <a:xfrm>
            <a:off x="5971048" y="5141249"/>
            <a:ext cx="4438650" cy="1076325"/>
          </a:xfrm>
          <a:prstGeom prst="rect">
            <a:avLst/>
          </a:prstGeom>
        </p:spPr>
      </p:pic>
      <p:pic>
        <p:nvPicPr>
          <p:cNvPr id="9" name="图片 8">
            <a:extLst>
              <a:ext uri="{FF2B5EF4-FFF2-40B4-BE49-F238E27FC236}">
                <a16:creationId xmlns:a16="http://schemas.microsoft.com/office/drawing/2014/main" id="{54D95BA9-26B1-46BF-8AB9-435CE60C94B2}"/>
              </a:ext>
            </a:extLst>
          </p:cNvPr>
          <p:cNvPicPr>
            <a:picLocks noChangeAspect="1"/>
          </p:cNvPicPr>
          <p:nvPr/>
        </p:nvPicPr>
        <p:blipFill>
          <a:blip r:embed="rId9"/>
          <a:stretch>
            <a:fillRect/>
          </a:stretch>
        </p:blipFill>
        <p:spPr>
          <a:xfrm>
            <a:off x="7061661" y="3013748"/>
            <a:ext cx="2257425" cy="914400"/>
          </a:xfrm>
          <a:prstGeom prst="rect">
            <a:avLst/>
          </a:prstGeom>
        </p:spPr>
      </p:pic>
      <p:sp>
        <p:nvSpPr>
          <p:cNvPr id="54" name="文本框 53">
            <a:extLst>
              <a:ext uri="{FF2B5EF4-FFF2-40B4-BE49-F238E27FC236}">
                <a16:creationId xmlns:a16="http://schemas.microsoft.com/office/drawing/2014/main" id="{976A6955-6765-4133-823A-28D58398865F}"/>
              </a:ext>
            </a:extLst>
          </p:cNvPr>
          <p:cNvSpPr txBox="1"/>
          <p:nvPr/>
        </p:nvSpPr>
        <p:spPr>
          <a:xfrm>
            <a:off x="6798487" y="2614174"/>
            <a:ext cx="3118607" cy="369332"/>
          </a:xfrm>
          <a:prstGeom prst="rect">
            <a:avLst/>
          </a:prstGeom>
          <a:noFill/>
        </p:spPr>
        <p:txBody>
          <a:bodyPr wrap="square">
            <a:spAutoFit/>
          </a:bodyPr>
          <a:lstStyle/>
          <a:p>
            <a:r>
              <a:rPr lang="zh-CN" altLang="en-US" dirty="0"/>
              <a:t>上行链路传输的平均速率</a:t>
            </a:r>
          </a:p>
        </p:txBody>
      </p:sp>
      <p:sp>
        <p:nvSpPr>
          <p:cNvPr id="56" name="文本框 55">
            <a:extLst>
              <a:ext uri="{FF2B5EF4-FFF2-40B4-BE49-F238E27FC236}">
                <a16:creationId xmlns:a16="http://schemas.microsoft.com/office/drawing/2014/main" id="{8C4C56F8-608A-4405-8918-1A39E5726E38}"/>
              </a:ext>
            </a:extLst>
          </p:cNvPr>
          <p:cNvSpPr txBox="1"/>
          <p:nvPr/>
        </p:nvSpPr>
        <p:spPr>
          <a:xfrm>
            <a:off x="6277062" y="4228749"/>
            <a:ext cx="4318233" cy="646331"/>
          </a:xfrm>
          <a:prstGeom prst="rect">
            <a:avLst/>
          </a:prstGeom>
          <a:noFill/>
        </p:spPr>
        <p:txBody>
          <a:bodyPr wrap="square">
            <a:spAutoFit/>
          </a:bodyPr>
          <a:lstStyle/>
          <a:p>
            <a:r>
              <a:rPr lang="zh-CN" altLang="en-US" dirty="0"/>
              <a:t>传输增益定义为瞬时速率传输的数据</a:t>
            </a:r>
          </a:p>
          <a:p>
            <a:r>
              <a:rPr lang="zh-CN" altLang="en-US" dirty="0"/>
              <a:t>量与以平均速率传输的数据量之差</a:t>
            </a:r>
          </a:p>
        </p:txBody>
      </p:sp>
    </p:spTree>
    <p:extLst>
      <p:ext uri="{BB962C8B-B14F-4D97-AF65-F5344CB8AC3E}">
        <p14:creationId xmlns:p14="http://schemas.microsoft.com/office/powerpoint/2010/main" val="3300899123"/>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pic>
        <p:nvPicPr>
          <p:cNvPr id="46" name="图片 45" descr="图片包含 游戏机, 钟表, 标志, 站&#10;&#10;描述已自动生成">
            <a:extLst>
              <a:ext uri="{FF2B5EF4-FFF2-40B4-BE49-F238E27FC236}">
                <a16:creationId xmlns:a16="http://schemas.microsoft.com/office/drawing/2014/main" id="{6B6D9CBB-F950-4843-B2B2-033C94D99A9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9056" y="12801"/>
            <a:ext cx="1963025" cy="758293"/>
          </a:xfrm>
          <a:prstGeom prst="rect">
            <a:avLst/>
          </a:prstGeom>
        </p:spPr>
      </p:pic>
      <p:sp>
        <p:nvSpPr>
          <p:cNvPr id="41" name="文本框 40">
            <a:extLst>
              <a:ext uri="{FF2B5EF4-FFF2-40B4-BE49-F238E27FC236}">
                <a16:creationId xmlns:a16="http://schemas.microsoft.com/office/drawing/2014/main" id="{7A1953BE-5D92-48E4-98F3-8CC24EA0A038}"/>
              </a:ext>
            </a:extLst>
          </p:cNvPr>
          <p:cNvSpPr txBox="1"/>
          <p:nvPr/>
        </p:nvSpPr>
        <p:spPr>
          <a:xfrm>
            <a:off x="6737240" y="1185029"/>
            <a:ext cx="2543175" cy="369332"/>
          </a:xfrm>
          <a:prstGeom prst="rect">
            <a:avLst/>
          </a:prstGeom>
          <a:noFill/>
        </p:spPr>
        <p:txBody>
          <a:bodyPr wrap="square">
            <a:spAutoFit/>
          </a:bodyPr>
          <a:lstStyle/>
          <a:p>
            <a:r>
              <a:rPr lang="zh-CN" altLang="en-US" dirty="0"/>
              <a:t>本地计算</a:t>
            </a:r>
          </a:p>
        </p:txBody>
      </p:sp>
      <p:sp>
        <p:nvSpPr>
          <p:cNvPr id="43" name="文本框 42">
            <a:extLst>
              <a:ext uri="{FF2B5EF4-FFF2-40B4-BE49-F238E27FC236}">
                <a16:creationId xmlns:a16="http://schemas.microsoft.com/office/drawing/2014/main" id="{5FC09323-A1CB-4DD0-BC8B-4EA2ED4BA12A}"/>
              </a:ext>
            </a:extLst>
          </p:cNvPr>
          <p:cNvSpPr txBox="1"/>
          <p:nvPr/>
        </p:nvSpPr>
        <p:spPr>
          <a:xfrm>
            <a:off x="6737240" y="1782797"/>
            <a:ext cx="1805422" cy="369332"/>
          </a:xfrm>
          <a:prstGeom prst="rect">
            <a:avLst/>
          </a:prstGeom>
          <a:noFill/>
        </p:spPr>
        <p:txBody>
          <a:bodyPr wrap="square">
            <a:spAutoFit/>
          </a:bodyPr>
          <a:lstStyle/>
          <a:p>
            <a:r>
              <a:rPr lang="zh-CN" altLang="en-US" dirty="0"/>
              <a:t>本地计算时延</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6EBBF43-7EB2-4B0B-B2CB-B2616D81254D}"/>
                  </a:ext>
                </a:extLst>
              </p:cNvPr>
              <p:cNvSpPr txBox="1"/>
              <p:nvPr/>
            </p:nvSpPr>
            <p:spPr>
              <a:xfrm>
                <a:off x="8665607" y="2726485"/>
                <a:ext cx="2140201" cy="3688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𝐸</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𝑙𝑜𝑐</m:t>
                          </m:r>
                        </m:sub>
                      </m:sSub>
                      <m:r>
                        <a:rPr lang="zh-CN" altLang="en-US" i="0" smtClean="0">
                          <a:solidFill>
                            <a:schemeClr val="tx1"/>
                          </a:solidFill>
                          <a:latin typeface="Cambria Math" panose="02040503050406030204" pitchFamily="18" charset="0"/>
                        </a:rPr>
                        <m:t>=</m:t>
                      </m:r>
                      <m:sSub>
                        <m:sSubPr>
                          <m:ctrlPr>
                            <a:rPr lang="zh-CN" altLang="en-US"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𝐶</m:t>
                          </m:r>
                        </m:e>
                        <m:sub>
                          <m:r>
                            <a:rPr lang="zh-CN" altLang="en-US" i="1" smtClean="0">
                              <a:solidFill>
                                <a:schemeClr val="tx1"/>
                              </a:solidFill>
                              <a:latin typeface="Cambria Math" panose="02040503050406030204" pitchFamily="18" charset="0"/>
                            </a:rPr>
                            <m:t>𝑖</m:t>
                          </m:r>
                        </m:sub>
                      </m:sSub>
                      <m:sSup>
                        <m:sSupPr>
                          <m:ctrlPr>
                            <a:rPr lang="zh-CN" altLang="en-US" i="1" smtClean="0">
                              <a:solidFill>
                                <a:schemeClr val="tx1"/>
                              </a:solidFill>
                              <a:latin typeface="Cambria Math" panose="02040503050406030204" pitchFamily="18" charset="0"/>
                            </a:rPr>
                          </m:ctrlPr>
                        </m:sSupPr>
                        <m:e>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i="1">
                                      <a:solidFill>
                                        <a:schemeClr val="tx1"/>
                                      </a:solidFill>
                                      <a:latin typeface="Cambria Math" panose="02040503050406030204" pitchFamily="18" charset="0"/>
                                    </a:rPr>
                                    <m:t>𝑖</m:t>
                                  </m:r>
                                </m:sub>
                                <m:sup>
                                  <m:r>
                                    <a:rPr lang="en-US" altLang="zh-CN" i="1">
                                      <a:solidFill>
                                        <a:schemeClr val="tx1"/>
                                      </a:solidFill>
                                      <a:latin typeface="Cambria Math" panose="02040503050406030204" pitchFamily="18" charset="0"/>
                                    </a:rPr>
                                    <m:t>𝑙𝑜𝑐</m:t>
                                  </m:r>
                                </m:sup>
                              </m:sSubSup>
                            </m:e>
                          </m:d>
                        </m:e>
                        <m:sup>
                          <m:r>
                            <a:rPr lang="zh-CN" altLang="en-US" i="0" smtClean="0">
                              <a:solidFill>
                                <a:schemeClr val="tx1"/>
                              </a:solidFill>
                              <a:latin typeface="Cambria Math" panose="02040503050406030204" pitchFamily="18" charset="0"/>
                            </a:rPr>
                            <m:t>2</m:t>
                          </m:r>
                        </m:sup>
                      </m:sSup>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𝛾</m:t>
                          </m:r>
                        </m:e>
                        <m:sub>
                          <m:r>
                            <a:rPr lang="en-US" altLang="zh-CN" i="1">
                              <a:solidFill>
                                <a:schemeClr val="tx1"/>
                              </a:solidFill>
                              <a:latin typeface="Cambria Math" panose="02040503050406030204" pitchFamily="18" charset="0"/>
                            </a:rPr>
                            <m:t>𝑙𝑜</m:t>
                          </m:r>
                          <m:r>
                            <a:rPr lang="en-US" altLang="zh-CN" b="0" i="1" smtClean="0">
                              <a:solidFill>
                                <a:schemeClr val="tx1"/>
                              </a:solidFill>
                              <a:latin typeface="Cambria Math" panose="02040503050406030204" pitchFamily="18" charset="0"/>
                            </a:rPr>
                            <m:t>𝑐</m:t>
                          </m:r>
                        </m:sub>
                      </m:sSub>
                    </m:oMath>
                  </m:oMathPara>
                </a14:m>
                <a:endParaRPr lang="zh-CN" altLang="en-US" dirty="0"/>
              </a:p>
            </p:txBody>
          </p:sp>
        </mc:Choice>
        <mc:Fallback xmlns="">
          <p:sp>
            <p:nvSpPr>
              <p:cNvPr id="2" name="文本框 1">
                <a:extLst>
                  <a:ext uri="{FF2B5EF4-FFF2-40B4-BE49-F238E27FC236}">
                    <a16:creationId xmlns:a16="http://schemas.microsoft.com/office/drawing/2014/main" id="{66EBBF43-7EB2-4B0B-B2CB-B2616D81254D}"/>
                  </a:ext>
                </a:extLst>
              </p:cNvPr>
              <p:cNvSpPr txBox="1">
                <a:spLocks noRot="1" noChangeAspect="1" noMove="1" noResize="1" noEditPoints="1" noAdjustHandles="1" noChangeArrowheads="1" noChangeShapeType="1" noTextEdit="1"/>
              </p:cNvSpPr>
              <p:nvPr/>
            </p:nvSpPr>
            <p:spPr>
              <a:xfrm>
                <a:off x="8665607" y="2726485"/>
                <a:ext cx="2140201" cy="368819"/>
              </a:xfrm>
              <a:prstGeom prst="rect">
                <a:avLst/>
              </a:prstGeom>
              <a:blipFill>
                <a:blip r:embed="rId6"/>
                <a:stretch>
                  <a:fillRect l="-1994" b="-213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DDE7C11-D505-4789-B1AB-160EE179FC34}"/>
                  </a:ext>
                </a:extLst>
              </p:cNvPr>
              <p:cNvSpPr txBox="1"/>
              <p:nvPr/>
            </p:nvSpPr>
            <p:spPr>
              <a:xfrm>
                <a:off x="8724910" y="1656897"/>
                <a:ext cx="1125949" cy="613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𝑡</m:t>
                          </m:r>
                        </m:e>
                        <m:sub>
                          <m:r>
                            <a:rPr lang="en-US" altLang="zh-CN" b="0" i="1" smtClean="0">
                              <a:solidFill>
                                <a:schemeClr val="tx1"/>
                              </a:solidFill>
                              <a:latin typeface="Cambria Math" panose="02040503050406030204" pitchFamily="18" charset="0"/>
                            </a:rPr>
                            <m:t>𝑖</m:t>
                          </m:r>
                        </m:sub>
                        <m:sup>
                          <m:r>
                            <a:rPr lang="en-US" altLang="zh-CN" b="0" i="1" smtClean="0">
                              <a:solidFill>
                                <a:schemeClr val="tx1"/>
                              </a:solidFill>
                              <a:latin typeface="Cambria Math" panose="02040503050406030204" pitchFamily="18" charset="0"/>
                            </a:rPr>
                            <m:t>𝑙𝑜𝑐</m:t>
                          </m:r>
                        </m:sup>
                      </m:sSubSup>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𝐶</m:t>
                              </m:r>
                            </m:e>
                            <m:sub>
                              <m:r>
                                <a:rPr lang="en-US" altLang="zh-CN" b="0" i="1" smtClean="0">
                                  <a:solidFill>
                                    <a:schemeClr val="tx1"/>
                                  </a:solidFill>
                                  <a:latin typeface="Cambria Math" panose="02040503050406030204" pitchFamily="18" charset="0"/>
                                </a:rPr>
                                <m:t>𝑖</m:t>
                              </m:r>
                            </m:sub>
                          </m:sSub>
                        </m:num>
                        <m:den>
                          <m:sSubSup>
                            <m:sSubSupPr>
                              <m:ctrlPr>
                                <a:rPr lang="zh-CN" altLang="en-US" i="1">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𝑖</m:t>
                              </m:r>
                            </m:sub>
                            <m:sup>
                              <m:r>
                                <a:rPr lang="en-US" altLang="zh-CN" b="0" i="1" smtClean="0">
                                  <a:solidFill>
                                    <a:schemeClr val="tx1"/>
                                  </a:solidFill>
                                  <a:latin typeface="Cambria Math" panose="02040503050406030204" pitchFamily="18" charset="0"/>
                                </a:rPr>
                                <m:t>𝑙𝑜𝑐</m:t>
                              </m:r>
                            </m:sup>
                          </m:sSubSup>
                        </m:den>
                      </m:f>
                    </m:oMath>
                  </m:oMathPara>
                </a14:m>
                <a:endParaRPr lang="zh-CN" altLang="en-US" dirty="0"/>
              </a:p>
            </p:txBody>
          </p:sp>
        </mc:Choice>
        <mc:Fallback xmlns="">
          <p:sp>
            <p:nvSpPr>
              <p:cNvPr id="3" name="文本框 2">
                <a:extLst>
                  <a:ext uri="{FF2B5EF4-FFF2-40B4-BE49-F238E27FC236}">
                    <a16:creationId xmlns:a16="http://schemas.microsoft.com/office/drawing/2014/main" id="{9DDE7C11-D505-4789-B1AB-160EE179FC34}"/>
                  </a:ext>
                </a:extLst>
              </p:cNvPr>
              <p:cNvSpPr txBox="1">
                <a:spLocks noRot="1" noChangeAspect="1" noMove="1" noResize="1" noEditPoints="1" noAdjustHandles="1" noChangeArrowheads="1" noChangeShapeType="1" noTextEdit="1"/>
              </p:cNvSpPr>
              <p:nvPr/>
            </p:nvSpPr>
            <p:spPr>
              <a:xfrm>
                <a:off x="8724910" y="1656897"/>
                <a:ext cx="1125949" cy="613758"/>
              </a:xfrm>
              <a:prstGeom prst="rect">
                <a:avLst/>
              </a:prstGeom>
              <a:blipFill>
                <a:blip r:embed="rId7"/>
                <a:stretch>
                  <a:fillRect/>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B322285E-FA84-4BAC-B2F1-01D756D93109}"/>
              </a:ext>
            </a:extLst>
          </p:cNvPr>
          <p:cNvSpPr txBox="1"/>
          <p:nvPr/>
        </p:nvSpPr>
        <p:spPr>
          <a:xfrm>
            <a:off x="6748147" y="2726485"/>
            <a:ext cx="1805422" cy="369332"/>
          </a:xfrm>
          <a:prstGeom prst="rect">
            <a:avLst/>
          </a:prstGeom>
          <a:noFill/>
        </p:spPr>
        <p:txBody>
          <a:bodyPr wrap="square">
            <a:spAutoFit/>
          </a:bodyPr>
          <a:lstStyle/>
          <a:p>
            <a:r>
              <a:rPr lang="zh-CN" altLang="en-US" dirty="0"/>
              <a:t>本地计算能耗</a:t>
            </a:r>
          </a:p>
        </p:txBody>
      </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F55C99FA-DAF8-4B2B-B364-4CA6587A067E}"/>
                  </a:ext>
                </a:extLst>
              </p:cNvPr>
              <p:cNvSpPr txBox="1"/>
              <p:nvPr/>
            </p:nvSpPr>
            <p:spPr>
              <a:xfrm>
                <a:off x="8438226" y="3938964"/>
                <a:ext cx="336804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𝐸</m:t>
                          </m:r>
                        </m:e>
                        <m:sub>
                          <m:r>
                            <a:rPr lang="zh-CN" altLang="en-US" i="1" smtClean="0">
                              <a:solidFill>
                                <a:schemeClr val="tx1"/>
                              </a:solidFill>
                              <a:latin typeface="Cambria Math" panose="02040503050406030204" pitchFamily="18" charset="0"/>
                            </a:rPr>
                            <m:t>𝑖</m:t>
                          </m:r>
                        </m:sub>
                      </m:sSub>
                      <m:r>
                        <a:rPr lang="zh-CN" altLang="en-US" i="0" smtClean="0">
                          <a:solidFill>
                            <a:schemeClr val="tx1"/>
                          </a:solidFill>
                          <a:latin typeface="Cambria Math" panose="02040503050406030204" pitchFamily="18" charset="0"/>
                        </a:rPr>
                        <m:t>=</m:t>
                      </m:r>
                      <m:sSub>
                        <m:sSubPr>
                          <m:ctrlPr>
                            <a:rPr lang="zh-CN" altLang="en-US"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𝐸</m:t>
                          </m:r>
                        </m:e>
                        <m:sub>
                          <m:r>
                            <a:rPr lang="zh-CN" altLang="en-US" i="1" smtClean="0">
                              <a:solidFill>
                                <a:schemeClr val="tx1"/>
                              </a:solidFill>
                              <a:latin typeface="Cambria Math" panose="02040503050406030204" pitchFamily="18" charset="0"/>
                            </a:rPr>
                            <m:t>𝑖</m:t>
                          </m:r>
                          <m:r>
                            <a:rPr lang="zh-CN" altLang="en-US" i="0"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𝑚</m:t>
                          </m:r>
                        </m:sub>
                      </m:sSub>
                      <m:r>
                        <a:rPr lang="zh-CN" altLang="en-US" i="0" smtClean="0">
                          <a:solidFill>
                            <a:schemeClr val="tx1"/>
                          </a:solidFill>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𝑙𝑜𝑐</m:t>
                          </m:r>
                        </m:sub>
                      </m:sSub>
                    </m:oMath>
                  </m:oMathPara>
                </a14:m>
                <a:endParaRPr lang="zh-CN" altLang="en-US" dirty="0"/>
              </a:p>
            </p:txBody>
          </p:sp>
        </mc:Choice>
        <mc:Fallback xmlns="">
          <p:sp>
            <p:nvSpPr>
              <p:cNvPr id="49" name="文本框 48">
                <a:extLst>
                  <a:ext uri="{FF2B5EF4-FFF2-40B4-BE49-F238E27FC236}">
                    <a16:creationId xmlns:a16="http://schemas.microsoft.com/office/drawing/2014/main" id="{F55C99FA-DAF8-4B2B-B364-4CA6587A067E}"/>
                  </a:ext>
                </a:extLst>
              </p:cNvPr>
              <p:cNvSpPr txBox="1">
                <a:spLocks noRot="1" noChangeAspect="1" noMove="1" noResize="1" noEditPoints="1" noAdjustHandles="1" noChangeArrowheads="1" noChangeShapeType="1" noTextEdit="1"/>
              </p:cNvSpPr>
              <p:nvPr/>
            </p:nvSpPr>
            <p:spPr>
              <a:xfrm>
                <a:off x="8438226" y="3938964"/>
                <a:ext cx="3368040" cy="381515"/>
              </a:xfrm>
              <a:prstGeom prst="rect">
                <a:avLst/>
              </a:prstGeom>
              <a:blipFill>
                <a:blip r:embed="rId12"/>
                <a:stretch>
                  <a:fillRect/>
                </a:stretch>
              </a:blipFill>
            </p:spPr>
            <p:txBody>
              <a:bodyPr/>
              <a:lstStyle/>
              <a:p>
                <a:r>
                  <a:rPr lang="zh-CN" altLang="en-US">
                    <a:noFill/>
                  </a:rPr>
                  <a:t> </a:t>
                </a:r>
              </a:p>
            </p:txBody>
          </p:sp>
        </mc:Fallback>
      </mc:AlternateContent>
      <p:sp>
        <p:nvSpPr>
          <p:cNvPr id="50" name="文本框 49">
            <a:extLst>
              <a:ext uri="{FF2B5EF4-FFF2-40B4-BE49-F238E27FC236}">
                <a16:creationId xmlns:a16="http://schemas.microsoft.com/office/drawing/2014/main" id="{1D20DA98-0DC9-492D-91A4-2CD745FC34A7}"/>
              </a:ext>
            </a:extLst>
          </p:cNvPr>
          <p:cNvSpPr txBox="1"/>
          <p:nvPr/>
        </p:nvSpPr>
        <p:spPr>
          <a:xfrm>
            <a:off x="6822279" y="3806557"/>
            <a:ext cx="1805422" cy="646331"/>
          </a:xfrm>
          <a:prstGeom prst="rect">
            <a:avLst/>
          </a:prstGeom>
          <a:noFill/>
        </p:spPr>
        <p:txBody>
          <a:bodyPr wrap="square">
            <a:spAutoFit/>
          </a:bodyPr>
          <a:lstStyle/>
          <a:p>
            <a:r>
              <a:rPr lang="zh-CN" altLang="en-US" dirty="0"/>
              <a:t>本地计算与卸载能耗</a:t>
            </a:r>
          </a:p>
        </p:txBody>
      </p:sp>
      <p:sp>
        <p:nvSpPr>
          <p:cNvPr id="51" name="文本框 50">
            <a:extLst>
              <a:ext uri="{FF2B5EF4-FFF2-40B4-BE49-F238E27FC236}">
                <a16:creationId xmlns:a16="http://schemas.microsoft.com/office/drawing/2014/main" id="{5695E7C7-BFBB-4474-9672-FF2CE5B775D9}"/>
              </a:ext>
            </a:extLst>
          </p:cNvPr>
          <p:cNvSpPr txBox="1"/>
          <p:nvPr/>
        </p:nvSpPr>
        <p:spPr>
          <a:xfrm>
            <a:off x="1349900" y="1244593"/>
            <a:ext cx="2543175" cy="369332"/>
          </a:xfrm>
          <a:prstGeom prst="rect">
            <a:avLst/>
          </a:prstGeom>
          <a:noFill/>
        </p:spPr>
        <p:txBody>
          <a:bodyPr wrap="square">
            <a:spAutoFit/>
          </a:bodyPr>
          <a:lstStyle/>
          <a:p>
            <a:r>
              <a:rPr lang="zh-CN" altLang="en-US" dirty="0"/>
              <a:t>边缘计算</a:t>
            </a:r>
          </a:p>
        </p:txBody>
      </p:sp>
      <p:pic>
        <p:nvPicPr>
          <p:cNvPr id="52" name="图片 51">
            <a:extLst>
              <a:ext uri="{FF2B5EF4-FFF2-40B4-BE49-F238E27FC236}">
                <a16:creationId xmlns:a16="http://schemas.microsoft.com/office/drawing/2014/main" id="{06523DB8-F865-4236-8676-35E5E75A9FF7}"/>
              </a:ext>
            </a:extLst>
          </p:cNvPr>
          <p:cNvPicPr>
            <a:picLocks noChangeAspect="1"/>
          </p:cNvPicPr>
          <p:nvPr/>
        </p:nvPicPr>
        <p:blipFill>
          <a:blip r:embed="rId13"/>
          <a:stretch>
            <a:fillRect/>
          </a:stretch>
        </p:blipFill>
        <p:spPr>
          <a:xfrm>
            <a:off x="820617" y="2321447"/>
            <a:ext cx="4623237" cy="1104900"/>
          </a:xfrm>
          <a:prstGeom prst="rect">
            <a:avLst/>
          </a:prstGeom>
        </p:spPr>
      </p:pic>
      <p:pic>
        <p:nvPicPr>
          <p:cNvPr id="53" name="图片 52">
            <a:extLst>
              <a:ext uri="{FF2B5EF4-FFF2-40B4-BE49-F238E27FC236}">
                <a16:creationId xmlns:a16="http://schemas.microsoft.com/office/drawing/2014/main" id="{AD59E8FA-80D5-469A-B126-9758DEA08E81}"/>
              </a:ext>
            </a:extLst>
          </p:cNvPr>
          <p:cNvPicPr>
            <a:picLocks noChangeAspect="1"/>
          </p:cNvPicPr>
          <p:nvPr/>
        </p:nvPicPr>
        <p:blipFill>
          <a:blip r:embed="rId14"/>
          <a:stretch>
            <a:fillRect/>
          </a:stretch>
        </p:blipFill>
        <p:spPr>
          <a:xfrm>
            <a:off x="2007327" y="3580098"/>
            <a:ext cx="1714500" cy="981075"/>
          </a:xfrm>
          <a:prstGeom prst="rect">
            <a:avLst/>
          </a:prstGeom>
        </p:spPr>
      </p:pic>
      <p:pic>
        <p:nvPicPr>
          <p:cNvPr id="54" name="图片 53">
            <a:extLst>
              <a:ext uri="{FF2B5EF4-FFF2-40B4-BE49-F238E27FC236}">
                <a16:creationId xmlns:a16="http://schemas.microsoft.com/office/drawing/2014/main" id="{6E7EED3B-F862-4A2B-A2FD-349F91A704D9}"/>
              </a:ext>
            </a:extLst>
          </p:cNvPr>
          <p:cNvPicPr>
            <a:picLocks noChangeAspect="1"/>
          </p:cNvPicPr>
          <p:nvPr/>
        </p:nvPicPr>
        <p:blipFill>
          <a:blip r:embed="rId15"/>
          <a:stretch>
            <a:fillRect/>
          </a:stretch>
        </p:blipFill>
        <p:spPr>
          <a:xfrm>
            <a:off x="1958998" y="4921806"/>
            <a:ext cx="3781425" cy="790575"/>
          </a:xfrm>
          <a:prstGeom prst="rect">
            <a:avLst/>
          </a:prstGeom>
        </p:spPr>
      </p:pic>
      <p:sp>
        <p:nvSpPr>
          <p:cNvPr id="55" name="文本框 54">
            <a:extLst>
              <a:ext uri="{FF2B5EF4-FFF2-40B4-BE49-F238E27FC236}">
                <a16:creationId xmlns:a16="http://schemas.microsoft.com/office/drawing/2014/main" id="{2E57059A-D831-439E-8A1D-6B2C4013D7B4}"/>
              </a:ext>
            </a:extLst>
          </p:cNvPr>
          <p:cNvSpPr txBox="1"/>
          <p:nvPr/>
        </p:nvSpPr>
        <p:spPr>
          <a:xfrm>
            <a:off x="628827" y="1856494"/>
            <a:ext cx="2320647" cy="369332"/>
          </a:xfrm>
          <a:prstGeom prst="rect">
            <a:avLst/>
          </a:prstGeom>
          <a:noFill/>
        </p:spPr>
        <p:txBody>
          <a:bodyPr wrap="square">
            <a:spAutoFit/>
          </a:bodyPr>
          <a:lstStyle/>
          <a:p>
            <a:r>
              <a:rPr lang="zh-CN" altLang="en-US" dirty="0"/>
              <a:t>传输时延</a:t>
            </a:r>
          </a:p>
        </p:txBody>
      </p:sp>
      <p:sp>
        <p:nvSpPr>
          <p:cNvPr id="56" name="文本框 55">
            <a:extLst>
              <a:ext uri="{FF2B5EF4-FFF2-40B4-BE49-F238E27FC236}">
                <a16:creationId xmlns:a16="http://schemas.microsoft.com/office/drawing/2014/main" id="{7AA5B600-9DD6-4BE8-A597-6C1A950946F8}"/>
              </a:ext>
            </a:extLst>
          </p:cNvPr>
          <p:cNvSpPr txBox="1"/>
          <p:nvPr/>
        </p:nvSpPr>
        <p:spPr>
          <a:xfrm>
            <a:off x="615493" y="3874084"/>
            <a:ext cx="1805422" cy="369332"/>
          </a:xfrm>
          <a:prstGeom prst="rect">
            <a:avLst/>
          </a:prstGeom>
          <a:noFill/>
        </p:spPr>
        <p:txBody>
          <a:bodyPr wrap="square">
            <a:spAutoFit/>
          </a:bodyPr>
          <a:lstStyle/>
          <a:p>
            <a:r>
              <a:rPr lang="zh-CN" altLang="en-US" dirty="0"/>
              <a:t>计算时延</a:t>
            </a:r>
          </a:p>
        </p:txBody>
      </p:sp>
      <p:sp>
        <p:nvSpPr>
          <p:cNvPr id="57" name="文本框 56">
            <a:extLst>
              <a:ext uri="{FF2B5EF4-FFF2-40B4-BE49-F238E27FC236}">
                <a16:creationId xmlns:a16="http://schemas.microsoft.com/office/drawing/2014/main" id="{7B495EDB-83EA-4F41-8C3B-2F258D37EA67}"/>
              </a:ext>
            </a:extLst>
          </p:cNvPr>
          <p:cNvSpPr txBox="1"/>
          <p:nvPr/>
        </p:nvSpPr>
        <p:spPr>
          <a:xfrm>
            <a:off x="615493" y="5079088"/>
            <a:ext cx="1175207" cy="369332"/>
          </a:xfrm>
          <a:prstGeom prst="rect">
            <a:avLst/>
          </a:prstGeom>
          <a:noFill/>
        </p:spPr>
        <p:txBody>
          <a:bodyPr wrap="square">
            <a:spAutoFit/>
          </a:bodyPr>
          <a:lstStyle/>
          <a:p>
            <a:r>
              <a:rPr lang="zh-CN" altLang="en-US" dirty="0"/>
              <a:t>边缘能耗</a:t>
            </a:r>
          </a:p>
        </p:txBody>
      </p:sp>
    </p:spTree>
    <p:extLst>
      <p:ext uri="{BB962C8B-B14F-4D97-AF65-F5344CB8AC3E}">
        <p14:creationId xmlns:p14="http://schemas.microsoft.com/office/powerpoint/2010/main" val="2378353896"/>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pic>
        <p:nvPicPr>
          <p:cNvPr id="46" name="图片 45" descr="图片包含 游戏机, 钟表, 标志, 站&#10;&#10;描述已自动生成">
            <a:extLst>
              <a:ext uri="{FF2B5EF4-FFF2-40B4-BE49-F238E27FC236}">
                <a16:creationId xmlns:a16="http://schemas.microsoft.com/office/drawing/2014/main" id="{6B6D9CBB-F950-4843-B2B2-033C94D99A9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9056" y="12801"/>
            <a:ext cx="1963025" cy="758293"/>
          </a:xfrm>
          <a:prstGeom prst="rect">
            <a:avLst/>
          </a:prstGeom>
        </p:spPr>
      </p:pic>
      <p:sp>
        <p:nvSpPr>
          <p:cNvPr id="41" name="文本框 40">
            <a:extLst>
              <a:ext uri="{FF2B5EF4-FFF2-40B4-BE49-F238E27FC236}">
                <a16:creationId xmlns:a16="http://schemas.microsoft.com/office/drawing/2014/main" id="{7A1953BE-5D92-48E4-98F3-8CC24EA0A038}"/>
              </a:ext>
            </a:extLst>
          </p:cNvPr>
          <p:cNvSpPr txBox="1"/>
          <p:nvPr/>
        </p:nvSpPr>
        <p:spPr>
          <a:xfrm>
            <a:off x="904875" y="1063109"/>
            <a:ext cx="1411605" cy="369332"/>
          </a:xfrm>
          <a:prstGeom prst="rect">
            <a:avLst/>
          </a:prstGeom>
          <a:noFill/>
        </p:spPr>
        <p:txBody>
          <a:bodyPr wrap="square">
            <a:spAutoFit/>
          </a:bodyPr>
          <a:lstStyle/>
          <a:p>
            <a:r>
              <a:rPr lang="zh-CN" altLang="en-US" dirty="0"/>
              <a:t>优化问题</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64C76C1-A19A-4C44-8578-9C8D75E16186}"/>
                  </a:ext>
                </a:extLst>
              </p:cNvPr>
              <p:cNvSpPr txBox="1"/>
              <p:nvPr/>
            </p:nvSpPr>
            <p:spPr>
              <a:xfrm>
                <a:off x="975620" y="2349251"/>
                <a:ext cx="694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𝛼</m:t>
                          </m:r>
                        </m:e>
                        <m:sub>
                          <m:r>
                            <a:rPr lang="zh-CN" altLang="en-US" i="0">
                              <a:latin typeface="Cambria Math" panose="02040503050406030204" pitchFamily="18" charset="0"/>
                            </a:rPr>
                            <m:t>ⅈ</m:t>
                          </m:r>
                        </m:sub>
                      </m:sSub>
                      <m:r>
                        <a:rPr lang="zh-CN" altLang="en-US" i="0">
                          <a:latin typeface="Cambria Math" panose="02040503050406030204" pitchFamily="18" charset="0"/>
                        </a:rPr>
                        <m:t>=</m:t>
                      </m:r>
                      <m:r>
                        <a:rPr lang="en-US" altLang="zh-CN" i="1" smtClean="0">
                          <a:solidFill>
                            <a:srgbClr val="836967"/>
                          </a:solidFill>
                          <a:latin typeface="Cambria Math" panose="02040503050406030204" pitchFamily="18" charset="0"/>
                        </a:rPr>
                        <m:t>1</m:t>
                      </m:r>
                    </m:oMath>
                  </m:oMathPara>
                </a14:m>
                <a:endParaRPr lang="zh-CN" altLang="en-US" dirty="0"/>
              </a:p>
            </p:txBody>
          </p:sp>
        </mc:Choice>
        <mc:Fallback xmlns="">
          <p:sp>
            <p:nvSpPr>
              <p:cNvPr id="2" name="文本框 1">
                <a:extLst>
                  <a:ext uri="{FF2B5EF4-FFF2-40B4-BE49-F238E27FC236}">
                    <a16:creationId xmlns:a16="http://schemas.microsoft.com/office/drawing/2014/main" id="{D64C76C1-A19A-4C44-8578-9C8D75E16186}"/>
                  </a:ext>
                </a:extLst>
              </p:cNvPr>
              <p:cNvSpPr txBox="1">
                <a:spLocks noRot="1" noChangeAspect="1" noMove="1" noResize="1" noEditPoints="1" noAdjustHandles="1" noChangeArrowheads="1" noChangeShapeType="1" noTextEdit="1"/>
              </p:cNvSpPr>
              <p:nvPr/>
            </p:nvSpPr>
            <p:spPr>
              <a:xfrm>
                <a:off x="975620" y="2349251"/>
                <a:ext cx="694036" cy="276999"/>
              </a:xfrm>
              <a:prstGeom prst="rect">
                <a:avLst/>
              </a:prstGeom>
              <a:blipFill>
                <a:blip r:embed="rId6"/>
                <a:stretch>
                  <a:fillRect l="-3509" r="-7018"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CC420FA-66B0-4826-A12E-AC2BFF72C759}"/>
                  </a:ext>
                </a:extLst>
              </p:cNvPr>
              <p:cNvSpPr txBox="1"/>
              <p:nvPr/>
            </p:nvSpPr>
            <p:spPr>
              <a:xfrm>
                <a:off x="904875" y="1706180"/>
                <a:ext cx="1190625" cy="369332"/>
              </a:xfrm>
              <a:prstGeom prst="rect">
                <a:avLst/>
              </a:prstGeom>
              <a:noFill/>
            </p:spPr>
            <p:txBody>
              <a:bodyPr wrap="square">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𝛼</m:t>
                        </m:r>
                      </m:e>
                      <m:sub>
                        <m:r>
                          <a:rPr lang="zh-CN" altLang="en-US" i="0">
                            <a:latin typeface="Cambria Math" panose="02040503050406030204" pitchFamily="18" charset="0"/>
                          </a:rPr>
                          <m:t>ⅈ</m:t>
                        </m:r>
                      </m:sub>
                    </m:sSub>
                  </m:oMath>
                </a14:m>
                <a:r>
                  <a:rPr lang="zh-CN" altLang="en-US" dirty="0"/>
                  <a:t> </a:t>
                </a:r>
                <a14:m>
                  <m:oMath xmlns:m="http://schemas.openxmlformats.org/officeDocument/2006/math">
                    <m:r>
                      <a:rPr lang="zh-CN" altLang="en-US">
                        <a:latin typeface="Cambria Math" panose="02040503050406030204" pitchFamily="18" charset="0"/>
                      </a:rPr>
                      <m:t>=</m:t>
                    </m:r>
                    <m:r>
                      <a:rPr lang="en-US" altLang="zh-CN" i="1">
                        <a:solidFill>
                          <a:srgbClr val="836967"/>
                        </a:solidFill>
                        <a:latin typeface="Cambria Math" panose="02040503050406030204" pitchFamily="18" charset="0"/>
                      </a:rPr>
                      <m:t>0</m:t>
                    </m:r>
                  </m:oMath>
                </a14:m>
                <a:endParaRPr lang="zh-CN" altLang="en-US" dirty="0"/>
              </a:p>
            </p:txBody>
          </p:sp>
        </mc:Choice>
        <mc:Fallback xmlns="">
          <p:sp>
            <p:nvSpPr>
              <p:cNvPr id="43" name="文本框 42">
                <a:extLst>
                  <a:ext uri="{FF2B5EF4-FFF2-40B4-BE49-F238E27FC236}">
                    <a16:creationId xmlns:a16="http://schemas.microsoft.com/office/drawing/2014/main" id="{ACC420FA-66B0-4826-A12E-AC2BFF72C759}"/>
                  </a:ext>
                </a:extLst>
              </p:cNvPr>
              <p:cNvSpPr txBox="1">
                <a:spLocks noRot="1" noChangeAspect="1" noMove="1" noResize="1" noEditPoints="1" noAdjustHandles="1" noChangeArrowheads="1" noChangeShapeType="1" noTextEdit="1"/>
              </p:cNvSpPr>
              <p:nvPr/>
            </p:nvSpPr>
            <p:spPr>
              <a:xfrm>
                <a:off x="904875" y="1706180"/>
                <a:ext cx="1190625" cy="369332"/>
              </a:xfrm>
              <a:prstGeom prst="rect">
                <a:avLst/>
              </a:prstGeom>
              <a:blipFill>
                <a:blip r:embed="rId7"/>
                <a:stretch>
                  <a:fillRect b="-1667"/>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D85AF954-6A8C-423E-8738-96993CFA8E14}"/>
              </a:ext>
            </a:extLst>
          </p:cNvPr>
          <p:cNvSpPr txBox="1"/>
          <p:nvPr/>
        </p:nvSpPr>
        <p:spPr>
          <a:xfrm>
            <a:off x="2100656" y="1706180"/>
            <a:ext cx="2747569" cy="369332"/>
          </a:xfrm>
          <a:prstGeom prst="rect">
            <a:avLst/>
          </a:prstGeom>
          <a:noFill/>
        </p:spPr>
        <p:txBody>
          <a:bodyPr wrap="square">
            <a:spAutoFit/>
          </a:bodyPr>
          <a:lstStyle/>
          <a:p>
            <a:r>
              <a:rPr lang="zh-CN" altLang="en-US" dirty="0"/>
              <a:t>表示车辆只进行本地计算</a:t>
            </a:r>
          </a:p>
        </p:txBody>
      </p:sp>
      <p:sp>
        <p:nvSpPr>
          <p:cNvPr id="45" name="文本框 44">
            <a:extLst>
              <a:ext uri="{FF2B5EF4-FFF2-40B4-BE49-F238E27FC236}">
                <a16:creationId xmlns:a16="http://schemas.microsoft.com/office/drawing/2014/main" id="{17F98696-41A3-4D2B-8406-F0675643C7D1}"/>
              </a:ext>
            </a:extLst>
          </p:cNvPr>
          <p:cNvSpPr txBox="1"/>
          <p:nvPr/>
        </p:nvSpPr>
        <p:spPr>
          <a:xfrm>
            <a:off x="2100656" y="2303084"/>
            <a:ext cx="3442894" cy="369332"/>
          </a:xfrm>
          <a:prstGeom prst="rect">
            <a:avLst/>
          </a:prstGeom>
          <a:noFill/>
        </p:spPr>
        <p:txBody>
          <a:bodyPr wrap="square">
            <a:spAutoFit/>
          </a:bodyPr>
          <a:lstStyle/>
          <a:p>
            <a:r>
              <a:rPr lang="zh-CN" altLang="en-US" dirty="0"/>
              <a:t>表示车辆需要边缘帮助卸载计算</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33E82E4-B1F0-43E9-A4AA-23438D95A37F}"/>
                  </a:ext>
                </a:extLst>
              </p:cNvPr>
              <p:cNvSpPr txBox="1"/>
              <p:nvPr/>
            </p:nvSpPr>
            <p:spPr>
              <a:xfrm>
                <a:off x="1730789" y="2919788"/>
                <a:ext cx="3965336" cy="8132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𝐸𝐸</m:t>
                      </m:r>
                      <m:d>
                        <m:dPr>
                          <m:ctrlPr>
                            <a:rPr lang="zh-CN" altLang="en-US" i="1" smtClean="0">
                              <a:solidFill>
                                <a:schemeClr val="tx1"/>
                              </a:solidFill>
                              <a:latin typeface="Cambria Math" panose="02040503050406030204" pitchFamily="18" charset="0"/>
                            </a:rPr>
                          </m:ctrlPr>
                        </m:dPr>
                        <m:e>
                          <m:r>
                            <a:rPr lang="zh-CN" altLang="en-US" i="0">
                              <a:solidFill>
                                <a:schemeClr val="tx1"/>
                              </a:solidFill>
                              <a:latin typeface="Cambria Math" panose="02040503050406030204" pitchFamily="18" charset="0"/>
                            </a:rPr>
                            <m:t>𝑃</m:t>
                          </m:r>
                          <m:r>
                            <a:rPr lang="zh-CN" altLang="en-US" i="0">
                              <a:solidFill>
                                <a:schemeClr val="tx1"/>
                              </a:solidFill>
                              <a:latin typeface="Cambria Math" panose="02040503050406030204" pitchFamily="18" charset="0"/>
                            </a:rPr>
                            <m:t>,</m:t>
                          </m:r>
                          <m:sSup>
                            <m:sSupPr>
                              <m:ctrlPr>
                                <a:rPr lang="zh-CN" altLang="en-US" i="1">
                                  <a:solidFill>
                                    <a:schemeClr val="tx1"/>
                                  </a:solidFill>
                                  <a:latin typeface="Cambria Math" panose="02040503050406030204" pitchFamily="18" charset="0"/>
                                </a:rPr>
                              </m:ctrlPr>
                            </m:sSupPr>
                            <m:e>
                              <m:r>
                                <a:rPr lang="zh-CN" altLang="en-US" i="0">
                                  <a:solidFill>
                                    <a:schemeClr val="tx1"/>
                                  </a:solidFill>
                                  <a:latin typeface="Cambria Math" panose="02040503050406030204" pitchFamily="18" charset="0"/>
                                </a:rPr>
                                <m:t>𝐹</m:t>
                              </m:r>
                            </m:e>
                            <m:sup>
                              <m:r>
                                <a:rPr lang="zh-CN" altLang="en-US" i="0">
                                  <a:solidFill>
                                    <a:schemeClr val="tx1"/>
                                  </a:solidFill>
                                  <a:latin typeface="Cambria Math" panose="02040503050406030204" pitchFamily="18" charset="0"/>
                                </a:rPr>
                                <m:t>𝑅</m:t>
                              </m:r>
                            </m:sup>
                          </m:sSup>
                          <m:r>
                            <a:rPr lang="en-US" altLang="zh-CN" b="0" i="0" smtClean="0">
                              <a:solidFill>
                                <a:schemeClr val="tx1"/>
                              </a:solidFill>
                              <a:latin typeface="Cambria Math" panose="02040503050406030204" pitchFamily="18" charset="0"/>
                            </a:rPr>
                            <m:t>,</m:t>
                          </m:r>
                        </m:e>
                      </m:d>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nary>
                            <m:naryPr>
                              <m:chr m:val="∑"/>
                              <m:limLoc m:val="undOvr"/>
                              <m:grow m:val="on"/>
                              <m:ctrlPr>
                                <a:rPr lang="zh-CN" altLang="en-US" i="1">
                                  <a:solidFill>
                                    <a:schemeClr val="tx1"/>
                                  </a:solidFill>
                                  <a:latin typeface="Cambria Math" panose="02040503050406030204" pitchFamily="18" charset="0"/>
                                </a:rPr>
                              </m:ctrlPr>
                            </m:naryPr>
                            <m:sub>
                              <m:r>
                                <a:rPr lang="en-US" altLang="zh-CN" b="0" i="1" smtClean="0">
                                  <a:solidFill>
                                    <a:schemeClr val="tx1"/>
                                  </a:solidFill>
                                  <a:latin typeface="Cambria Math" panose="02040503050406030204" pitchFamily="18" charset="0"/>
                                </a:rPr>
                                <m:t>𝑖</m:t>
                              </m:r>
                              <m:r>
                                <a:rPr lang="zh-CN" altLang="en-US" i="0">
                                  <a:solidFill>
                                    <a:schemeClr val="tx1"/>
                                  </a:solidFill>
                                  <a:latin typeface="Cambria Math" panose="02040503050406030204" pitchFamily="18" charset="0"/>
                                </a:rPr>
                                <m:t>=1</m:t>
                              </m:r>
                            </m:sub>
                            <m:sup>
                              <m:r>
                                <a:rPr lang="zh-CN" altLang="en-US" i="1">
                                  <a:solidFill>
                                    <a:schemeClr val="tx1"/>
                                  </a:solidFill>
                                  <a:latin typeface="Cambria Math" panose="02040503050406030204" pitchFamily="18" charset="0"/>
                                </a:rPr>
                                <m:t>𝑁</m:t>
                              </m:r>
                            </m:sup>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𝛼</m:t>
                                  </m:r>
                                </m:e>
                                <m:sub>
                                  <m:r>
                                    <a:rPr lang="zh-CN" altLang="en-US">
                                      <a:solidFill>
                                        <a:schemeClr val="tx1"/>
                                      </a:solidFill>
                                      <a:latin typeface="Cambria Math" panose="02040503050406030204" pitchFamily="18" charset="0"/>
                                    </a:rPr>
                                    <m:t>ⅈ</m:t>
                                  </m:r>
                                </m:sub>
                              </m:sSub>
                              <m:d>
                                <m:dPr>
                                  <m:ctrlPr>
                                    <a:rPr lang="zh-CN" altLang="en-US" i="1">
                                      <a:solidFill>
                                        <a:schemeClr val="tx1"/>
                                      </a:solidFill>
                                      <a:latin typeface="Cambria Math" panose="02040503050406030204" pitchFamily="18" charset="0"/>
                                    </a:rPr>
                                  </m:ctrlPr>
                                </m:dPr>
                                <m:e>
                                  <m:sSub>
                                    <m:sSubPr>
                                      <m:ctrlPr>
                                        <a:rPr lang="zh-CN" altLang="en-US"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𝑟</m:t>
                                      </m:r>
                                    </m:e>
                                    <m:sub>
                                      <m:r>
                                        <a:rPr lang="zh-CN" altLang="en-US" i="1">
                                          <a:solidFill>
                                            <a:schemeClr val="tx1"/>
                                          </a:solidFill>
                                          <a:latin typeface="Cambria Math" panose="02040503050406030204" pitchFamily="18" charset="0"/>
                                        </a:rPr>
                                        <m:t>𝑖</m:t>
                                      </m:r>
                                    </m:sub>
                                  </m:sSub>
                                  <m:r>
                                    <a:rPr lang="zh-CN" altLang="en-US">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𝐶</m:t>
                                      </m:r>
                                    </m:e>
                                    <m:sub>
                                      <m:r>
                                        <a:rPr lang="zh-CN" altLang="en-US" i="1">
                                          <a:solidFill>
                                            <a:schemeClr val="tx1"/>
                                          </a:solidFill>
                                          <a:latin typeface="Cambria Math" panose="02040503050406030204" pitchFamily="18" charset="0"/>
                                        </a:rPr>
                                        <m:t>𝑖</m:t>
                                      </m:r>
                                    </m:sub>
                                  </m:sSub>
                                  <m:sSubSup>
                                    <m:sSubSupPr>
                                      <m:ctrlPr>
                                        <a:rPr lang="zh-CN" altLang="en-US"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i="1">
                                          <a:solidFill>
                                            <a:schemeClr val="tx1"/>
                                          </a:solidFill>
                                          <a:latin typeface="Cambria Math" panose="02040503050406030204" pitchFamily="18" charset="0"/>
                                        </a:rPr>
                                        <m:t>𝑖</m:t>
                                      </m:r>
                                    </m:sub>
                                    <m:sup>
                                      <m:r>
                                        <a:rPr lang="en-US" altLang="zh-CN" i="1">
                                          <a:solidFill>
                                            <a:schemeClr val="tx1"/>
                                          </a:solidFill>
                                          <a:latin typeface="Cambria Math" panose="02040503050406030204" pitchFamily="18" charset="0"/>
                                        </a:rPr>
                                        <m:t>𝑙𝑜𝑐</m:t>
                                      </m:r>
                                    </m:sup>
                                  </m:sSubSup>
                                  <m:r>
                                    <a:rPr lang="zh-CN" altLang="en-US" i="1" smtClean="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𝑔</m:t>
                                      </m:r>
                                    </m:e>
                                    <m:sub>
                                      <m:r>
                                        <a:rPr lang="zh-CN" altLang="en-US" i="1">
                                          <a:solidFill>
                                            <a:schemeClr val="tx1"/>
                                          </a:solidFill>
                                          <a:latin typeface="Cambria Math" panose="02040503050406030204" pitchFamily="18" charset="0"/>
                                        </a:rPr>
                                        <m:t>ⅈ</m:t>
                                      </m:r>
                                    </m:sub>
                                  </m:sSub>
                                </m:e>
                              </m:d>
                            </m:e>
                          </m:nary>
                        </m:num>
                        <m:den>
                          <m:nary>
                            <m:naryPr>
                              <m:chr m:val="∑"/>
                              <m:limLoc m:val="undOvr"/>
                              <m:grow m:val="on"/>
                              <m:ctrlPr>
                                <a:rPr lang="zh-CN" altLang="en-US" i="1">
                                  <a:solidFill>
                                    <a:schemeClr val="tx1"/>
                                  </a:solidFill>
                                  <a:latin typeface="Cambria Math" panose="02040503050406030204" pitchFamily="18" charset="0"/>
                                </a:rPr>
                              </m:ctrlPr>
                            </m:naryPr>
                            <m:sub>
                              <m:r>
                                <a:rPr lang="en-US" altLang="zh-CN" i="1">
                                  <a:solidFill>
                                    <a:schemeClr val="tx1"/>
                                  </a:solidFill>
                                  <a:latin typeface="Cambria Math" panose="02040503050406030204" pitchFamily="18" charset="0"/>
                                </a:rPr>
                                <m:t>𝑖</m:t>
                              </m:r>
                              <m:r>
                                <a:rPr lang="zh-CN" altLang="en-US">
                                  <a:solidFill>
                                    <a:schemeClr val="tx1"/>
                                  </a:solidFill>
                                  <a:latin typeface="Cambria Math" panose="02040503050406030204" pitchFamily="18" charset="0"/>
                                </a:rPr>
                                <m:t>=1</m:t>
                              </m:r>
                            </m:sub>
                            <m:sup>
                              <m:r>
                                <a:rPr lang="zh-CN" altLang="en-US" i="1">
                                  <a:solidFill>
                                    <a:schemeClr val="tx1"/>
                                  </a:solidFill>
                                  <a:latin typeface="Cambria Math" panose="02040503050406030204" pitchFamily="18" charset="0"/>
                                </a:rPr>
                                <m:t>𝑁</m:t>
                              </m:r>
                            </m:sup>
                            <m:e>
                              <m:d>
                                <m:dPr>
                                  <m:ctrlPr>
                                    <a:rPr lang="zh-CN" altLang="en-US" i="1" smtClean="0">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𝛼</m:t>
                                      </m:r>
                                    </m:e>
                                    <m:sub>
                                      <m:r>
                                        <a:rPr lang="zh-CN" altLang="en-US">
                                          <a:solidFill>
                                            <a:schemeClr val="tx1"/>
                                          </a:solidFill>
                                          <a:latin typeface="Cambria Math" panose="02040503050406030204" pitchFamily="18" charset="0"/>
                                        </a:rPr>
                                        <m:t>ⅈ</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zh-CN" altLang="en-US" i="1">
                                          <a:solidFill>
                                            <a:schemeClr val="tx1"/>
                                          </a:solidFill>
                                          <a:latin typeface="Cambria Math" panose="02040503050406030204" pitchFamily="18" charset="0"/>
                                        </a:rPr>
                                        <m:t>𝑖</m:t>
                                      </m:r>
                                      <m:r>
                                        <a:rPr lang="zh-CN" altLang="en-US">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𝑚</m:t>
                                      </m:r>
                                    </m:sub>
                                  </m:sSub>
                                  <m:r>
                                    <a:rPr lang="zh-CN" altLang="en-US">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𝐸</m:t>
                                      </m:r>
                                    </m:e>
                                    <m:sub>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𝑙𝑜𝑐</m:t>
                                      </m:r>
                                    </m:sub>
                                  </m:sSub>
                                </m:e>
                              </m:d>
                            </m:e>
                          </m:nary>
                        </m:den>
                      </m:f>
                    </m:oMath>
                  </m:oMathPara>
                </a14:m>
                <a:endParaRPr lang="zh-CN" altLang="en-US" dirty="0">
                  <a:solidFill>
                    <a:schemeClr val="tx1"/>
                  </a:solidFill>
                </a:endParaRPr>
              </a:p>
            </p:txBody>
          </p:sp>
        </mc:Choice>
        <mc:Fallback xmlns="">
          <p:sp>
            <p:nvSpPr>
              <p:cNvPr id="4" name="文本框 3">
                <a:extLst>
                  <a:ext uri="{FF2B5EF4-FFF2-40B4-BE49-F238E27FC236}">
                    <a16:creationId xmlns:a16="http://schemas.microsoft.com/office/drawing/2014/main" id="{533E82E4-B1F0-43E9-A4AA-23438D95A37F}"/>
                  </a:ext>
                </a:extLst>
              </p:cNvPr>
              <p:cNvSpPr txBox="1">
                <a:spLocks noRot="1" noChangeAspect="1" noMove="1" noResize="1" noEditPoints="1" noAdjustHandles="1" noChangeArrowheads="1" noChangeShapeType="1" noTextEdit="1"/>
              </p:cNvSpPr>
              <p:nvPr/>
            </p:nvSpPr>
            <p:spPr>
              <a:xfrm>
                <a:off x="1730789" y="2919788"/>
                <a:ext cx="3965336" cy="813236"/>
              </a:xfrm>
              <a:prstGeom prst="rect">
                <a:avLst/>
              </a:prstGeom>
              <a:blipFill>
                <a:blip r:embed="rId12"/>
                <a:stretch>
                  <a:fillRect b="-7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50037DDD-2700-42F5-95F0-2769B7AE1BBB}"/>
                  </a:ext>
                </a:extLst>
              </p:cNvPr>
              <p:cNvSpPr txBox="1"/>
              <p:nvPr/>
            </p:nvSpPr>
            <p:spPr>
              <a:xfrm>
                <a:off x="1678357" y="6096976"/>
                <a:ext cx="1796083" cy="369332"/>
              </a:xfrm>
              <a:prstGeom prst="rect">
                <a:avLst/>
              </a:prstGeom>
              <a:noFill/>
            </p:spPr>
            <p:txBody>
              <a:bodyPr wrap="square">
                <a:spAutoFit/>
              </a:bodyPr>
              <a:lstStyle/>
              <a:p>
                <a14:m>
                  <m:oMath xmlns:m="http://schemas.openxmlformats.org/officeDocument/2006/math">
                    <m:r>
                      <a:rPr lang="en-US" altLang="zh-CN" i="1" kern="100" smtClean="0">
                        <a:solidFill>
                          <a:srgbClr val="4472C4"/>
                        </a:solidFill>
                        <a:latin typeface="Cambria Math" panose="02040503050406030204" pitchFamily="18" charset="0"/>
                        <a:ea typeface="宋体" panose="02010600030101010101" pitchFamily="2" charset="-122"/>
                        <a:cs typeface="Arial" panose="020B0604020202020204" pitchFamily="34" charset="0"/>
                      </a:rPr>
                      <m:t>𝐶</m:t>
                    </m:r>
                    <m:r>
                      <a:rPr lang="en-US" altLang="zh-CN" b="0" i="0" kern="100" smtClean="0">
                        <a:solidFill>
                          <a:srgbClr val="4472C4"/>
                        </a:solidFill>
                        <a:latin typeface="Cambria Math" panose="02040503050406030204" pitchFamily="18" charset="0"/>
                        <a:ea typeface="宋体" panose="02010600030101010101" pitchFamily="2" charset="-122"/>
                        <a:cs typeface="Arial" panose="020B0604020202020204" pitchFamily="34" charset="0"/>
                      </a:rPr>
                      <m:t>5</m:t>
                    </m:r>
                  </m:oMath>
                </a14:m>
                <a:r>
                  <a:rPr lang="en-US" altLang="zh-CN" kern="100" dirty="0">
                    <a:solidFill>
                      <a:srgbClr val="4472C4"/>
                    </a:solidFill>
                    <a:latin typeface="Wingdings2"/>
                    <a:ea typeface="宋体" panose="02010600030101010101" pitchFamily="2" charset="-122"/>
                    <a:cs typeface="Arial" panose="020B0604020202020204" pitchFamily="34" charset="0"/>
                  </a:rPr>
                  <a:t> </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𝛼</m:t>
                        </m:r>
                      </m:e>
                      <m:sub>
                        <m:r>
                          <a:rPr lang="zh-CN" altLang="en-US">
                            <a:latin typeface="Cambria Math" panose="02040503050406030204" pitchFamily="18" charset="0"/>
                          </a:rPr>
                          <m:t>ⅈ</m:t>
                        </m:r>
                      </m:sub>
                    </m:sSub>
                    <m:r>
                      <a:rPr lang="zh-CN" altLang="zh-CN" sz="1800" i="0" kern="1200" smtClean="0">
                        <a:solidFill>
                          <a:srgbClr val="000000"/>
                        </a:solidFill>
                        <a:effectLst/>
                        <a:latin typeface="Cambria Math" panose="02040503050406030204" pitchFamily="18" charset="0"/>
                        <a:ea typeface="Cambria Math" panose="02040503050406030204" pitchFamily="18" charset="0"/>
                        <a:cs typeface="+mn-cs"/>
                      </a:rPr>
                      <m:t>=</m:t>
                    </m:r>
                    <m:d>
                      <m:dPr>
                        <m:begChr m:val="{"/>
                        <m:endChr m:val="}"/>
                        <m:ctrlPr>
                          <a:rPr lang="zh-CN" altLang="zh-CN" sz="1800" i="1" kern="1200" smtClean="0">
                            <a:solidFill>
                              <a:schemeClr val="tx1"/>
                            </a:solidFill>
                            <a:effectLst/>
                            <a:latin typeface="Cambria Math" panose="02040503050406030204" pitchFamily="18" charset="0"/>
                            <a:ea typeface="Cambria Math" panose="02040503050406030204" pitchFamily="18" charset="0"/>
                            <a:cs typeface="+mn-cs"/>
                          </a:rPr>
                        </m:ctrlPr>
                      </m:dPr>
                      <m:e>
                        <m:r>
                          <a:rPr lang="zh-CN" altLang="zh-CN" sz="1800" i="0" kern="1200">
                            <a:solidFill>
                              <a:schemeClr val="tx1"/>
                            </a:solidFill>
                            <a:effectLst/>
                            <a:latin typeface="Cambria Math" panose="02040503050406030204" pitchFamily="18" charset="0"/>
                            <a:ea typeface="Cambria Math" panose="02040503050406030204" pitchFamily="18" charset="0"/>
                            <a:cs typeface="+mn-cs"/>
                          </a:rPr>
                          <m:t>0,1</m:t>
                        </m:r>
                      </m:e>
                    </m:d>
                  </m:oMath>
                </a14:m>
                <a:endParaRPr lang="zh-CN" altLang="en-US" dirty="0"/>
              </a:p>
            </p:txBody>
          </p:sp>
        </mc:Choice>
        <mc:Fallback xmlns="">
          <p:sp>
            <p:nvSpPr>
              <p:cNvPr id="48" name="文本框 47">
                <a:extLst>
                  <a:ext uri="{FF2B5EF4-FFF2-40B4-BE49-F238E27FC236}">
                    <a16:creationId xmlns:a16="http://schemas.microsoft.com/office/drawing/2014/main" id="{50037DDD-2700-42F5-95F0-2769B7AE1BBB}"/>
                  </a:ext>
                </a:extLst>
              </p:cNvPr>
              <p:cNvSpPr txBox="1">
                <a:spLocks noRot="1" noChangeAspect="1" noMove="1" noResize="1" noEditPoints="1" noAdjustHandles="1" noChangeArrowheads="1" noChangeShapeType="1" noTextEdit="1"/>
              </p:cNvSpPr>
              <p:nvPr/>
            </p:nvSpPr>
            <p:spPr>
              <a:xfrm>
                <a:off x="1678357" y="6096976"/>
                <a:ext cx="1796083"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670065FC-982A-41CB-ABC6-EADB746501F7}"/>
                  </a:ext>
                </a:extLst>
              </p:cNvPr>
              <p:cNvSpPr txBox="1"/>
              <p:nvPr/>
            </p:nvSpPr>
            <p:spPr>
              <a:xfrm>
                <a:off x="1669656" y="5050064"/>
                <a:ext cx="3769120" cy="938462"/>
              </a:xfrm>
              <a:prstGeom prst="rect">
                <a:avLst/>
              </a:prstGeom>
              <a:noFill/>
            </p:spPr>
            <p:txBody>
              <a:bodyPr wrap="square">
                <a:spAutoFit/>
              </a:bodyPr>
              <a:lstStyle/>
              <a:p>
                <a:pPr algn="just"/>
                <a14:m>
                  <m:oMath xmlns:m="http://schemas.openxmlformats.org/officeDocument/2006/math">
                    <m:r>
                      <a:rPr lang="en-US" altLang="zh-CN" sz="1800" i="1" kern="100" smtClean="0">
                        <a:solidFill>
                          <a:srgbClr val="4472C4"/>
                        </a:solidFill>
                        <a:effectLst/>
                        <a:latin typeface="Cambria Math" panose="02040503050406030204" pitchFamily="18" charset="0"/>
                        <a:ea typeface="宋体" panose="02010600030101010101" pitchFamily="2" charset="-122"/>
                        <a:cs typeface="Arial" panose="020B0604020202020204" pitchFamily="34" charset="0"/>
                      </a:rPr>
                      <m:t>𝐶</m:t>
                    </m:r>
                  </m:oMath>
                </a14:m>
                <a:r>
                  <a:rPr lang="en-US" altLang="zh-CN" sz="1800" kern="100" dirty="0">
                    <a:solidFill>
                      <a:srgbClr val="4472C4"/>
                    </a:solidFill>
                    <a:effectLst/>
                    <a:latin typeface="Wingdings2"/>
                    <a:ea typeface="宋体" panose="02010600030101010101" pitchFamily="2" charset="-122"/>
                    <a:cs typeface="Arial" panose="020B0604020202020204" pitchFamily="34" charset="0"/>
                  </a:rPr>
                  <a:t>3 </a:t>
                </a:r>
                <a14:m>
                  <m:oMath xmlns:m="http://schemas.openxmlformats.org/officeDocument/2006/math">
                    <m:nary>
                      <m:naryPr>
                        <m:chr m:val="∑"/>
                        <m:limLoc m:val="undOvr"/>
                        <m:grow m:val="on"/>
                        <m:ctrlPr>
                          <a:rPr lang="zh-CN" altLang="zh-CN" sz="1800" i="1" kern="100">
                            <a:effectLst/>
                            <a:latin typeface="Cambria Math" panose="02040503050406030204" pitchFamily="18" charset="0"/>
                            <a:ea typeface="Cambria Math" panose="02040503050406030204" pitchFamily="18" charset="0"/>
                            <a:cs typeface="Arial" panose="020B0604020202020204" pitchFamily="34" charset="0"/>
                          </a:rPr>
                        </m:ctrlPr>
                      </m:naryPr>
                      <m:sub>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𝑖</m:t>
                        </m:r>
                        <m:r>
                          <a:rPr lang="en-US" altLang="zh-CN" sz="1800" kern="100">
                            <a:effectLst/>
                            <a:latin typeface="Cambria Math" panose="02040503050406030204" pitchFamily="18" charset="0"/>
                            <a:ea typeface="宋体" panose="02010600030101010101" pitchFamily="2" charset="-122"/>
                            <a:cs typeface="Arial" panose="020B0604020202020204" pitchFamily="34" charset="0"/>
                          </a:rPr>
                          <m:t>=1</m:t>
                        </m:r>
                      </m:sub>
                      <m:sup>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𝑁</m:t>
                        </m:r>
                      </m:sup>
                      <m:e>
                        <m:sSub>
                          <m:sSubPr>
                            <m:ctrlPr>
                              <a:rPr lang="zh-CN" altLang="zh-CN" sz="1800" i="1" kern="100">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𝑓</m:t>
                            </m:r>
                          </m:e>
                          <m:sub>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𝑖</m:t>
                            </m:r>
                          </m:sub>
                        </m:sSub>
                      </m:e>
                    </m:nary>
                    <m:r>
                      <a:rPr lang="en-US" altLang="zh-CN" sz="1800" kern="100">
                        <a:effectLst/>
                        <a:latin typeface="Cambria Math" panose="02040503050406030204" pitchFamily="18" charset="0"/>
                        <a:ea typeface="宋体" panose="02010600030101010101" pitchFamily="2" charset="-122"/>
                        <a:cs typeface="Arial" panose="020B0604020202020204" pitchFamily="34" charset="0"/>
                      </a:rPr>
                      <m:t>≤</m:t>
                    </m:r>
                    <m:sSub>
                      <m:sSubPr>
                        <m:ctrlPr>
                          <a:rPr lang="zh-CN" altLang="zh-CN" sz="1800" i="1" kern="100">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𝑓</m:t>
                        </m:r>
                      </m:e>
                      <m:sub>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𝑡𝑜𝑡𝑎𝑙</m:t>
                        </m:r>
                      </m:sub>
                    </m:sSub>
                  </m:oMath>
                </a14:m>
                <a:r>
                  <a:rPr lang="en-US" altLang="zh-CN" sz="1800" kern="100" dirty="0">
                    <a:solidFill>
                      <a:srgbClr val="4472C4"/>
                    </a:solidFill>
                    <a:effectLst/>
                    <a:latin typeface="Wingdings2"/>
                    <a:ea typeface="宋体" panose="02010600030101010101" pitchFamily="2" charset="-122"/>
                    <a:cs typeface="Arial" panose="020B0604020202020204" pitchFamily="34" charset="0"/>
                  </a:rPr>
                  <a:t> </a:t>
                </a:r>
              </a:p>
              <a:p>
                <a:pPr algn="just"/>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 xmlns:m="http://schemas.openxmlformats.org/officeDocument/2006/math">
                    <m:r>
                      <a:rPr lang="en-US" altLang="zh-CN" sz="1800" i="1" kern="100">
                        <a:solidFill>
                          <a:srgbClr val="4472C4"/>
                        </a:solidFill>
                        <a:effectLst/>
                        <a:latin typeface="Cambria Math" panose="02040503050406030204" pitchFamily="18" charset="0"/>
                        <a:ea typeface="宋体" panose="02010600030101010101" pitchFamily="2" charset="-122"/>
                        <a:cs typeface="Arial" panose="020B0604020202020204" pitchFamily="34" charset="0"/>
                      </a:rPr>
                      <m:t>𝐶</m:t>
                    </m:r>
                  </m:oMath>
                </a14:m>
                <a:r>
                  <a:rPr lang="en-US" altLang="zh-CN" sz="1800" kern="100" dirty="0">
                    <a:solidFill>
                      <a:srgbClr val="4472C4"/>
                    </a:solidFill>
                    <a:effectLst/>
                    <a:latin typeface="Wingdings2"/>
                    <a:ea typeface="宋体" panose="02010600030101010101" pitchFamily="2" charset="-122"/>
                    <a:cs typeface="Arial" panose="020B0604020202020204" pitchFamily="34" charset="0"/>
                  </a:rPr>
                  <a:t>4 </a:t>
                </a:r>
                <a14:m>
                  <m:oMath xmlns:m="http://schemas.openxmlformats.org/officeDocument/2006/math">
                    <m:r>
                      <a:rPr lang="en-US" altLang="zh-CN" sz="1800" kern="100">
                        <a:solidFill>
                          <a:srgbClr val="000000"/>
                        </a:solidFill>
                        <a:effectLst/>
                        <a:latin typeface="Cambria Math" panose="02040503050406030204" pitchFamily="18" charset="0"/>
                        <a:ea typeface="宋体" panose="02010600030101010101" pitchFamily="2" charset="-122"/>
                        <a:cs typeface="Arial" panose="020B0604020202020204" pitchFamily="34" charset="0"/>
                      </a:rPr>
                      <m:t>0≤</m:t>
                    </m:r>
                    <m:r>
                      <m:rPr>
                        <m:sty m:val="p"/>
                      </m:rPr>
                      <a:rPr lang="en-US" altLang="zh-CN" sz="1800" kern="100">
                        <a:solidFill>
                          <a:srgbClr val="000000"/>
                        </a:solidFill>
                        <a:effectLst/>
                        <a:latin typeface="Cambria Math" panose="02040503050406030204" pitchFamily="18" charset="0"/>
                        <a:ea typeface="宋体" panose="02010600030101010101" pitchFamily="2" charset="-122"/>
                        <a:cs typeface="Arial" panose="020B0604020202020204" pitchFamily="34" charset="0"/>
                      </a:rPr>
                      <m:t>p</m:t>
                    </m:r>
                    <m:r>
                      <a:rPr lang="en-US" altLang="zh-CN" sz="1800" kern="100">
                        <a:solidFill>
                          <a:srgbClr val="000000"/>
                        </a:solidFill>
                        <a:effectLst/>
                        <a:latin typeface="Cambria Math" panose="02040503050406030204" pitchFamily="18" charset="0"/>
                        <a:ea typeface="宋体" panose="02010600030101010101" pitchFamily="2" charset="-122"/>
                        <a:cs typeface="Arial" panose="020B0604020202020204" pitchFamily="34" charset="0"/>
                      </a:rPr>
                      <m:t>≤</m:t>
                    </m:r>
                    <m:sSub>
                      <m:sSubPr>
                        <m:ctrlPr>
                          <a:rPr lang="zh-CN" altLang="zh-CN" sz="1800" i="1" kern="1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altLang="zh-CN" sz="1800" kern="100">
                            <a:solidFill>
                              <a:srgbClr val="000000"/>
                            </a:solidFill>
                            <a:effectLst/>
                            <a:latin typeface="Cambria Math" panose="02040503050406030204" pitchFamily="18" charset="0"/>
                            <a:ea typeface="宋体" panose="02010600030101010101" pitchFamily="2" charset="-122"/>
                            <a:cs typeface="Arial" panose="020B0604020202020204" pitchFamily="34" charset="0"/>
                          </a:rPr>
                          <m:t>p</m:t>
                        </m:r>
                      </m:e>
                      <m:sub>
                        <m:r>
                          <a:rPr lang="en-US" altLang="zh-CN" sz="1800" i="1" kern="100">
                            <a:solidFill>
                              <a:srgbClr val="000000"/>
                            </a:solidFill>
                            <a:effectLst/>
                            <a:latin typeface="Cambria Math" panose="02040503050406030204" pitchFamily="18" charset="0"/>
                            <a:ea typeface="宋体" panose="02010600030101010101" pitchFamily="2" charset="-122"/>
                            <a:cs typeface="Arial" panose="020B0604020202020204" pitchFamily="34" charset="0"/>
                          </a:rPr>
                          <m:t>𝑚𝑎𝑥</m:t>
                        </m:r>
                      </m:sub>
                    </m:sSub>
                  </m:oMath>
                </a14:m>
                <a:endParaRPr lang="zh-CN" altLang="en-US" dirty="0"/>
              </a:p>
            </p:txBody>
          </p:sp>
        </mc:Choice>
        <mc:Fallback xmlns="">
          <p:sp>
            <p:nvSpPr>
              <p:cNvPr id="50" name="文本框 49">
                <a:extLst>
                  <a:ext uri="{FF2B5EF4-FFF2-40B4-BE49-F238E27FC236}">
                    <a16:creationId xmlns:a16="http://schemas.microsoft.com/office/drawing/2014/main" id="{670065FC-982A-41CB-ABC6-EADB746501F7}"/>
                  </a:ext>
                </a:extLst>
              </p:cNvPr>
              <p:cNvSpPr txBox="1">
                <a:spLocks noRot="1" noChangeAspect="1" noMove="1" noResize="1" noEditPoints="1" noAdjustHandles="1" noChangeArrowheads="1" noChangeShapeType="1" noTextEdit="1"/>
              </p:cNvSpPr>
              <p:nvPr/>
            </p:nvSpPr>
            <p:spPr>
              <a:xfrm>
                <a:off x="1669656" y="5050064"/>
                <a:ext cx="3769120" cy="938462"/>
              </a:xfrm>
              <a:prstGeom prst="rect">
                <a:avLst/>
              </a:prstGeom>
              <a:blipFill>
                <a:blip r:embed="rId14"/>
                <a:stretch>
                  <a:fillRect l="-647" t="-45455"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5649F425-D870-44DA-A8DB-048BBE499CAA}"/>
                  </a:ext>
                </a:extLst>
              </p:cNvPr>
              <p:cNvSpPr txBox="1"/>
              <p:nvPr/>
            </p:nvSpPr>
            <p:spPr>
              <a:xfrm>
                <a:off x="1730789" y="3980396"/>
                <a:ext cx="4619677" cy="384464"/>
              </a:xfrm>
              <a:prstGeom prst="rect">
                <a:avLst/>
              </a:prstGeom>
              <a:noFill/>
            </p:spPr>
            <p:txBody>
              <a:bodyPr wrap="square">
                <a:spAutoFit/>
              </a:bodyPr>
              <a:lstStyle/>
              <a:p>
                <a:pPr algn="just"/>
                <a14:m>
                  <m:oMath xmlns:m="http://schemas.openxmlformats.org/officeDocument/2006/math">
                    <m:r>
                      <a:rPr lang="en-US" altLang="zh-CN" sz="1800" i="1" kern="100" smtClean="0">
                        <a:solidFill>
                          <a:srgbClr val="4472C4"/>
                        </a:solidFill>
                        <a:effectLst/>
                        <a:latin typeface="Cambria Math" panose="02040503050406030204" pitchFamily="18" charset="0"/>
                        <a:ea typeface="宋体" panose="02010600030101010101" pitchFamily="2" charset="-122"/>
                        <a:cs typeface="Arial" panose="020B0604020202020204" pitchFamily="34" charset="0"/>
                      </a:rPr>
                      <m:t>𝐶</m:t>
                    </m:r>
                  </m:oMath>
                </a14:m>
                <a:r>
                  <a:rPr lang="en-US" altLang="zh-CN" sz="1800" kern="100" dirty="0">
                    <a:solidFill>
                      <a:srgbClr val="4472C4"/>
                    </a:solidFill>
                    <a:effectLst/>
                    <a:latin typeface="Wingdings2"/>
                    <a:ea typeface="宋体" panose="02010600030101010101" pitchFamily="2" charset="-122"/>
                    <a:cs typeface="Arial" panose="020B0604020202020204" pitchFamily="34" charset="0"/>
                  </a:rPr>
                  <a:t>2 </a:t>
                </a:r>
                <a14:m>
                  <m:oMath xmlns:m="http://schemas.openxmlformats.org/officeDocument/2006/math">
                    <m:nary>
                      <m:naryPr>
                        <m:chr m:val="∑"/>
                        <m:limLoc m:val="undOvr"/>
                        <m:grow m:val="on"/>
                        <m:ctrlPr>
                          <a:rPr lang="zh-CN" altLang="zh-CN" sz="1800" i="1" kern="100">
                            <a:effectLst/>
                            <a:latin typeface="Cambria Math" panose="02040503050406030204" pitchFamily="18" charset="0"/>
                            <a:ea typeface="Cambria Math" panose="02040503050406030204" pitchFamily="18" charset="0"/>
                            <a:cs typeface="Arial" panose="020B0604020202020204" pitchFamily="34" charset="0"/>
                          </a:rPr>
                        </m:ctrlPr>
                      </m:naryPr>
                      <m:sub>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𝑖</m:t>
                        </m:r>
                        <m:r>
                          <a:rPr lang="en-US" altLang="zh-CN" sz="1800" kern="100">
                            <a:effectLst/>
                            <a:latin typeface="Cambria Math" panose="02040503050406030204" pitchFamily="18" charset="0"/>
                            <a:ea typeface="宋体" panose="02010600030101010101" pitchFamily="2" charset="-122"/>
                            <a:cs typeface="Arial" panose="020B0604020202020204" pitchFamily="34" charset="0"/>
                          </a:rPr>
                          <m:t>=1</m:t>
                        </m:r>
                      </m:sub>
                      <m:sup>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𝑁</m:t>
                        </m:r>
                      </m:sup>
                      <m:e>
                        <m:sSub>
                          <m:sSubPr>
                            <m:ctrlPr>
                              <a:rPr lang="zh-CN" altLang="zh-CN" sz="1800" i="1" kern="100">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𝑓</m:t>
                            </m:r>
                          </m:e>
                          <m:sub>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𝑖</m:t>
                            </m:r>
                          </m:sub>
                        </m:sSub>
                      </m:e>
                    </m:nary>
                    <m:r>
                      <a:rPr lang="en-US" altLang="zh-CN" sz="1800" kern="100">
                        <a:effectLst/>
                        <a:latin typeface="Cambria Math" panose="02040503050406030204" pitchFamily="18" charset="0"/>
                        <a:ea typeface="宋体" panose="02010600030101010101" pitchFamily="2" charset="-122"/>
                        <a:cs typeface="Arial" panose="020B0604020202020204" pitchFamily="34" charset="0"/>
                      </a:rPr>
                      <m:t>≤</m:t>
                    </m:r>
                    <m:sSub>
                      <m:sSubPr>
                        <m:ctrlPr>
                          <a:rPr lang="zh-CN" altLang="zh-CN" sz="1800" i="1" kern="100">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𝑓</m:t>
                        </m:r>
                      </m:e>
                      <m:sub>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𝑡𝑜𝑡𝑎𝑙</m:t>
                        </m:r>
                      </m:sub>
                    </m:sSub>
                  </m:oMath>
                </a14:m>
                <a:r>
                  <a:rPr lang="en-US" altLang="zh-CN" sz="1800" kern="100" dirty="0">
                    <a:solidFill>
                      <a:srgbClr val="4472C4"/>
                    </a:solidFill>
                    <a:effectLst/>
                    <a:latin typeface="Wingdings2"/>
                    <a:ea typeface="宋体" panose="02010600030101010101" pitchFamily="2" charset="-122"/>
                    <a:cs typeface="Arial" panose="020B0604020202020204" pitchFamily="34" charset="0"/>
                  </a:rPr>
                  <a:t> </a:t>
                </a:r>
              </a:p>
            </p:txBody>
          </p:sp>
        </mc:Choice>
        <mc:Fallback xmlns="">
          <p:sp>
            <p:nvSpPr>
              <p:cNvPr id="54" name="文本框 53">
                <a:extLst>
                  <a:ext uri="{FF2B5EF4-FFF2-40B4-BE49-F238E27FC236}">
                    <a16:creationId xmlns:a16="http://schemas.microsoft.com/office/drawing/2014/main" id="{5649F425-D870-44DA-A8DB-048BBE499CAA}"/>
                  </a:ext>
                </a:extLst>
              </p:cNvPr>
              <p:cNvSpPr txBox="1">
                <a:spLocks noRot="1" noChangeAspect="1" noMove="1" noResize="1" noEditPoints="1" noAdjustHandles="1" noChangeArrowheads="1" noChangeShapeType="1" noTextEdit="1"/>
              </p:cNvSpPr>
              <p:nvPr/>
            </p:nvSpPr>
            <p:spPr>
              <a:xfrm>
                <a:off x="1730789" y="3980396"/>
                <a:ext cx="4619677" cy="384464"/>
              </a:xfrm>
              <a:prstGeom prst="rect">
                <a:avLst/>
              </a:prstGeom>
              <a:blipFill>
                <a:blip r:embed="rId15"/>
                <a:stretch>
                  <a:fillRect l="-528" t="-111111" b="-1793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99101050-87E4-48D6-B950-5D5CC6510998}"/>
                  </a:ext>
                </a:extLst>
              </p:cNvPr>
              <p:cNvSpPr txBox="1"/>
              <p:nvPr/>
            </p:nvSpPr>
            <p:spPr>
              <a:xfrm>
                <a:off x="1701906" y="4473310"/>
                <a:ext cx="3930941" cy="391582"/>
              </a:xfrm>
              <a:prstGeom prst="rect">
                <a:avLst/>
              </a:prstGeom>
              <a:noFill/>
            </p:spPr>
            <p:txBody>
              <a:bodyPr wrap="square">
                <a:spAutoFit/>
              </a:bodyPr>
              <a:lstStyle/>
              <a:p>
                <a14:m>
                  <m:oMath xmlns:m="http://schemas.openxmlformats.org/officeDocument/2006/math">
                    <m:r>
                      <a:rPr lang="en-US" altLang="zh-CN" i="1" kern="100" smtClean="0">
                        <a:solidFill>
                          <a:srgbClr val="4472C4"/>
                        </a:solidFill>
                        <a:latin typeface="Cambria Math" panose="02040503050406030204" pitchFamily="18" charset="0"/>
                        <a:ea typeface="宋体" panose="02010600030101010101" pitchFamily="2" charset="-122"/>
                        <a:cs typeface="Arial" panose="020B0604020202020204" pitchFamily="34" charset="0"/>
                      </a:rPr>
                      <m:t>𝐶</m:t>
                    </m:r>
                  </m:oMath>
                </a14:m>
                <a:r>
                  <a:rPr lang="en-US" altLang="zh-CN" kern="100" dirty="0">
                    <a:solidFill>
                      <a:srgbClr val="4472C4"/>
                    </a:solidFill>
                    <a:latin typeface="Wingdings2"/>
                    <a:ea typeface="宋体" panose="02010600030101010101" pitchFamily="2" charset="-122"/>
                    <a:cs typeface="Arial" panose="020B0604020202020204" pitchFamily="34" charset="0"/>
                  </a:rPr>
                  <a:t>2 </a:t>
                </a:r>
                <a14:m>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𝑡</m:t>
                        </m:r>
                      </m:e>
                      <m:sub>
                        <m:r>
                          <a:rPr lang="en-US" altLang="zh-CN" b="0" i="1" smtClean="0">
                            <a:solidFill>
                              <a:schemeClr val="tx1"/>
                            </a:solidFill>
                            <a:latin typeface="Cambria Math" panose="02040503050406030204" pitchFamily="18" charset="0"/>
                          </a:rPr>
                          <m:t>𝑖</m:t>
                        </m:r>
                      </m:sub>
                      <m:sup>
                        <m:r>
                          <a:rPr lang="en-US" altLang="zh-CN" b="0" i="1" smtClean="0">
                            <a:solidFill>
                              <a:schemeClr val="tx1"/>
                            </a:solidFill>
                            <a:latin typeface="Cambria Math" panose="02040503050406030204" pitchFamily="18" charset="0"/>
                          </a:rPr>
                          <m:t>𝑙𝑜𝑐</m:t>
                        </m:r>
                      </m:sup>
                    </m:sSubSup>
                    <m:r>
                      <a:rPr lang="en-US" altLang="zh-CN" i="1">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𝛼</m:t>
                        </m:r>
                      </m:e>
                      <m:sub>
                        <m:r>
                          <a:rPr lang="zh-CN" altLang="en-US">
                            <a:latin typeface="Cambria Math" panose="02040503050406030204" pitchFamily="18" charset="0"/>
                          </a:rPr>
                          <m:t>ⅈ</m:t>
                        </m:r>
                      </m:sub>
                    </m:sSub>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𝑡</m:t>
                        </m:r>
                      </m:e>
                      <m:sub>
                        <m:r>
                          <a:rPr lang="en-US" altLang="zh-CN" i="1">
                            <a:latin typeface="Cambria Math" panose="02040503050406030204" pitchFamily="18" charset="0"/>
                          </a:rPr>
                          <m:t>𝑖</m:t>
                        </m:r>
                      </m:sub>
                      <m:sup>
                        <m:r>
                          <a:rPr lang="en-US" altLang="zh-CN" b="0" i="1" smtClean="0">
                            <a:latin typeface="Cambria Math" panose="02040503050406030204" pitchFamily="18" charset="0"/>
                          </a:rPr>
                          <m:t>𝑒𝑥𝑒</m:t>
                        </m:r>
                      </m:sup>
                    </m:sSubSup>
                    <m:r>
                      <a:rPr lang="en-US" altLang="zh-CN" kern="100">
                        <a:latin typeface="Cambria Math" panose="02040503050406030204" pitchFamily="18" charset="0"/>
                        <a:ea typeface="宋体" panose="02010600030101010101" pitchFamily="2" charset="-122"/>
                        <a:cs typeface="Arial" panose="020B0604020202020204" pitchFamily="34" charset="0"/>
                      </a:rPr>
                      <m:t>≤</m:t>
                    </m:r>
                  </m:oMath>
                </a14:m>
                <a:r>
                  <a:rPr lang="zh-CN" altLang="zh-CN" dirty="0"/>
                  <a:t> </a:t>
                </a:r>
                <a14:m>
                  <m:oMath xmlns:m="http://schemas.openxmlformats.org/officeDocument/2006/math">
                    <m:sSubSup>
                      <m:sSubSupPr>
                        <m:ctrlPr>
                          <a:rPr lang="zh-CN" altLang="zh-CN" i="1">
                            <a:latin typeface="Cambria Math" panose="02040503050406030204" pitchFamily="18" charset="0"/>
                          </a:rPr>
                        </m:ctrlPr>
                      </m:sSubSupPr>
                      <m:e>
                        <m:r>
                          <a:rPr lang="zh-CN" altLang="zh-CN" i="1">
                            <a:latin typeface="Cambria Math" panose="02040503050406030204" pitchFamily="18" charset="0"/>
                          </a:rPr>
                          <m:t>𝑡</m:t>
                        </m:r>
                      </m:e>
                      <m:sub>
                        <m:r>
                          <a:rPr lang="en-US" altLang="zh-CN" i="1">
                            <a:latin typeface="Cambria Math" panose="02040503050406030204" pitchFamily="18" charset="0"/>
                          </a:rPr>
                          <m:t>𝑖</m:t>
                        </m:r>
                      </m:sub>
                      <m:sup>
                        <m:r>
                          <a:rPr lang="en-US" altLang="zh-CN" b="0" i="1" smtClean="0">
                            <a:latin typeface="Cambria Math" panose="02040503050406030204" pitchFamily="18" charset="0"/>
                          </a:rPr>
                          <m:t>𝑚𝑎𝑥</m:t>
                        </m:r>
                      </m:sup>
                    </m:sSubSup>
                  </m:oMath>
                </a14:m>
                <a:endParaRPr lang="zh-CN" altLang="en-US" dirty="0"/>
              </a:p>
            </p:txBody>
          </p:sp>
        </mc:Choice>
        <mc:Fallback xmlns="">
          <p:sp>
            <p:nvSpPr>
              <p:cNvPr id="56" name="文本框 55">
                <a:extLst>
                  <a:ext uri="{FF2B5EF4-FFF2-40B4-BE49-F238E27FC236}">
                    <a16:creationId xmlns:a16="http://schemas.microsoft.com/office/drawing/2014/main" id="{99101050-87E4-48D6-B950-5D5CC6510998}"/>
                  </a:ext>
                </a:extLst>
              </p:cNvPr>
              <p:cNvSpPr txBox="1">
                <a:spLocks noRot="1" noChangeAspect="1" noMove="1" noResize="1" noEditPoints="1" noAdjustHandles="1" noChangeArrowheads="1" noChangeShapeType="1" noTextEdit="1"/>
              </p:cNvSpPr>
              <p:nvPr/>
            </p:nvSpPr>
            <p:spPr>
              <a:xfrm>
                <a:off x="1701906" y="4473310"/>
                <a:ext cx="3930941" cy="391582"/>
              </a:xfrm>
              <a:prstGeom prst="rect">
                <a:avLst/>
              </a:prstGeom>
              <a:blipFill>
                <a:blip r:embed="rId16"/>
                <a:stretch>
                  <a:fillRect t="-3125" b="-2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8519033"/>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pic>
        <p:nvPicPr>
          <p:cNvPr id="46" name="图片 45" descr="图片包含 游戏机, 钟表, 标志, 站&#10;&#10;描述已自动生成">
            <a:extLst>
              <a:ext uri="{FF2B5EF4-FFF2-40B4-BE49-F238E27FC236}">
                <a16:creationId xmlns:a16="http://schemas.microsoft.com/office/drawing/2014/main" id="{6B6D9CBB-F950-4843-B2B2-033C94D99A9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9056" y="12801"/>
            <a:ext cx="1963025" cy="758293"/>
          </a:xfrm>
          <a:prstGeom prst="rect">
            <a:avLst/>
          </a:prstGeom>
        </p:spPr>
      </p:pic>
    </p:spTree>
    <p:extLst>
      <p:ext uri="{BB962C8B-B14F-4D97-AF65-F5344CB8AC3E}">
        <p14:creationId xmlns:p14="http://schemas.microsoft.com/office/powerpoint/2010/main" val="3457021710"/>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pic>
        <p:nvPicPr>
          <p:cNvPr id="46" name="图片 45" descr="图片包含 游戏机, 钟表, 标志, 站&#10;&#10;描述已自动生成">
            <a:extLst>
              <a:ext uri="{FF2B5EF4-FFF2-40B4-BE49-F238E27FC236}">
                <a16:creationId xmlns:a16="http://schemas.microsoft.com/office/drawing/2014/main" id="{6B6D9CBB-F950-4843-B2B2-033C94D99A9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9056" y="12801"/>
            <a:ext cx="1963025" cy="758293"/>
          </a:xfrm>
          <a:prstGeom prst="rect">
            <a:avLst/>
          </a:prstGeom>
        </p:spPr>
      </p:pic>
      <p:pic>
        <p:nvPicPr>
          <p:cNvPr id="3" name="图片 2">
            <a:extLst>
              <a:ext uri="{FF2B5EF4-FFF2-40B4-BE49-F238E27FC236}">
                <a16:creationId xmlns:a16="http://schemas.microsoft.com/office/drawing/2014/main" id="{5F75AB60-DDB2-45E8-A647-1C79A7037021}"/>
              </a:ext>
            </a:extLst>
          </p:cNvPr>
          <p:cNvPicPr>
            <a:picLocks noChangeAspect="1"/>
          </p:cNvPicPr>
          <p:nvPr/>
        </p:nvPicPr>
        <p:blipFill>
          <a:blip r:embed="rId6"/>
          <a:stretch>
            <a:fillRect/>
          </a:stretch>
        </p:blipFill>
        <p:spPr>
          <a:xfrm>
            <a:off x="422170" y="1059099"/>
            <a:ext cx="7606096" cy="5152947"/>
          </a:xfrm>
          <a:prstGeom prst="rect">
            <a:avLst/>
          </a:prstGeom>
        </p:spPr>
      </p:pic>
      <p:sp>
        <p:nvSpPr>
          <p:cNvPr id="48" name="箭头: 下 47">
            <a:extLst>
              <a:ext uri="{FF2B5EF4-FFF2-40B4-BE49-F238E27FC236}">
                <a16:creationId xmlns:a16="http://schemas.microsoft.com/office/drawing/2014/main" id="{DE25475B-4371-4248-93C9-13C133CC30F9}"/>
              </a:ext>
            </a:extLst>
          </p:cNvPr>
          <p:cNvSpPr/>
          <p:nvPr/>
        </p:nvSpPr>
        <p:spPr>
          <a:xfrm rot="15257369">
            <a:off x="7544200" y="2461230"/>
            <a:ext cx="224423" cy="9751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14634F5C-D272-4604-8D7D-5CDD5BFD27E6}"/>
              </a:ext>
            </a:extLst>
          </p:cNvPr>
          <p:cNvSpPr txBox="1"/>
          <p:nvPr/>
        </p:nvSpPr>
        <p:spPr>
          <a:xfrm>
            <a:off x="8785405" y="473786"/>
            <a:ext cx="2320647" cy="369332"/>
          </a:xfrm>
          <a:prstGeom prst="rect">
            <a:avLst/>
          </a:prstGeom>
          <a:noFill/>
        </p:spPr>
        <p:txBody>
          <a:bodyPr wrap="square">
            <a:spAutoFit/>
          </a:bodyPr>
          <a:lstStyle/>
          <a:p>
            <a:r>
              <a:rPr lang="zh-CN" altLang="en-US" dirty="0"/>
              <a:t> T</a:t>
            </a:r>
            <a:r>
              <a:rPr lang="en-US" altLang="zh-CN" dirty="0"/>
              <a:t>v</a:t>
            </a:r>
            <a:r>
              <a:rPr lang="zh-CN" altLang="en-US" dirty="0"/>
              <a:t>i   到   RSUm</a:t>
            </a:r>
          </a:p>
        </p:txBody>
      </p:sp>
      <p:pic>
        <p:nvPicPr>
          <p:cNvPr id="6" name="图片 5">
            <a:extLst>
              <a:ext uri="{FF2B5EF4-FFF2-40B4-BE49-F238E27FC236}">
                <a16:creationId xmlns:a16="http://schemas.microsoft.com/office/drawing/2014/main" id="{501F34AA-759B-4585-A49A-204A17D2F544}"/>
              </a:ext>
            </a:extLst>
          </p:cNvPr>
          <p:cNvPicPr>
            <a:picLocks noChangeAspect="1"/>
          </p:cNvPicPr>
          <p:nvPr/>
        </p:nvPicPr>
        <p:blipFill>
          <a:blip r:embed="rId7"/>
          <a:stretch>
            <a:fillRect/>
          </a:stretch>
        </p:blipFill>
        <p:spPr>
          <a:xfrm>
            <a:off x="7663718" y="1040216"/>
            <a:ext cx="4524375" cy="1171575"/>
          </a:xfrm>
          <a:prstGeom prst="rect">
            <a:avLst/>
          </a:prstGeom>
        </p:spPr>
      </p:pic>
      <p:pic>
        <p:nvPicPr>
          <p:cNvPr id="8" name="图片 7">
            <a:extLst>
              <a:ext uri="{FF2B5EF4-FFF2-40B4-BE49-F238E27FC236}">
                <a16:creationId xmlns:a16="http://schemas.microsoft.com/office/drawing/2014/main" id="{55D0D571-E387-4FFE-926D-4234701F03DF}"/>
              </a:ext>
            </a:extLst>
          </p:cNvPr>
          <p:cNvPicPr>
            <a:picLocks noChangeAspect="1"/>
          </p:cNvPicPr>
          <p:nvPr/>
        </p:nvPicPr>
        <p:blipFill>
          <a:blip r:embed="rId8"/>
          <a:stretch>
            <a:fillRect/>
          </a:stretch>
        </p:blipFill>
        <p:spPr>
          <a:xfrm>
            <a:off x="7605475" y="3664724"/>
            <a:ext cx="4623237" cy="1104900"/>
          </a:xfrm>
          <a:prstGeom prst="rect">
            <a:avLst/>
          </a:prstGeom>
        </p:spPr>
      </p:pic>
      <p:pic>
        <p:nvPicPr>
          <p:cNvPr id="10" name="图片 9">
            <a:extLst>
              <a:ext uri="{FF2B5EF4-FFF2-40B4-BE49-F238E27FC236}">
                <a16:creationId xmlns:a16="http://schemas.microsoft.com/office/drawing/2014/main" id="{A1B293D9-CBB1-4F3A-B5AD-18496524ECB6}"/>
              </a:ext>
            </a:extLst>
          </p:cNvPr>
          <p:cNvPicPr>
            <a:picLocks noChangeAspect="1"/>
          </p:cNvPicPr>
          <p:nvPr/>
        </p:nvPicPr>
        <p:blipFill>
          <a:blip r:embed="rId9"/>
          <a:stretch>
            <a:fillRect/>
          </a:stretch>
        </p:blipFill>
        <p:spPr>
          <a:xfrm>
            <a:off x="10055330" y="4835607"/>
            <a:ext cx="1714500" cy="981075"/>
          </a:xfrm>
          <a:prstGeom prst="rect">
            <a:avLst/>
          </a:prstGeom>
        </p:spPr>
      </p:pic>
      <p:pic>
        <p:nvPicPr>
          <p:cNvPr id="12" name="图片 11">
            <a:extLst>
              <a:ext uri="{FF2B5EF4-FFF2-40B4-BE49-F238E27FC236}">
                <a16:creationId xmlns:a16="http://schemas.microsoft.com/office/drawing/2014/main" id="{7F5ADED6-02DB-4218-BC24-B387675E31D4}"/>
              </a:ext>
            </a:extLst>
          </p:cNvPr>
          <p:cNvPicPr>
            <a:picLocks noChangeAspect="1"/>
          </p:cNvPicPr>
          <p:nvPr/>
        </p:nvPicPr>
        <p:blipFill>
          <a:blip r:embed="rId10"/>
          <a:stretch>
            <a:fillRect/>
          </a:stretch>
        </p:blipFill>
        <p:spPr>
          <a:xfrm>
            <a:off x="8045264" y="5885787"/>
            <a:ext cx="3781425" cy="790575"/>
          </a:xfrm>
          <a:prstGeom prst="rect">
            <a:avLst/>
          </a:prstGeom>
        </p:spPr>
      </p:pic>
      <p:sp>
        <p:nvSpPr>
          <p:cNvPr id="59" name="文本框 58">
            <a:extLst>
              <a:ext uri="{FF2B5EF4-FFF2-40B4-BE49-F238E27FC236}">
                <a16:creationId xmlns:a16="http://schemas.microsoft.com/office/drawing/2014/main" id="{D46AC863-8022-483B-886F-876A43EB74E0}"/>
              </a:ext>
            </a:extLst>
          </p:cNvPr>
          <p:cNvSpPr txBox="1"/>
          <p:nvPr/>
        </p:nvSpPr>
        <p:spPr>
          <a:xfrm>
            <a:off x="8968165" y="2792520"/>
            <a:ext cx="2320647" cy="369332"/>
          </a:xfrm>
          <a:prstGeom prst="rect">
            <a:avLst/>
          </a:prstGeom>
          <a:noFill/>
        </p:spPr>
        <p:txBody>
          <a:bodyPr wrap="square">
            <a:spAutoFit/>
          </a:bodyPr>
          <a:lstStyle/>
          <a:p>
            <a:r>
              <a:rPr lang="zh-CN" altLang="en-US" dirty="0"/>
              <a:t>传输时延</a:t>
            </a:r>
          </a:p>
        </p:txBody>
      </p:sp>
      <p:sp>
        <p:nvSpPr>
          <p:cNvPr id="60" name="文本框 59">
            <a:extLst>
              <a:ext uri="{FF2B5EF4-FFF2-40B4-BE49-F238E27FC236}">
                <a16:creationId xmlns:a16="http://schemas.microsoft.com/office/drawing/2014/main" id="{755E0385-FD1B-4A25-97D3-9D9FA3ED99BB}"/>
              </a:ext>
            </a:extLst>
          </p:cNvPr>
          <p:cNvSpPr txBox="1"/>
          <p:nvPr/>
        </p:nvSpPr>
        <p:spPr>
          <a:xfrm>
            <a:off x="8249909" y="5133919"/>
            <a:ext cx="1805422" cy="369332"/>
          </a:xfrm>
          <a:prstGeom prst="rect">
            <a:avLst/>
          </a:prstGeom>
          <a:noFill/>
        </p:spPr>
        <p:txBody>
          <a:bodyPr wrap="square">
            <a:spAutoFit/>
          </a:bodyPr>
          <a:lstStyle/>
          <a:p>
            <a:r>
              <a:rPr lang="zh-CN" altLang="en-US" dirty="0"/>
              <a:t>计算时延</a:t>
            </a:r>
          </a:p>
        </p:txBody>
      </p:sp>
      <p:sp>
        <p:nvSpPr>
          <p:cNvPr id="61" name="文本框 60">
            <a:extLst>
              <a:ext uri="{FF2B5EF4-FFF2-40B4-BE49-F238E27FC236}">
                <a16:creationId xmlns:a16="http://schemas.microsoft.com/office/drawing/2014/main" id="{40912B0A-2D01-42DC-8233-0E6228DB82C7}"/>
              </a:ext>
            </a:extLst>
          </p:cNvPr>
          <p:cNvSpPr txBox="1"/>
          <p:nvPr/>
        </p:nvSpPr>
        <p:spPr>
          <a:xfrm>
            <a:off x="7092090" y="6192624"/>
            <a:ext cx="1019297" cy="369332"/>
          </a:xfrm>
          <a:prstGeom prst="rect">
            <a:avLst/>
          </a:prstGeom>
          <a:noFill/>
        </p:spPr>
        <p:txBody>
          <a:bodyPr wrap="square">
            <a:spAutoFit/>
          </a:bodyPr>
          <a:lstStyle/>
          <a:p>
            <a:r>
              <a:rPr lang="zh-CN" altLang="en-US" dirty="0"/>
              <a:t>能耗</a:t>
            </a:r>
          </a:p>
        </p:txBody>
      </p:sp>
    </p:spTree>
    <p:extLst>
      <p:ext uri="{BB962C8B-B14F-4D97-AF65-F5344CB8AC3E}">
        <p14:creationId xmlns:p14="http://schemas.microsoft.com/office/powerpoint/2010/main" val="2625262053"/>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pic>
        <p:nvPicPr>
          <p:cNvPr id="46" name="图片 45" descr="图片包含 游戏机, 钟表, 标志, 站&#10;&#10;描述已自动生成">
            <a:extLst>
              <a:ext uri="{FF2B5EF4-FFF2-40B4-BE49-F238E27FC236}">
                <a16:creationId xmlns:a16="http://schemas.microsoft.com/office/drawing/2014/main" id="{6B6D9CBB-F950-4843-B2B2-033C94D99A9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9056" y="12801"/>
            <a:ext cx="1963025" cy="758293"/>
          </a:xfrm>
          <a:prstGeom prst="rect">
            <a:avLst/>
          </a:prstGeom>
        </p:spPr>
      </p:pic>
      <p:sp>
        <p:nvSpPr>
          <p:cNvPr id="41" name="文本框 40">
            <a:extLst>
              <a:ext uri="{FF2B5EF4-FFF2-40B4-BE49-F238E27FC236}">
                <a16:creationId xmlns:a16="http://schemas.microsoft.com/office/drawing/2014/main" id="{7A1953BE-5D92-48E4-98F3-8CC24EA0A038}"/>
              </a:ext>
            </a:extLst>
          </p:cNvPr>
          <p:cNvSpPr txBox="1"/>
          <p:nvPr/>
        </p:nvSpPr>
        <p:spPr>
          <a:xfrm>
            <a:off x="981075" y="1131689"/>
            <a:ext cx="2543175" cy="646331"/>
          </a:xfrm>
          <a:prstGeom prst="rect">
            <a:avLst/>
          </a:prstGeom>
          <a:noFill/>
        </p:spPr>
        <p:txBody>
          <a:bodyPr wrap="square">
            <a:spAutoFit/>
          </a:bodyPr>
          <a:lstStyle/>
          <a:p>
            <a:r>
              <a:rPr lang="zh-CN" altLang="en-US" dirty="0"/>
              <a:t>不惜能耗成本代价最大化传输量与处理量</a:t>
            </a:r>
          </a:p>
        </p:txBody>
      </p:sp>
      <p:sp>
        <p:nvSpPr>
          <p:cNvPr id="42" name="文本框 41">
            <a:extLst>
              <a:ext uri="{FF2B5EF4-FFF2-40B4-BE49-F238E27FC236}">
                <a16:creationId xmlns:a16="http://schemas.microsoft.com/office/drawing/2014/main" id="{8D60E3A4-3466-4223-99BE-B81256DF2457}"/>
              </a:ext>
            </a:extLst>
          </p:cNvPr>
          <p:cNvSpPr txBox="1"/>
          <p:nvPr/>
        </p:nvSpPr>
        <p:spPr>
          <a:xfrm>
            <a:off x="981074" y="2419469"/>
            <a:ext cx="2543175" cy="923330"/>
          </a:xfrm>
          <a:prstGeom prst="rect">
            <a:avLst/>
          </a:prstGeom>
          <a:noFill/>
        </p:spPr>
        <p:txBody>
          <a:bodyPr wrap="square">
            <a:spAutoFit/>
          </a:bodyPr>
          <a:lstStyle/>
          <a:p>
            <a:r>
              <a:rPr lang="zh-CN" altLang="en-US" dirty="0"/>
              <a:t>不可避免地存在一个最优值</a:t>
            </a:r>
            <a:r>
              <a:rPr lang="en-US" altLang="zh-CN" dirty="0"/>
              <a:t>C</a:t>
            </a:r>
            <a:r>
              <a:rPr lang="zh-CN" altLang="en-US" dirty="0"/>
              <a:t>星使得系统能效最大化</a:t>
            </a:r>
          </a:p>
        </p:txBody>
      </p:sp>
    </p:spTree>
    <p:extLst>
      <p:ext uri="{BB962C8B-B14F-4D97-AF65-F5344CB8AC3E}">
        <p14:creationId xmlns:p14="http://schemas.microsoft.com/office/powerpoint/2010/main" val="490465450"/>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FEC97762-F43B-4CCB-BB94-7C51C6B6C97D}"/>
              </a:ext>
            </a:extLst>
          </p:cNvPr>
          <p:cNvGrpSpPr/>
          <p:nvPr/>
        </p:nvGrpSpPr>
        <p:grpSpPr>
          <a:xfrm>
            <a:off x="9616368" y="6355080"/>
            <a:ext cx="2104859" cy="180180"/>
            <a:chOff x="9616368" y="6355080"/>
            <a:chExt cx="2104859" cy="180180"/>
          </a:xfrm>
        </p:grpSpPr>
        <p:sp>
          <p:nvSpPr>
            <p:cNvPr id="88" name="文本框 87">
              <a:extLst>
                <a:ext uri="{FF2B5EF4-FFF2-40B4-BE49-F238E27FC236}">
                  <a16:creationId xmlns:a16="http://schemas.microsoft.com/office/drawing/2014/main" id="{528DE2CD-7A4F-485D-BE85-28975BD02958}"/>
                </a:ext>
              </a:extLst>
            </p:cNvPr>
            <p:cNvSpPr txBox="1"/>
            <p:nvPr/>
          </p:nvSpPr>
          <p:spPr>
            <a:xfrm flipH="1">
              <a:off x="10122246" y="6360957"/>
              <a:ext cx="1598981" cy="166497"/>
            </a:xfrm>
            <a:custGeom>
              <a:avLst/>
              <a:gdLst/>
              <a:ahLst/>
              <a:cxnLst/>
              <a:rect l="l" t="t" r="r" b="b"/>
              <a:pathLst>
                <a:path w="1598981" h="166497">
                  <a:moveTo>
                    <a:pt x="930678" y="125234"/>
                  </a:moveTo>
                  <a:cubicBezTo>
                    <a:pt x="928748" y="126682"/>
                    <a:pt x="926667" y="128311"/>
                    <a:pt x="924435" y="130121"/>
                  </a:cubicBezTo>
                  <a:cubicBezTo>
                    <a:pt x="922203" y="131930"/>
                    <a:pt x="920001" y="133770"/>
                    <a:pt x="917829" y="135640"/>
                  </a:cubicBezTo>
                  <a:cubicBezTo>
                    <a:pt x="915657" y="137510"/>
                    <a:pt x="913606" y="139320"/>
                    <a:pt x="911676" y="141070"/>
                  </a:cubicBezTo>
                  <a:cubicBezTo>
                    <a:pt x="909746" y="142819"/>
                    <a:pt x="908056" y="144357"/>
                    <a:pt x="906609" y="145684"/>
                  </a:cubicBezTo>
                  <a:lnTo>
                    <a:pt x="910228" y="149847"/>
                  </a:lnTo>
                  <a:cubicBezTo>
                    <a:pt x="911555" y="148640"/>
                    <a:pt x="913214" y="147132"/>
                    <a:pt x="915205" y="145322"/>
                  </a:cubicBezTo>
                  <a:cubicBezTo>
                    <a:pt x="917196" y="143513"/>
                    <a:pt x="919277" y="141673"/>
                    <a:pt x="921449" y="139803"/>
                  </a:cubicBezTo>
                  <a:cubicBezTo>
                    <a:pt x="923620" y="137933"/>
                    <a:pt x="925792" y="136063"/>
                    <a:pt x="927964" y="134193"/>
                  </a:cubicBezTo>
                  <a:cubicBezTo>
                    <a:pt x="930135" y="132322"/>
                    <a:pt x="932186" y="130724"/>
                    <a:pt x="934117" y="129397"/>
                  </a:cubicBezTo>
                  <a:close/>
                  <a:moveTo>
                    <a:pt x="1286656" y="116366"/>
                  </a:moveTo>
                  <a:lnTo>
                    <a:pt x="1281046" y="116728"/>
                  </a:lnTo>
                  <a:lnTo>
                    <a:pt x="1281046" y="143694"/>
                  </a:lnTo>
                  <a:cubicBezTo>
                    <a:pt x="1281046" y="145383"/>
                    <a:pt x="1280925" y="146770"/>
                    <a:pt x="1280684" y="147856"/>
                  </a:cubicBezTo>
                  <a:cubicBezTo>
                    <a:pt x="1280443" y="148942"/>
                    <a:pt x="1279960" y="149817"/>
                    <a:pt x="1279236" y="150480"/>
                  </a:cubicBezTo>
                  <a:cubicBezTo>
                    <a:pt x="1278512" y="151144"/>
                    <a:pt x="1277517" y="151626"/>
                    <a:pt x="1276250" y="151928"/>
                  </a:cubicBezTo>
                  <a:cubicBezTo>
                    <a:pt x="1274983" y="152230"/>
                    <a:pt x="1273324" y="152441"/>
                    <a:pt x="1271273" y="152562"/>
                  </a:cubicBezTo>
                  <a:cubicBezTo>
                    <a:pt x="1263431" y="153044"/>
                    <a:pt x="1255529" y="153044"/>
                    <a:pt x="1247566" y="152562"/>
                  </a:cubicBezTo>
                  <a:cubicBezTo>
                    <a:pt x="1245515" y="152441"/>
                    <a:pt x="1243825" y="152230"/>
                    <a:pt x="1242498" y="151928"/>
                  </a:cubicBezTo>
                  <a:cubicBezTo>
                    <a:pt x="1241171" y="151626"/>
                    <a:pt x="1240146" y="151144"/>
                    <a:pt x="1239422" y="150480"/>
                  </a:cubicBezTo>
                  <a:cubicBezTo>
                    <a:pt x="1238698" y="149817"/>
                    <a:pt x="1238155" y="148972"/>
                    <a:pt x="1237793" y="147947"/>
                  </a:cubicBezTo>
                  <a:cubicBezTo>
                    <a:pt x="1237431" y="146921"/>
                    <a:pt x="1237129" y="145624"/>
                    <a:pt x="1236888" y="144056"/>
                  </a:cubicBezTo>
                  <a:cubicBezTo>
                    <a:pt x="1236767" y="143211"/>
                    <a:pt x="1236647" y="142065"/>
                    <a:pt x="1236526" y="140617"/>
                  </a:cubicBezTo>
                  <a:cubicBezTo>
                    <a:pt x="1236405" y="139169"/>
                    <a:pt x="1236285" y="137722"/>
                    <a:pt x="1236164" y="136274"/>
                  </a:cubicBezTo>
                  <a:cubicBezTo>
                    <a:pt x="1236043" y="134585"/>
                    <a:pt x="1235923" y="132835"/>
                    <a:pt x="1235802" y="131025"/>
                  </a:cubicBezTo>
                  <a:lnTo>
                    <a:pt x="1230735" y="133016"/>
                  </a:lnTo>
                  <a:cubicBezTo>
                    <a:pt x="1230856" y="134705"/>
                    <a:pt x="1230976" y="136274"/>
                    <a:pt x="1231097" y="137722"/>
                  </a:cubicBezTo>
                  <a:cubicBezTo>
                    <a:pt x="1231218" y="139049"/>
                    <a:pt x="1231308" y="140406"/>
                    <a:pt x="1231368" y="141793"/>
                  </a:cubicBezTo>
                  <a:cubicBezTo>
                    <a:pt x="1231429" y="143181"/>
                    <a:pt x="1231519" y="144357"/>
                    <a:pt x="1231640" y="145322"/>
                  </a:cubicBezTo>
                  <a:cubicBezTo>
                    <a:pt x="1231881" y="147615"/>
                    <a:pt x="1232273" y="149545"/>
                    <a:pt x="1232816" y="151114"/>
                  </a:cubicBezTo>
                  <a:cubicBezTo>
                    <a:pt x="1233359" y="152682"/>
                    <a:pt x="1234173" y="153949"/>
                    <a:pt x="1235259" y="154914"/>
                  </a:cubicBezTo>
                  <a:cubicBezTo>
                    <a:pt x="1236345" y="155879"/>
                    <a:pt x="1237823" y="156603"/>
                    <a:pt x="1239693" y="157086"/>
                  </a:cubicBezTo>
                  <a:cubicBezTo>
                    <a:pt x="1241563" y="157568"/>
                    <a:pt x="1243946" y="157870"/>
                    <a:pt x="1246842" y="157991"/>
                  </a:cubicBezTo>
                  <a:cubicBezTo>
                    <a:pt x="1255408" y="158594"/>
                    <a:pt x="1263914" y="158594"/>
                    <a:pt x="1272359" y="157991"/>
                  </a:cubicBezTo>
                  <a:cubicBezTo>
                    <a:pt x="1277426" y="157629"/>
                    <a:pt x="1281076" y="156603"/>
                    <a:pt x="1283308" y="154914"/>
                  </a:cubicBezTo>
                  <a:cubicBezTo>
                    <a:pt x="1285540" y="153225"/>
                    <a:pt x="1286656" y="149847"/>
                    <a:pt x="1286656" y="144780"/>
                  </a:cubicBezTo>
                  <a:close/>
                  <a:moveTo>
                    <a:pt x="1303487" y="116005"/>
                  </a:moveTo>
                  <a:lnTo>
                    <a:pt x="1298420" y="117995"/>
                  </a:lnTo>
                  <a:cubicBezTo>
                    <a:pt x="1299505" y="120891"/>
                    <a:pt x="1300772" y="123967"/>
                    <a:pt x="1302220" y="127225"/>
                  </a:cubicBezTo>
                  <a:cubicBezTo>
                    <a:pt x="1303668" y="130483"/>
                    <a:pt x="1305146" y="133710"/>
                    <a:pt x="1306654" y="136907"/>
                  </a:cubicBezTo>
                  <a:cubicBezTo>
                    <a:pt x="1308162" y="140104"/>
                    <a:pt x="1309731" y="143211"/>
                    <a:pt x="1311359" y="146227"/>
                  </a:cubicBezTo>
                  <a:cubicBezTo>
                    <a:pt x="1312988" y="149244"/>
                    <a:pt x="1314587" y="151958"/>
                    <a:pt x="1316155" y="154371"/>
                  </a:cubicBezTo>
                  <a:lnTo>
                    <a:pt x="1320860" y="151114"/>
                  </a:lnTo>
                  <a:cubicBezTo>
                    <a:pt x="1319292" y="148821"/>
                    <a:pt x="1317693" y="146197"/>
                    <a:pt x="1316065" y="143241"/>
                  </a:cubicBezTo>
                  <a:cubicBezTo>
                    <a:pt x="1314436" y="140285"/>
                    <a:pt x="1312867" y="137269"/>
                    <a:pt x="1311359" y="134193"/>
                  </a:cubicBezTo>
                  <a:cubicBezTo>
                    <a:pt x="1309851" y="131116"/>
                    <a:pt x="1308433" y="128009"/>
                    <a:pt x="1307106" y="124872"/>
                  </a:cubicBezTo>
                  <a:cubicBezTo>
                    <a:pt x="1305779" y="121735"/>
                    <a:pt x="1304573" y="118779"/>
                    <a:pt x="1303487" y="116005"/>
                  </a:cubicBezTo>
                  <a:close/>
                  <a:moveTo>
                    <a:pt x="1221867" y="115462"/>
                  </a:moveTo>
                  <a:cubicBezTo>
                    <a:pt x="1220057" y="117633"/>
                    <a:pt x="1218067" y="120257"/>
                    <a:pt x="1215895" y="123334"/>
                  </a:cubicBezTo>
                  <a:cubicBezTo>
                    <a:pt x="1213723" y="126411"/>
                    <a:pt x="1211582" y="129578"/>
                    <a:pt x="1209470" y="132835"/>
                  </a:cubicBezTo>
                  <a:cubicBezTo>
                    <a:pt x="1207359" y="136093"/>
                    <a:pt x="1205338" y="139230"/>
                    <a:pt x="1203408" y="142246"/>
                  </a:cubicBezTo>
                  <a:cubicBezTo>
                    <a:pt x="1201477" y="145262"/>
                    <a:pt x="1199788" y="147856"/>
                    <a:pt x="1198340" y="150028"/>
                  </a:cubicBezTo>
                  <a:lnTo>
                    <a:pt x="1203227" y="153285"/>
                  </a:lnTo>
                  <a:cubicBezTo>
                    <a:pt x="1204554" y="150993"/>
                    <a:pt x="1206183" y="148309"/>
                    <a:pt x="1208113" y="145232"/>
                  </a:cubicBezTo>
                  <a:cubicBezTo>
                    <a:pt x="1210043" y="142155"/>
                    <a:pt x="1212064" y="138988"/>
                    <a:pt x="1214176" y="135731"/>
                  </a:cubicBezTo>
                  <a:cubicBezTo>
                    <a:pt x="1216287" y="132473"/>
                    <a:pt x="1218398" y="129336"/>
                    <a:pt x="1220510" y="126320"/>
                  </a:cubicBezTo>
                  <a:cubicBezTo>
                    <a:pt x="1222621" y="123304"/>
                    <a:pt x="1224582" y="120710"/>
                    <a:pt x="1226392" y="118538"/>
                  </a:cubicBezTo>
                  <a:close/>
                  <a:moveTo>
                    <a:pt x="1264034" y="107137"/>
                  </a:moveTo>
                  <a:cubicBezTo>
                    <a:pt x="1262948" y="108343"/>
                    <a:pt x="1261621" y="109942"/>
                    <a:pt x="1260053" y="111933"/>
                  </a:cubicBezTo>
                  <a:cubicBezTo>
                    <a:pt x="1258484" y="113923"/>
                    <a:pt x="1256856" y="116035"/>
                    <a:pt x="1255167" y="118267"/>
                  </a:cubicBezTo>
                  <a:cubicBezTo>
                    <a:pt x="1253477" y="120499"/>
                    <a:pt x="1251849" y="122701"/>
                    <a:pt x="1250280" y="124872"/>
                  </a:cubicBezTo>
                  <a:cubicBezTo>
                    <a:pt x="1248712" y="127044"/>
                    <a:pt x="1247385" y="128854"/>
                    <a:pt x="1246299" y="130302"/>
                  </a:cubicBezTo>
                  <a:lnTo>
                    <a:pt x="1250461" y="133740"/>
                  </a:lnTo>
                  <a:cubicBezTo>
                    <a:pt x="1251426" y="132292"/>
                    <a:pt x="1252693" y="130483"/>
                    <a:pt x="1254262" y="128311"/>
                  </a:cubicBezTo>
                  <a:cubicBezTo>
                    <a:pt x="1255830" y="126139"/>
                    <a:pt x="1257459" y="123937"/>
                    <a:pt x="1259148" y="121705"/>
                  </a:cubicBezTo>
                  <a:cubicBezTo>
                    <a:pt x="1260837" y="119473"/>
                    <a:pt x="1262496" y="117332"/>
                    <a:pt x="1264125" y="115281"/>
                  </a:cubicBezTo>
                  <a:cubicBezTo>
                    <a:pt x="1265754" y="113230"/>
                    <a:pt x="1267111" y="111601"/>
                    <a:pt x="1268197" y="110394"/>
                  </a:cubicBezTo>
                  <a:close/>
                  <a:moveTo>
                    <a:pt x="870414" y="104603"/>
                  </a:moveTo>
                  <a:lnTo>
                    <a:pt x="864622" y="104965"/>
                  </a:lnTo>
                  <a:lnTo>
                    <a:pt x="864622" y="118357"/>
                  </a:lnTo>
                  <a:lnTo>
                    <a:pt x="835485" y="118357"/>
                  </a:lnTo>
                  <a:lnTo>
                    <a:pt x="835485" y="123786"/>
                  </a:lnTo>
                  <a:lnTo>
                    <a:pt x="864622" y="123786"/>
                  </a:lnTo>
                  <a:lnTo>
                    <a:pt x="864622" y="143151"/>
                  </a:lnTo>
                  <a:cubicBezTo>
                    <a:pt x="864622" y="146529"/>
                    <a:pt x="864954" y="149274"/>
                    <a:pt x="865618" y="151385"/>
                  </a:cubicBezTo>
                  <a:cubicBezTo>
                    <a:pt x="866281" y="153497"/>
                    <a:pt x="867367" y="155155"/>
                    <a:pt x="868875" y="156362"/>
                  </a:cubicBezTo>
                  <a:cubicBezTo>
                    <a:pt x="870383" y="157568"/>
                    <a:pt x="872435" y="158443"/>
                    <a:pt x="875029" y="158986"/>
                  </a:cubicBezTo>
                  <a:cubicBezTo>
                    <a:pt x="877623" y="159529"/>
                    <a:pt x="880850" y="159981"/>
                    <a:pt x="884711" y="160343"/>
                  </a:cubicBezTo>
                  <a:lnTo>
                    <a:pt x="895931" y="161429"/>
                  </a:lnTo>
                  <a:lnTo>
                    <a:pt x="897922" y="155819"/>
                  </a:lnTo>
                  <a:lnTo>
                    <a:pt x="885797" y="154733"/>
                  </a:lnTo>
                  <a:cubicBezTo>
                    <a:pt x="882539" y="154371"/>
                    <a:pt x="879885" y="153979"/>
                    <a:pt x="877834" y="153557"/>
                  </a:cubicBezTo>
                  <a:cubicBezTo>
                    <a:pt x="875783" y="153135"/>
                    <a:pt x="874214" y="152471"/>
                    <a:pt x="873128" y="151566"/>
                  </a:cubicBezTo>
                  <a:cubicBezTo>
                    <a:pt x="872042" y="150661"/>
                    <a:pt x="871319" y="149425"/>
                    <a:pt x="870957" y="147856"/>
                  </a:cubicBezTo>
                  <a:cubicBezTo>
                    <a:pt x="870595" y="146288"/>
                    <a:pt x="870414" y="144297"/>
                    <a:pt x="870414" y="141884"/>
                  </a:cubicBezTo>
                  <a:lnTo>
                    <a:pt x="870414" y="123786"/>
                  </a:lnTo>
                  <a:lnTo>
                    <a:pt x="956015" y="123786"/>
                  </a:lnTo>
                  <a:lnTo>
                    <a:pt x="956015" y="118357"/>
                  </a:lnTo>
                  <a:lnTo>
                    <a:pt x="870414" y="118357"/>
                  </a:lnTo>
                  <a:close/>
                  <a:moveTo>
                    <a:pt x="1315612" y="99717"/>
                  </a:moveTo>
                  <a:lnTo>
                    <a:pt x="1199607" y="99717"/>
                  </a:lnTo>
                  <a:lnTo>
                    <a:pt x="1199607" y="105146"/>
                  </a:lnTo>
                  <a:lnTo>
                    <a:pt x="1315612" y="105146"/>
                  </a:lnTo>
                  <a:close/>
                  <a:moveTo>
                    <a:pt x="1551384" y="94469"/>
                  </a:moveTo>
                  <a:lnTo>
                    <a:pt x="1450581" y="94469"/>
                  </a:lnTo>
                  <a:lnTo>
                    <a:pt x="1450581" y="99717"/>
                  </a:lnTo>
                  <a:lnTo>
                    <a:pt x="1495282" y="118719"/>
                  </a:lnTo>
                  <a:lnTo>
                    <a:pt x="1495282" y="121796"/>
                  </a:lnTo>
                  <a:lnTo>
                    <a:pt x="1435380" y="121796"/>
                  </a:lnTo>
                  <a:lnTo>
                    <a:pt x="1435380" y="127225"/>
                  </a:lnTo>
                  <a:lnTo>
                    <a:pt x="1495282" y="127225"/>
                  </a:lnTo>
                  <a:lnTo>
                    <a:pt x="1495282" y="145142"/>
                  </a:lnTo>
                  <a:cubicBezTo>
                    <a:pt x="1495282" y="148278"/>
                    <a:pt x="1495554" y="150812"/>
                    <a:pt x="1496097" y="152742"/>
                  </a:cubicBezTo>
                  <a:cubicBezTo>
                    <a:pt x="1496640" y="154673"/>
                    <a:pt x="1497605" y="156181"/>
                    <a:pt x="1498992" y="157267"/>
                  </a:cubicBezTo>
                  <a:cubicBezTo>
                    <a:pt x="1500380" y="158353"/>
                    <a:pt x="1502280" y="159107"/>
                    <a:pt x="1504693" y="159529"/>
                  </a:cubicBezTo>
                  <a:cubicBezTo>
                    <a:pt x="1507106" y="159951"/>
                    <a:pt x="1510122" y="160283"/>
                    <a:pt x="1513742" y="160524"/>
                  </a:cubicBezTo>
                  <a:lnTo>
                    <a:pt x="1527315" y="161429"/>
                  </a:lnTo>
                  <a:lnTo>
                    <a:pt x="1529125" y="155819"/>
                  </a:lnTo>
                  <a:lnTo>
                    <a:pt x="1515189" y="155095"/>
                  </a:lnTo>
                  <a:cubicBezTo>
                    <a:pt x="1512294" y="154974"/>
                    <a:pt x="1509941" y="154763"/>
                    <a:pt x="1508131" y="154462"/>
                  </a:cubicBezTo>
                  <a:cubicBezTo>
                    <a:pt x="1506322" y="154160"/>
                    <a:pt x="1504904" y="153647"/>
                    <a:pt x="1503879" y="152923"/>
                  </a:cubicBezTo>
                  <a:cubicBezTo>
                    <a:pt x="1502853" y="152200"/>
                    <a:pt x="1502189" y="151174"/>
                    <a:pt x="1501888" y="149847"/>
                  </a:cubicBezTo>
                  <a:cubicBezTo>
                    <a:pt x="1501586" y="148520"/>
                    <a:pt x="1501435" y="146710"/>
                    <a:pt x="1501435" y="144418"/>
                  </a:cubicBezTo>
                  <a:lnTo>
                    <a:pt x="1501435" y="127225"/>
                  </a:lnTo>
                  <a:lnTo>
                    <a:pt x="1565682" y="127225"/>
                  </a:lnTo>
                  <a:lnTo>
                    <a:pt x="1565682" y="121796"/>
                  </a:lnTo>
                  <a:lnTo>
                    <a:pt x="1501435" y="121796"/>
                  </a:lnTo>
                  <a:lnTo>
                    <a:pt x="1501435" y="115824"/>
                  </a:lnTo>
                  <a:lnTo>
                    <a:pt x="1463612" y="99717"/>
                  </a:lnTo>
                  <a:lnTo>
                    <a:pt x="1551384" y="99717"/>
                  </a:lnTo>
                  <a:close/>
                  <a:moveTo>
                    <a:pt x="157267" y="91935"/>
                  </a:moveTo>
                  <a:lnTo>
                    <a:pt x="6153" y="91935"/>
                  </a:lnTo>
                  <a:lnTo>
                    <a:pt x="6153" y="97726"/>
                  </a:lnTo>
                  <a:lnTo>
                    <a:pt x="76553" y="97726"/>
                  </a:lnTo>
                  <a:lnTo>
                    <a:pt x="76553" y="121434"/>
                  </a:lnTo>
                  <a:lnTo>
                    <a:pt x="19365" y="121434"/>
                  </a:lnTo>
                  <a:lnTo>
                    <a:pt x="19365" y="126863"/>
                  </a:lnTo>
                  <a:lnTo>
                    <a:pt x="76553" y="126863"/>
                  </a:lnTo>
                  <a:lnTo>
                    <a:pt x="76553" y="152562"/>
                  </a:lnTo>
                  <a:cubicBezTo>
                    <a:pt x="75587" y="152682"/>
                    <a:pt x="74562" y="152742"/>
                    <a:pt x="73476" y="152742"/>
                  </a:cubicBezTo>
                  <a:cubicBezTo>
                    <a:pt x="72390" y="152742"/>
                    <a:pt x="71304" y="152803"/>
                    <a:pt x="70219" y="152923"/>
                  </a:cubicBezTo>
                  <a:cubicBezTo>
                    <a:pt x="46812" y="153889"/>
                    <a:pt x="23406" y="153889"/>
                    <a:pt x="0" y="152923"/>
                  </a:cubicBezTo>
                  <a:lnTo>
                    <a:pt x="905" y="158896"/>
                  </a:lnTo>
                  <a:cubicBezTo>
                    <a:pt x="23949" y="159861"/>
                    <a:pt x="46993" y="159861"/>
                    <a:pt x="70037" y="158896"/>
                  </a:cubicBezTo>
                  <a:cubicBezTo>
                    <a:pt x="76794" y="158654"/>
                    <a:pt x="82947" y="158111"/>
                    <a:pt x="88497" y="157267"/>
                  </a:cubicBezTo>
                  <a:cubicBezTo>
                    <a:pt x="94047" y="156422"/>
                    <a:pt x="99205" y="155065"/>
                    <a:pt x="103970" y="153195"/>
                  </a:cubicBezTo>
                  <a:cubicBezTo>
                    <a:pt x="108736" y="151325"/>
                    <a:pt x="113109" y="148701"/>
                    <a:pt x="117091" y="145322"/>
                  </a:cubicBezTo>
                  <a:cubicBezTo>
                    <a:pt x="121072" y="141944"/>
                    <a:pt x="124813" y="137601"/>
                    <a:pt x="128311" y="132292"/>
                  </a:cubicBezTo>
                  <a:cubicBezTo>
                    <a:pt x="131448" y="138807"/>
                    <a:pt x="135309" y="144749"/>
                    <a:pt x="139894" y="150118"/>
                  </a:cubicBezTo>
                  <a:cubicBezTo>
                    <a:pt x="144479" y="155487"/>
                    <a:pt x="150209" y="160947"/>
                    <a:pt x="157087" y="166497"/>
                  </a:cubicBezTo>
                  <a:lnTo>
                    <a:pt x="161249" y="161791"/>
                  </a:lnTo>
                  <a:cubicBezTo>
                    <a:pt x="156061" y="157689"/>
                    <a:pt x="151537" y="153647"/>
                    <a:pt x="147676" y="149666"/>
                  </a:cubicBezTo>
                  <a:cubicBezTo>
                    <a:pt x="143815" y="145684"/>
                    <a:pt x="140497" y="141462"/>
                    <a:pt x="137722" y="136998"/>
                  </a:cubicBezTo>
                  <a:cubicBezTo>
                    <a:pt x="134947" y="132534"/>
                    <a:pt x="132595" y="127738"/>
                    <a:pt x="130664" y="122610"/>
                  </a:cubicBezTo>
                  <a:cubicBezTo>
                    <a:pt x="128734" y="117483"/>
                    <a:pt x="127105" y="111721"/>
                    <a:pt x="125778" y="105327"/>
                  </a:cubicBezTo>
                  <a:lnTo>
                    <a:pt x="119806" y="106594"/>
                  </a:lnTo>
                  <a:cubicBezTo>
                    <a:pt x="121495" y="113954"/>
                    <a:pt x="123365" y="120408"/>
                    <a:pt x="125416" y="125958"/>
                  </a:cubicBezTo>
                  <a:cubicBezTo>
                    <a:pt x="122761" y="130543"/>
                    <a:pt x="119926" y="134374"/>
                    <a:pt x="116910" y="137450"/>
                  </a:cubicBezTo>
                  <a:cubicBezTo>
                    <a:pt x="113894" y="140527"/>
                    <a:pt x="110606" y="143060"/>
                    <a:pt x="107047" y="145051"/>
                  </a:cubicBezTo>
                  <a:cubicBezTo>
                    <a:pt x="103488" y="147042"/>
                    <a:pt x="99717" y="148580"/>
                    <a:pt x="95736" y="149666"/>
                  </a:cubicBezTo>
                  <a:cubicBezTo>
                    <a:pt x="91755" y="150752"/>
                    <a:pt x="87411" y="151536"/>
                    <a:pt x="82706" y="152019"/>
                  </a:cubicBezTo>
                  <a:lnTo>
                    <a:pt x="82706" y="97726"/>
                  </a:lnTo>
                  <a:lnTo>
                    <a:pt x="157267" y="97726"/>
                  </a:lnTo>
                  <a:close/>
                  <a:moveTo>
                    <a:pt x="496481" y="80171"/>
                  </a:moveTo>
                  <a:cubicBezTo>
                    <a:pt x="493706" y="80171"/>
                    <a:pt x="491776" y="80624"/>
                    <a:pt x="490690" y="81529"/>
                  </a:cubicBezTo>
                  <a:cubicBezTo>
                    <a:pt x="489604" y="82434"/>
                    <a:pt x="489061" y="84636"/>
                    <a:pt x="489061" y="88134"/>
                  </a:cubicBezTo>
                  <a:cubicBezTo>
                    <a:pt x="489061" y="91633"/>
                    <a:pt x="489604" y="93805"/>
                    <a:pt x="490690" y="94649"/>
                  </a:cubicBezTo>
                  <a:cubicBezTo>
                    <a:pt x="491776" y="95494"/>
                    <a:pt x="493706" y="95916"/>
                    <a:pt x="496481" y="95916"/>
                  </a:cubicBezTo>
                  <a:cubicBezTo>
                    <a:pt x="499377" y="95916"/>
                    <a:pt x="501398" y="95494"/>
                    <a:pt x="502544" y="94649"/>
                  </a:cubicBezTo>
                  <a:cubicBezTo>
                    <a:pt x="503690" y="93805"/>
                    <a:pt x="504263" y="91633"/>
                    <a:pt x="504263" y="88134"/>
                  </a:cubicBezTo>
                  <a:cubicBezTo>
                    <a:pt x="504263" y="84636"/>
                    <a:pt x="503690" y="82434"/>
                    <a:pt x="502544" y="81529"/>
                  </a:cubicBezTo>
                  <a:cubicBezTo>
                    <a:pt x="501398" y="80624"/>
                    <a:pt x="499377" y="80171"/>
                    <a:pt x="496481" y="80171"/>
                  </a:cubicBezTo>
                  <a:close/>
                  <a:moveTo>
                    <a:pt x="1096556" y="80171"/>
                  </a:moveTo>
                  <a:cubicBezTo>
                    <a:pt x="1093781" y="80171"/>
                    <a:pt x="1091851" y="80624"/>
                    <a:pt x="1090765" y="81529"/>
                  </a:cubicBezTo>
                  <a:cubicBezTo>
                    <a:pt x="1089679" y="82434"/>
                    <a:pt x="1089136" y="84636"/>
                    <a:pt x="1089136" y="88134"/>
                  </a:cubicBezTo>
                  <a:cubicBezTo>
                    <a:pt x="1089136" y="91633"/>
                    <a:pt x="1089679" y="93805"/>
                    <a:pt x="1090765" y="94649"/>
                  </a:cubicBezTo>
                  <a:cubicBezTo>
                    <a:pt x="1091851" y="95494"/>
                    <a:pt x="1093781" y="95916"/>
                    <a:pt x="1096556" y="95916"/>
                  </a:cubicBezTo>
                  <a:cubicBezTo>
                    <a:pt x="1099452" y="95916"/>
                    <a:pt x="1101473" y="95494"/>
                    <a:pt x="1102619" y="94649"/>
                  </a:cubicBezTo>
                  <a:cubicBezTo>
                    <a:pt x="1103765" y="93805"/>
                    <a:pt x="1104338" y="91633"/>
                    <a:pt x="1104338" y="88134"/>
                  </a:cubicBezTo>
                  <a:cubicBezTo>
                    <a:pt x="1104338" y="84636"/>
                    <a:pt x="1103765" y="82434"/>
                    <a:pt x="1102619" y="81529"/>
                  </a:cubicBezTo>
                  <a:cubicBezTo>
                    <a:pt x="1101473" y="80624"/>
                    <a:pt x="1099452" y="80171"/>
                    <a:pt x="1096556" y="80171"/>
                  </a:cubicBezTo>
                  <a:close/>
                  <a:moveTo>
                    <a:pt x="893579" y="74380"/>
                  </a:moveTo>
                  <a:lnTo>
                    <a:pt x="893579" y="91935"/>
                  </a:lnTo>
                  <a:lnTo>
                    <a:pt x="857926" y="91935"/>
                  </a:lnTo>
                  <a:lnTo>
                    <a:pt x="857926" y="74380"/>
                  </a:lnTo>
                  <a:close/>
                  <a:moveTo>
                    <a:pt x="935203" y="74380"/>
                  </a:moveTo>
                  <a:lnTo>
                    <a:pt x="935203" y="91935"/>
                  </a:lnTo>
                  <a:lnTo>
                    <a:pt x="899189" y="91935"/>
                  </a:lnTo>
                  <a:lnTo>
                    <a:pt x="899189" y="74380"/>
                  </a:lnTo>
                  <a:close/>
                  <a:moveTo>
                    <a:pt x="727120" y="69132"/>
                  </a:moveTo>
                  <a:lnTo>
                    <a:pt x="631384" y="69132"/>
                  </a:lnTo>
                  <a:lnTo>
                    <a:pt x="631384" y="75104"/>
                  </a:lnTo>
                  <a:lnTo>
                    <a:pt x="673370" y="101527"/>
                  </a:lnTo>
                  <a:lnTo>
                    <a:pt x="673370" y="109308"/>
                  </a:lnTo>
                  <a:lnTo>
                    <a:pt x="601161" y="109308"/>
                  </a:lnTo>
                  <a:lnTo>
                    <a:pt x="601161" y="115462"/>
                  </a:lnTo>
                  <a:lnTo>
                    <a:pt x="673370" y="115462"/>
                  </a:lnTo>
                  <a:lnTo>
                    <a:pt x="673370" y="141341"/>
                  </a:lnTo>
                  <a:cubicBezTo>
                    <a:pt x="673370" y="145202"/>
                    <a:pt x="673702" y="148278"/>
                    <a:pt x="674365" y="150571"/>
                  </a:cubicBezTo>
                  <a:cubicBezTo>
                    <a:pt x="675029" y="152863"/>
                    <a:pt x="676145" y="154673"/>
                    <a:pt x="677713" y="156000"/>
                  </a:cubicBezTo>
                  <a:cubicBezTo>
                    <a:pt x="679282" y="157327"/>
                    <a:pt x="681454" y="158262"/>
                    <a:pt x="684229" y="158805"/>
                  </a:cubicBezTo>
                  <a:cubicBezTo>
                    <a:pt x="687003" y="159348"/>
                    <a:pt x="690442" y="159740"/>
                    <a:pt x="694544" y="159981"/>
                  </a:cubicBezTo>
                  <a:lnTo>
                    <a:pt x="710470" y="161067"/>
                  </a:lnTo>
                  <a:lnTo>
                    <a:pt x="712280" y="154914"/>
                  </a:lnTo>
                  <a:lnTo>
                    <a:pt x="695630" y="154009"/>
                  </a:lnTo>
                  <a:cubicBezTo>
                    <a:pt x="692372" y="153889"/>
                    <a:pt x="689718" y="153617"/>
                    <a:pt x="687667" y="153195"/>
                  </a:cubicBezTo>
                  <a:cubicBezTo>
                    <a:pt x="685616" y="152773"/>
                    <a:pt x="684017" y="152079"/>
                    <a:pt x="682871" y="151114"/>
                  </a:cubicBezTo>
                  <a:cubicBezTo>
                    <a:pt x="681725" y="150148"/>
                    <a:pt x="680941" y="148791"/>
                    <a:pt x="680519" y="147042"/>
                  </a:cubicBezTo>
                  <a:cubicBezTo>
                    <a:pt x="680096" y="145292"/>
                    <a:pt x="679885" y="142970"/>
                    <a:pt x="679885" y="140074"/>
                  </a:cubicBezTo>
                  <a:lnTo>
                    <a:pt x="679885" y="115462"/>
                  </a:lnTo>
                  <a:lnTo>
                    <a:pt x="756076" y="115462"/>
                  </a:lnTo>
                  <a:lnTo>
                    <a:pt x="756076" y="109308"/>
                  </a:lnTo>
                  <a:lnTo>
                    <a:pt x="679885" y="109308"/>
                  </a:lnTo>
                  <a:lnTo>
                    <a:pt x="679885" y="98812"/>
                  </a:lnTo>
                  <a:lnTo>
                    <a:pt x="642061" y="75285"/>
                  </a:lnTo>
                  <a:lnTo>
                    <a:pt x="727120" y="75285"/>
                  </a:lnTo>
                  <a:close/>
                  <a:moveTo>
                    <a:pt x="1541793" y="58454"/>
                  </a:moveTo>
                  <a:lnTo>
                    <a:pt x="1541793" y="74018"/>
                  </a:lnTo>
                  <a:lnTo>
                    <a:pt x="1459630" y="74018"/>
                  </a:lnTo>
                  <a:lnTo>
                    <a:pt x="1459630" y="58454"/>
                  </a:lnTo>
                  <a:close/>
                  <a:moveTo>
                    <a:pt x="893579" y="51758"/>
                  </a:moveTo>
                  <a:lnTo>
                    <a:pt x="893579" y="69313"/>
                  </a:lnTo>
                  <a:lnTo>
                    <a:pt x="857926" y="69313"/>
                  </a:lnTo>
                  <a:lnTo>
                    <a:pt x="857926" y="51758"/>
                  </a:lnTo>
                  <a:close/>
                  <a:moveTo>
                    <a:pt x="935203" y="51758"/>
                  </a:moveTo>
                  <a:lnTo>
                    <a:pt x="935203" y="69313"/>
                  </a:lnTo>
                  <a:lnTo>
                    <a:pt x="899189" y="69313"/>
                  </a:lnTo>
                  <a:lnTo>
                    <a:pt x="899189" y="51758"/>
                  </a:lnTo>
                  <a:close/>
                  <a:moveTo>
                    <a:pt x="373132" y="51577"/>
                  </a:moveTo>
                  <a:cubicBezTo>
                    <a:pt x="371564" y="53267"/>
                    <a:pt x="369423" y="55680"/>
                    <a:pt x="366708" y="58816"/>
                  </a:cubicBezTo>
                  <a:cubicBezTo>
                    <a:pt x="363993" y="61953"/>
                    <a:pt x="361158" y="65271"/>
                    <a:pt x="358202" y="68770"/>
                  </a:cubicBezTo>
                  <a:cubicBezTo>
                    <a:pt x="355246" y="72269"/>
                    <a:pt x="352381" y="75738"/>
                    <a:pt x="349606" y="79176"/>
                  </a:cubicBezTo>
                  <a:cubicBezTo>
                    <a:pt x="346831" y="82615"/>
                    <a:pt x="344538" y="85480"/>
                    <a:pt x="342729" y="87772"/>
                  </a:cubicBezTo>
                  <a:lnTo>
                    <a:pt x="347253" y="91935"/>
                  </a:lnTo>
                  <a:cubicBezTo>
                    <a:pt x="348942" y="89763"/>
                    <a:pt x="351144" y="86958"/>
                    <a:pt x="353859" y="83520"/>
                  </a:cubicBezTo>
                  <a:cubicBezTo>
                    <a:pt x="356573" y="80081"/>
                    <a:pt x="359409" y="76582"/>
                    <a:pt x="362365" y="73023"/>
                  </a:cubicBezTo>
                  <a:cubicBezTo>
                    <a:pt x="365320" y="69464"/>
                    <a:pt x="368186" y="66116"/>
                    <a:pt x="370961" y="62979"/>
                  </a:cubicBezTo>
                  <a:cubicBezTo>
                    <a:pt x="373736" y="59842"/>
                    <a:pt x="375968" y="57429"/>
                    <a:pt x="377657" y="55740"/>
                  </a:cubicBezTo>
                  <a:close/>
                  <a:moveTo>
                    <a:pt x="1241955" y="49044"/>
                  </a:moveTo>
                  <a:lnTo>
                    <a:pt x="1241955" y="77276"/>
                  </a:lnTo>
                  <a:lnTo>
                    <a:pt x="1217524" y="77276"/>
                  </a:lnTo>
                  <a:lnTo>
                    <a:pt x="1217524" y="49044"/>
                  </a:lnTo>
                  <a:close/>
                  <a:moveTo>
                    <a:pt x="1271273" y="49044"/>
                  </a:moveTo>
                  <a:lnTo>
                    <a:pt x="1271454" y="77276"/>
                  </a:lnTo>
                  <a:lnTo>
                    <a:pt x="1247385" y="77276"/>
                  </a:lnTo>
                  <a:lnTo>
                    <a:pt x="1247385" y="49044"/>
                  </a:lnTo>
                  <a:close/>
                  <a:moveTo>
                    <a:pt x="1300953" y="49044"/>
                  </a:moveTo>
                  <a:lnTo>
                    <a:pt x="1300953" y="77276"/>
                  </a:lnTo>
                  <a:lnTo>
                    <a:pt x="1276703" y="77276"/>
                  </a:lnTo>
                  <a:lnTo>
                    <a:pt x="1276703" y="49044"/>
                  </a:lnTo>
                  <a:close/>
                  <a:moveTo>
                    <a:pt x="1321222" y="46510"/>
                  </a:moveTo>
                  <a:lnTo>
                    <a:pt x="1316336" y="49406"/>
                  </a:lnTo>
                  <a:cubicBezTo>
                    <a:pt x="1318025" y="53267"/>
                    <a:pt x="1319986" y="57248"/>
                    <a:pt x="1322218" y="61350"/>
                  </a:cubicBezTo>
                  <a:cubicBezTo>
                    <a:pt x="1324450" y="65452"/>
                    <a:pt x="1326953" y="69615"/>
                    <a:pt x="1329728" y="73837"/>
                  </a:cubicBezTo>
                  <a:lnTo>
                    <a:pt x="1329728" y="163601"/>
                  </a:lnTo>
                  <a:lnTo>
                    <a:pt x="1335338" y="163601"/>
                  </a:lnTo>
                  <a:lnTo>
                    <a:pt x="1335338" y="82343"/>
                  </a:lnTo>
                  <a:cubicBezTo>
                    <a:pt x="1338958" y="87531"/>
                    <a:pt x="1342698" y="92538"/>
                    <a:pt x="1346559" y="97364"/>
                  </a:cubicBezTo>
                  <a:cubicBezTo>
                    <a:pt x="1350420" y="102190"/>
                    <a:pt x="1354220" y="106654"/>
                    <a:pt x="1357960" y="110756"/>
                  </a:cubicBezTo>
                  <a:lnTo>
                    <a:pt x="1361580" y="105870"/>
                  </a:lnTo>
                  <a:cubicBezTo>
                    <a:pt x="1358081" y="102130"/>
                    <a:pt x="1354371" y="97817"/>
                    <a:pt x="1350450" y="92930"/>
                  </a:cubicBezTo>
                  <a:cubicBezTo>
                    <a:pt x="1346529" y="88044"/>
                    <a:pt x="1342758" y="82977"/>
                    <a:pt x="1339139" y="77728"/>
                  </a:cubicBezTo>
                  <a:cubicBezTo>
                    <a:pt x="1335519" y="72480"/>
                    <a:pt x="1332141" y="67171"/>
                    <a:pt x="1329004" y="61803"/>
                  </a:cubicBezTo>
                  <a:cubicBezTo>
                    <a:pt x="1325867" y="56434"/>
                    <a:pt x="1323273" y="51336"/>
                    <a:pt x="1321222" y="46510"/>
                  </a:cubicBezTo>
                  <a:close/>
                  <a:moveTo>
                    <a:pt x="125597" y="44881"/>
                  </a:moveTo>
                  <a:lnTo>
                    <a:pt x="125597" y="66779"/>
                  </a:lnTo>
                  <a:lnTo>
                    <a:pt x="37462" y="66779"/>
                  </a:lnTo>
                  <a:lnTo>
                    <a:pt x="37462" y="44881"/>
                  </a:lnTo>
                  <a:close/>
                  <a:moveTo>
                    <a:pt x="1541793" y="38185"/>
                  </a:moveTo>
                  <a:lnTo>
                    <a:pt x="1541793" y="53568"/>
                  </a:lnTo>
                  <a:lnTo>
                    <a:pt x="1459630" y="53568"/>
                  </a:lnTo>
                  <a:lnTo>
                    <a:pt x="1459630" y="38185"/>
                  </a:lnTo>
                  <a:close/>
                  <a:moveTo>
                    <a:pt x="1548127" y="32937"/>
                  </a:moveTo>
                  <a:lnTo>
                    <a:pt x="1453296" y="32937"/>
                  </a:lnTo>
                  <a:lnTo>
                    <a:pt x="1453296" y="79086"/>
                  </a:lnTo>
                  <a:lnTo>
                    <a:pt x="1548127" y="79086"/>
                  </a:lnTo>
                  <a:close/>
                  <a:moveTo>
                    <a:pt x="125597" y="17373"/>
                  </a:moveTo>
                  <a:lnTo>
                    <a:pt x="125597" y="39452"/>
                  </a:lnTo>
                  <a:lnTo>
                    <a:pt x="37462" y="39452"/>
                  </a:lnTo>
                  <a:lnTo>
                    <a:pt x="37462" y="17373"/>
                  </a:lnTo>
                  <a:close/>
                  <a:moveTo>
                    <a:pt x="1575635" y="12668"/>
                  </a:moveTo>
                  <a:lnTo>
                    <a:pt x="1438637" y="12668"/>
                  </a:lnTo>
                  <a:lnTo>
                    <a:pt x="1438637" y="18459"/>
                  </a:lnTo>
                  <a:lnTo>
                    <a:pt x="1569301" y="18459"/>
                  </a:lnTo>
                  <a:lnTo>
                    <a:pt x="1569301" y="52844"/>
                  </a:lnTo>
                  <a:cubicBezTo>
                    <a:pt x="1569301" y="64065"/>
                    <a:pt x="1569452" y="73898"/>
                    <a:pt x="1569753" y="82343"/>
                  </a:cubicBezTo>
                  <a:cubicBezTo>
                    <a:pt x="1570055" y="90789"/>
                    <a:pt x="1570568" y="98269"/>
                    <a:pt x="1571292" y="104784"/>
                  </a:cubicBezTo>
                  <a:cubicBezTo>
                    <a:pt x="1572016" y="111299"/>
                    <a:pt x="1572981" y="117090"/>
                    <a:pt x="1574187" y="122158"/>
                  </a:cubicBezTo>
                  <a:cubicBezTo>
                    <a:pt x="1575394" y="127225"/>
                    <a:pt x="1576902" y="131961"/>
                    <a:pt x="1578712" y="136364"/>
                  </a:cubicBezTo>
                  <a:cubicBezTo>
                    <a:pt x="1580521" y="140768"/>
                    <a:pt x="1582633" y="145081"/>
                    <a:pt x="1585046" y="149304"/>
                  </a:cubicBezTo>
                  <a:cubicBezTo>
                    <a:pt x="1587459" y="153527"/>
                    <a:pt x="1590294" y="158111"/>
                    <a:pt x="1593552" y="163058"/>
                  </a:cubicBezTo>
                  <a:lnTo>
                    <a:pt x="1598981" y="159620"/>
                  </a:lnTo>
                  <a:cubicBezTo>
                    <a:pt x="1595723" y="154794"/>
                    <a:pt x="1592888" y="150329"/>
                    <a:pt x="1590475" y="146227"/>
                  </a:cubicBezTo>
                  <a:cubicBezTo>
                    <a:pt x="1588062" y="142125"/>
                    <a:pt x="1586011" y="137963"/>
                    <a:pt x="1584322" y="133740"/>
                  </a:cubicBezTo>
                  <a:cubicBezTo>
                    <a:pt x="1582633" y="129517"/>
                    <a:pt x="1581215" y="124963"/>
                    <a:pt x="1580069" y="120076"/>
                  </a:cubicBezTo>
                  <a:cubicBezTo>
                    <a:pt x="1578923" y="115190"/>
                    <a:pt x="1578018" y="109610"/>
                    <a:pt x="1577354" y="103336"/>
                  </a:cubicBezTo>
                  <a:cubicBezTo>
                    <a:pt x="1576691" y="97062"/>
                    <a:pt x="1576238" y="89854"/>
                    <a:pt x="1575997" y="81710"/>
                  </a:cubicBezTo>
                  <a:cubicBezTo>
                    <a:pt x="1575756" y="73566"/>
                    <a:pt x="1575635" y="64065"/>
                    <a:pt x="1575635" y="53206"/>
                  </a:cubicBezTo>
                  <a:close/>
                  <a:moveTo>
                    <a:pt x="132112" y="11944"/>
                  </a:moveTo>
                  <a:lnTo>
                    <a:pt x="31309" y="11944"/>
                  </a:lnTo>
                  <a:lnTo>
                    <a:pt x="31309" y="72390"/>
                  </a:lnTo>
                  <a:lnTo>
                    <a:pt x="132112" y="72390"/>
                  </a:lnTo>
                  <a:close/>
                  <a:moveTo>
                    <a:pt x="291875" y="3800"/>
                  </a:moveTo>
                  <a:cubicBezTo>
                    <a:pt x="289944" y="5127"/>
                    <a:pt x="287712" y="6665"/>
                    <a:pt x="285179" y="8415"/>
                  </a:cubicBezTo>
                  <a:cubicBezTo>
                    <a:pt x="282645" y="10164"/>
                    <a:pt x="280081" y="11974"/>
                    <a:pt x="277487" y="13844"/>
                  </a:cubicBezTo>
                  <a:cubicBezTo>
                    <a:pt x="274893" y="15714"/>
                    <a:pt x="272420" y="17584"/>
                    <a:pt x="270067" y="19454"/>
                  </a:cubicBezTo>
                  <a:cubicBezTo>
                    <a:pt x="267715" y="21324"/>
                    <a:pt x="265694" y="22983"/>
                    <a:pt x="264005" y="24431"/>
                  </a:cubicBezTo>
                  <a:lnTo>
                    <a:pt x="267624" y="28956"/>
                  </a:lnTo>
                  <a:cubicBezTo>
                    <a:pt x="269193" y="27628"/>
                    <a:pt x="271153" y="26030"/>
                    <a:pt x="273506" y="24160"/>
                  </a:cubicBezTo>
                  <a:cubicBezTo>
                    <a:pt x="275858" y="22290"/>
                    <a:pt x="278332" y="20389"/>
                    <a:pt x="280926" y="18459"/>
                  </a:cubicBezTo>
                  <a:cubicBezTo>
                    <a:pt x="283520" y="16529"/>
                    <a:pt x="286083" y="14659"/>
                    <a:pt x="288617" y="12849"/>
                  </a:cubicBezTo>
                  <a:cubicBezTo>
                    <a:pt x="291151" y="11039"/>
                    <a:pt x="293383" y="9531"/>
                    <a:pt x="295313" y="8324"/>
                  </a:cubicBezTo>
                  <a:close/>
                  <a:moveTo>
                    <a:pt x="730558" y="3076"/>
                  </a:moveTo>
                  <a:cubicBezTo>
                    <a:pt x="729231" y="5127"/>
                    <a:pt x="727723" y="7450"/>
                    <a:pt x="726034" y="10044"/>
                  </a:cubicBezTo>
                  <a:cubicBezTo>
                    <a:pt x="724345" y="12638"/>
                    <a:pt x="722656" y="15232"/>
                    <a:pt x="720966" y="17826"/>
                  </a:cubicBezTo>
                  <a:cubicBezTo>
                    <a:pt x="719277" y="20420"/>
                    <a:pt x="717618" y="23014"/>
                    <a:pt x="715990" y="25608"/>
                  </a:cubicBezTo>
                  <a:cubicBezTo>
                    <a:pt x="714361" y="28202"/>
                    <a:pt x="712883" y="30524"/>
                    <a:pt x="711556" y="32575"/>
                  </a:cubicBezTo>
                  <a:lnTo>
                    <a:pt x="716804" y="35833"/>
                  </a:lnTo>
                  <a:cubicBezTo>
                    <a:pt x="718011" y="33782"/>
                    <a:pt x="719368" y="31519"/>
                    <a:pt x="720876" y="29046"/>
                  </a:cubicBezTo>
                  <a:cubicBezTo>
                    <a:pt x="722384" y="26573"/>
                    <a:pt x="723983" y="24009"/>
                    <a:pt x="725672" y="21355"/>
                  </a:cubicBezTo>
                  <a:cubicBezTo>
                    <a:pt x="727361" y="18700"/>
                    <a:pt x="729080" y="16076"/>
                    <a:pt x="730830" y="13482"/>
                  </a:cubicBezTo>
                  <a:cubicBezTo>
                    <a:pt x="732579" y="10888"/>
                    <a:pt x="734238" y="8445"/>
                    <a:pt x="735806" y="6153"/>
                  </a:cubicBezTo>
                  <a:close/>
                  <a:moveTo>
                    <a:pt x="626859" y="2895"/>
                  </a:moveTo>
                  <a:lnTo>
                    <a:pt x="621249" y="5972"/>
                  </a:lnTo>
                  <a:cubicBezTo>
                    <a:pt x="622576" y="8143"/>
                    <a:pt x="624145" y="10617"/>
                    <a:pt x="625955" y="13392"/>
                  </a:cubicBezTo>
                  <a:cubicBezTo>
                    <a:pt x="627764" y="16167"/>
                    <a:pt x="629695" y="19002"/>
                    <a:pt x="631746" y="21898"/>
                  </a:cubicBezTo>
                  <a:cubicBezTo>
                    <a:pt x="633797" y="24793"/>
                    <a:pt x="635878" y="27659"/>
                    <a:pt x="637989" y="30494"/>
                  </a:cubicBezTo>
                  <a:cubicBezTo>
                    <a:pt x="640101" y="33329"/>
                    <a:pt x="642061" y="35953"/>
                    <a:pt x="643871" y="38366"/>
                  </a:cubicBezTo>
                  <a:lnTo>
                    <a:pt x="609848" y="38366"/>
                  </a:lnTo>
                  <a:lnTo>
                    <a:pt x="609848" y="68951"/>
                  </a:lnTo>
                  <a:lnTo>
                    <a:pt x="616001" y="68951"/>
                  </a:lnTo>
                  <a:lnTo>
                    <a:pt x="616001" y="44519"/>
                  </a:lnTo>
                  <a:lnTo>
                    <a:pt x="741417" y="44519"/>
                  </a:lnTo>
                  <a:lnTo>
                    <a:pt x="741417" y="68770"/>
                  </a:lnTo>
                  <a:lnTo>
                    <a:pt x="747570" y="68770"/>
                  </a:lnTo>
                  <a:lnTo>
                    <a:pt x="747570" y="38366"/>
                  </a:lnTo>
                  <a:lnTo>
                    <a:pt x="651472" y="38366"/>
                  </a:lnTo>
                  <a:cubicBezTo>
                    <a:pt x="649421" y="35833"/>
                    <a:pt x="647219" y="32997"/>
                    <a:pt x="644867" y="29860"/>
                  </a:cubicBezTo>
                  <a:cubicBezTo>
                    <a:pt x="642514" y="26724"/>
                    <a:pt x="640191" y="23526"/>
                    <a:pt x="637899" y="20269"/>
                  </a:cubicBezTo>
                  <a:cubicBezTo>
                    <a:pt x="635607" y="17011"/>
                    <a:pt x="633495" y="13874"/>
                    <a:pt x="631565" y="10858"/>
                  </a:cubicBezTo>
                  <a:cubicBezTo>
                    <a:pt x="629634" y="7842"/>
                    <a:pt x="628066" y="5188"/>
                    <a:pt x="626859" y="2895"/>
                  </a:cubicBezTo>
                  <a:close/>
                  <a:moveTo>
                    <a:pt x="875843" y="2714"/>
                  </a:moveTo>
                  <a:cubicBezTo>
                    <a:pt x="874636" y="3679"/>
                    <a:pt x="873189" y="4826"/>
                    <a:pt x="871499" y="6153"/>
                  </a:cubicBezTo>
                  <a:cubicBezTo>
                    <a:pt x="869810" y="7480"/>
                    <a:pt x="868091" y="8867"/>
                    <a:pt x="866342" y="10315"/>
                  </a:cubicBezTo>
                  <a:cubicBezTo>
                    <a:pt x="864592" y="11763"/>
                    <a:pt x="862903" y="13211"/>
                    <a:pt x="861274" y="14659"/>
                  </a:cubicBezTo>
                  <a:cubicBezTo>
                    <a:pt x="859646" y="16106"/>
                    <a:pt x="858288" y="17373"/>
                    <a:pt x="857203" y="18459"/>
                  </a:cubicBezTo>
                  <a:lnTo>
                    <a:pt x="860460" y="22621"/>
                  </a:lnTo>
                  <a:cubicBezTo>
                    <a:pt x="861546" y="21536"/>
                    <a:pt x="862873" y="20269"/>
                    <a:pt x="864441" y="18821"/>
                  </a:cubicBezTo>
                  <a:cubicBezTo>
                    <a:pt x="866010" y="17373"/>
                    <a:pt x="867699" y="15895"/>
                    <a:pt x="869509" y="14387"/>
                  </a:cubicBezTo>
                  <a:cubicBezTo>
                    <a:pt x="871319" y="12879"/>
                    <a:pt x="873068" y="11431"/>
                    <a:pt x="874757" y="10044"/>
                  </a:cubicBezTo>
                  <a:cubicBezTo>
                    <a:pt x="876446" y="8656"/>
                    <a:pt x="877894" y="7540"/>
                    <a:pt x="879100" y="6696"/>
                  </a:cubicBezTo>
                  <a:close/>
                  <a:moveTo>
                    <a:pt x="974112" y="2714"/>
                  </a:moveTo>
                  <a:lnTo>
                    <a:pt x="968502" y="3076"/>
                  </a:lnTo>
                  <a:lnTo>
                    <a:pt x="968502" y="50130"/>
                  </a:lnTo>
                  <a:lnTo>
                    <a:pt x="947871" y="50130"/>
                  </a:lnTo>
                  <a:lnTo>
                    <a:pt x="947871" y="56464"/>
                  </a:lnTo>
                  <a:lnTo>
                    <a:pt x="968502" y="56464"/>
                  </a:lnTo>
                  <a:lnTo>
                    <a:pt x="968502" y="163420"/>
                  </a:lnTo>
                  <a:lnTo>
                    <a:pt x="974112" y="163420"/>
                  </a:lnTo>
                  <a:lnTo>
                    <a:pt x="974112" y="56464"/>
                  </a:lnTo>
                  <a:lnTo>
                    <a:pt x="997096" y="56464"/>
                  </a:lnTo>
                  <a:lnTo>
                    <a:pt x="997096" y="50130"/>
                  </a:lnTo>
                  <a:lnTo>
                    <a:pt x="974112" y="50130"/>
                  </a:lnTo>
                  <a:close/>
                  <a:moveTo>
                    <a:pt x="899189" y="1990"/>
                  </a:moveTo>
                  <a:lnTo>
                    <a:pt x="893579" y="2352"/>
                  </a:lnTo>
                  <a:lnTo>
                    <a:pt x="893579" y="23707"/>
                  </a:lnTo>
                  <a:lnTo>
                    <a:pt x="840191" y="23707"/>
                  </a:lnTo>
                  <a:lnTo>
                    <a:pt x="840191" y="29318"/>
                  </a:lnTo>
                  <a:lnTo>
                    <a:pt x="893579" y="29318"/>
                  </a:lnTo>
                  <a:lnTo>
                    <a:pt x="893579" y="46691"/>
                  </a:lnTo>
                  <a:lnTo>
                    <a:pt x="851954" y="46691"/>
                  </a:lnTo>
                  <a:lnTo>
                    <a:pt x="851954" y="109308"/>
                  </a:lnTo>
                  <a:lnTo>
                    <a:pt x="857926" y="109308"/>
                  </a:lnTo>
                  <a:lnTo>
                    <a:pt x="857926" y="97183"/>
                  </a:lnTo>
                  <a:lnTo>
                    <a:pt x="893579" y="97183"/>
                  </a:lnTo>
                  <a:lnTo>
                    <a:pt x="893579" y="107861"/>
                  </a:lnTo>
                  <a:lnTo>
                    <a:pt x="899189" y="107861"/>
                  </a:lnTo>
                  <a:lnTo>
                    <a:pt x="899189" y="97183"/>
                  </a:lnTo>
                  <a:lnTo>
                    <a:pt x="935203" y="97183"/>
                  </a:lnTo>
                  <a:lnTo>
                    <a:pt x="935203" y="109308"/>
                  </a:lnTo>
                  <a:lnTo>
                    <a:pt x="940994" y="109308"/>
                  </a:lnTo>
                  <a:lnTo>
                    <a:pt x="940994" y="46691"/>
                  </a:lnTo>
                  <a:lnTo>
                    <a:pt x="899189" y="46691"/>
                  </a:lnTo>
                  <a:lnTo>
                    <a:pt x="899189" y="29318"/>
                  </a:lnTo>
                  <a:lnTo>
                    <a:pt x="946966" y="29318"/>
                  </a:lnTo>
                  <a:lnTo>
                    <a:pt x="946966" y="23707"/>
                  </a:lnTo>
                  <a:lnTo>
                    <a:pt x="899189" y="23707"/>
                  </a:lnTo>
                  <a:close/>
                  <a:moveTo>
                    <a:pt x="1319594" y="1990"/>
                  </a:moveTo>
                  <a:lnTo>
                    <a:pt x="1314526" y="5067"/>
                  </a:lnTo>
                  <a:cubicBezTo>
                    <a:pt x="1316819" y="9290"/>
                    <a:pt x="1319413" y="13693"/>
                    <a:pt x="1322308" y="18278"/>
                  </a:cubicBezTo>
                  <a:cubicBezTo>
                    <a:pt x="1325204" y="22863"/>
                    <a:pt x="1328341" y="27417"/>
                    <a:pt x="1331719" y="31942"/>
                  </a:cubicBezTo>
                  <a:cubicBezTo>
                    <a:pt x="1335097" y="36466"/>
                    <a:pt x="1338566" y="40900"/>
                    <a:pt x="1342125" y="45243"/>
                  </a:cubicBezTo>
                  <a:cubicBezTo>
                    <a:pt x="1345684" y="49587"/>
                    <a:pt x="1349274" y="53628"/>
                    <a:pt x="1352893" y="57369"/>
                  </a:cubicBezTo>
                  <a:lnTo>
                    <a:pt x="1356694" y="52663"/>
                  </a:lnTo>
                  <a:cubicBezTo>
                    <a:pt x="1353315" y="49044"/>
                    <a:pt x="1349877" y="45153"/>
                    <a:pt x="1346378" y="40990"/>
                  </a:cubicBezTo>
                  <a:cubicBezTo>
                    <a:pt x="1342879" y="36828"/>
                    <a:pt x="1339501" y="32515"/>
                    <a:pt x="1336243" y="28051"/>
                  </a:cubicBezTo>
                  <a:cubicBezTo>
                    <a:pt x="1332986" y="23587"/>
                    <a:pt x="1329939" y="19153"/>
                    <a:pt x="1327104" y="14749"/>
                  </a:cubicBezTo>
                  <a:cubicBezTo>
                    <a:pt x="1324269" y="10345"/>
                    <a:pt x="1321765" y="6092"/>
                    <a:pt x="1319594" y="1990"/>
                  </a:cubicBezTo>
                  <a:close/>
                  <a:moveTo>
                    <a:pt x="319021" y="1628"/>
                  </a:moveTo>
                  <a:lnTo>
                    <a:pt x="312868" y="1990"/>
                  </a:lnTo>
                  <a:lnTo>
                    <a:pt x="312868" y="33299"/>
                  </a:lnTo>
                  <a:lnTo>
                    <a:pt x="241745" y="33299"/>
                  </a:lnTo>
                  <a:lnTo>
                    <a:pt x="241745" y="39633"/>
                  </a:lnTo>
                  <a:lnTo>
                    <a:pt x="312868" y="39633"/>
                  </a:lnTo>
                  <a:lnTo>
                    <a:pt x="312868" y="46510"/>
                  </a:lnTo>
                  <a:cubicBezTo>
                    <a:pt x="307197" y="63280"/>
                    <a:pt x="299898" y="77939"/>
                    <a:pt x="290970" y="90487"/>
                  </a:cubicBezTo>
                  <a:cubicBezTo>
                    <a:pt x="287833" y="87833"/>
                    <a:pt x="284605" y="84937"/>
                    <a:pt x="281288" y="81800"/>
                  </a:cubicBezTo>
                  <a:cubicBezTo>
                    <a:pt x="277970" y="78663"/>
                    <a:pt x="274712" y="75406"/>
                    <a:pt x="271515" y="72028"/>
                  </a:cubicBezTo>
                  <a:cubicBezTo>
                    <a:pt x="268318" y="68649"/>
                    <a:pt x="265271" y="65301"/>
                    <a:pt x="262376" y="61984"/>
                  </a:cubicBezTo>
                  <a:cubicBezTo>
                    <a:pt x="259480" y="58666"/>
                    <a:pt x="256886" y="55438"/>
                    <a:pt x="254594" y="52301"/>
                  </a:cubicBezTo>
                  <a:lnTo>
                    <a:pt x="249889" y="56645"/>
                  </a:lnTo>
                  <a:cubicBezTo>
                    <a:pt x="252301" y="59661"/>
                    <a:pt x="255016" y="62888"/>
                    <a:pt x="258032" y="66327"/>
                  </a:cubicBezTo>
                  <a:cubicBezTo>
                    <a:pt x="261049" y="69765"/>
                    <a:pt x="264216" y="73204"/>
                    <a:pt x="267534" y="76642"/>
                  </a:cubicBezTo>
                  <a:cubicBezTo>
                    <a:pt x="270851" y="80081"/>
                    <a:pt x="274230" y="83399"/>
                    <a:pt x="277668" y="86596"/>
                  </a:cubicBezTo>
                  <a:cubicBezTo>
                    <a:pt x="281107" y="89793"/>
                    <a:pt x="284334" y="92719"/>
                    <a:pt x="287350" y="95373"/>
                  </a:cubicBezTo>
                  <a:cubicBezTo>
                    <a:pt x="280353" y="104422"/>
                    <a:pt x="272450" y="112536"/>
                    <a:pt x="263643" y="119715"/>
                  </a:cubicBezTo>
                  <a:cubicBezTo>
                    <a:pt x="254835" y="126893"/>
                    <a:pt x="244881" y="133499"/>
                    <a:pt x="233782" y="139531"/>
                  </a:cubicBezTo>
                  <a:lnTo>
                    <a:pt x="237582" y="145684"/>
                  </a:lnTo>
                  <a:cubicBezTo>
                    <a:pt x="246510" y="140617"/>
                    <a:pt x="254715" y="135188"/>
                    <a:pt x="262195" y="129397"/>
                  </a:cubicBezTo>
                  <a:cubicBezTo>
                    <a:pt x="269675" y="123605"/>
                    <a:pt x="276492" y="117332"/>
                    <a:pt x="282645" y="110575"/>
                  </a:cubicBezTo>
                  <a:cubicBezTo>
                    <a:pt x="288798" y="103819"/>
                    <a:pt x="294378" y="96459"/>
                    <a:pt x="299385" y="88496"/>
                  </a:cubicBezTo>
                  <a:cubicBezTo>
                    <a:pt x="304392" y="80533"/>
                    <a:pt x="308886" y="71847"/>
                    <a:pt x="312868" y="62436"/>
                  </a:cubicBezTo>
                  <a:lnTo>
                    <a:pt x="312868" y="142970"/>
                  </a:lnTo>
                  <a:cubicBezTo>
                    <a:pt x="312868" y="146227"/>
                    <a:pt x="313230" y="148912"/>
                    <a:pt x="313954" y="151023"/>
                  </a:cubicBezTo>
                  <a:cubicBezTo>
                    <a:pt x="314677" y="153135"/>
                    <a:pt x="315854" y="154824"/>
                    <a:pt x="317483" y="156090"/>
                  </a:cubicBezTo>
                  <a:cubicBezTo>
                    <a:pt x="319111" y="157357"/>
                    <a:pt x="321253" y="158323"/>
                    <a:pt x="323907" y="158986"/>
                  </a:cubicBezTo>
                  <a:cubicBezTo>
                    <a:pt x="326561" y="159650"/>
                    <a:pt x="329879" y="160102"/>
                    <a:pt x="333861" y="160343"/>
                  </a:cubicBezTo>
                  <a:lnTo>
                    <a:pt x="346348" y="161248"/>
                  </a:lnTo>
                  <a:lnTo>
                    <a:pt x="348158" y="155095"/>
                  </a:lnTo>
                  <a:lnTo>
                    <a:pt x="334766" y="154009"/>
                  </a:lnTo>
                  <a:cubicBezTo>
                    <a:pt x="331508" y="153768"/>
                    <a:pt x="328884" y="153406"/>
                    <a:pt x="326893" y="152923"/>
                  </a:cubicBezTo>
                  <a:cubicBezTo>
                    <a:pt x="324903" y="152441"/>
                    <a:pt x="323304" y="151747"/>
                    <a:pt x="322098" y="150842"/>
                  </a:cubicBezTo>
                  <a:cubicBezTo>
                    <a:pt x="320891" y="149937"/>
                    <a:pt x="320077" y="148761"/>
                    <a:pt x="319654" y="147313"/>
                  </a:cubicBezTo>
                  <a:cubicBezTo>
                    <a:pt x="319232" y="145865"/>
                    <a:pt x="319021" y="143935"/>
                    <a:pt x="319021" y="141522"/>
                  </a:cubicBezTo>
                  <a:lnTo>
                    <a:pt x="319021" y="94469"/>
                  </a:lnTo>
                  <a:cubicBezTo>
                    <a:pt x="324088" y="98329"/>
                    <a:pt x="329759" y="102431"/>
                    <a:pt x="336033" y="106775"/>
                  </a:cubicBezTo>
                  <a:cubicBezTo>
                    <a:pt x="342306" y="111118"/>
                    <a:pt x="348671" y="115462"/>
                    <a:pt x="355125" y="119805"/>
                  </a:cubicBezTo>
                  <a:cubicBezTo>
                    <a:pt x="361580" y="124148"/>
                    <a:pt x="367914" y="128251"/>
                    <a:pt x="374128" y="132111"/>
                  </a:cubicBezTo>
                  <a:cubicBezTo>
                    <a:pt x="380341" y="135972"/>
                    <a:pt x="385982" y="139350"/>
                    <a:pt x="391049" y="142246"/>
                  </a:cubicBezTo>
                  <a:lnTo>
                    <a:pt x="394307" y="136274"/>
                  </a:lnTo>
                  <a:cubicBezTo>
                    <a:pt x="388998" y="133258"/>
                    <a:pt x="383026" y="129698"/>
                    <a:pt x="376390" y="125596"/>
                  </a:cubicBezTo>
                  <a:cubicBezTo>
                    <a:pt x="369754" y="121494"/>
                    <a:pt x="363028" y="117181"/>
                    <a:pt x="356211" y="112657"/>
                  </a:cubicBezTo>
                  <a:cubicBezTo>
                    <a:pt x="349395" y="108132"/>
                    <a:pt x="342759" y="103638"/>
                    <a:pt x="336304" y="99174"/>
                  </a:cubicBezTo>
                  <a:cubicBezTo>
                    <a:pt x="329849" y="94710"/>
                    <a:pt x="324088" y="90547"/>
                    <a:pt x="319021" y="86687"/>
                  </a:cubicBezTo>
                  <a:lnTo>
                    <a:pt x="319021" y="39633"/>
                  </a:lnTo>
                  <a:lnTo>
                    <a:pt x="389058" y="39633"/>
                  </a:lnTo>
                  <a:lnTo>
                    <a:pt x="389058" y="33299"/>
                  </a:lnTo>
                  <a:lnTo>
                    <a:pt x="319021" y="33299"/>
                  </a:lnTo>
                  <a:close/>
                  <a:moveTo>
                    <a:pt x="1262406" y="1447"/>
                  </a:moveTo>
                  <a:lnTo>
                    <a:pt x="1256252" y="1809"/>
                  </a:lnTo>
                  <a:lnTo>
                    <a:pt x="1256252" y="20269"/>
                  </a:lnTo>
                  <a:lnTo>
                    <a:pt x="1203951" y="20269"/>
                  </a:lnTo>
                  <a:lnTo>
                    <a:pt x="1203951" y="25698"/>
                  </a:lnTo>
                  <a:lnTo>
                    <a:pt x="1256252" y="25698"/>
                  </a:lnTo>
                  <a:lnTo>
                    <a:pt x="1256252" y="44157"/>
                  </a:lnTo>
                  <a:lnTo>
                    <a:pt x="1211913" y="44157"/>
                  </a:lnTo>
                  <a:lnTo>
                    <a:pt x="1211913" y="82162"/>
                  </a:lnTo>
                  <a:lnTo>
                    <a:pt x="1306563" y="82162"/>
                  </a:lnTo>
                  <a:lnTo>
                    <a:pt x="1306563" y="44157"/>
                  </a:lnTo>
                  <a:lnTo>
                    <a:pt x="1262406" y="44157"/>
                  </a:lnTo>
                  <a:lnTo>
                    <a:pt x="1262406" y="25698"/>
                  </a:lnTo>
                  <a:lnTo>
                    <a:pt x="1311088" y="25698"/>
                  </a:lnTo>
                  <a:lnTo>
                    <a:pt x="1311088" y="20269"/>
                  </a:lnTo>
                  <a:lnTo>
                    <a:pt x="1262406" y="20269"/>
                  </a:lnTo>
                  <a:close/>
                  <a:moveTo>
                    <a:pt x="686400" y="0"/>
                  </a:moveTo>
                  <a:cubicBezTo>
                    <a:pt x="685073" y="2292"/>
                    <a:pt x="683655" y="4795"/>
                    <a:pt x="682147" y="7510"/>
                  </a:cubicBezTo>
                  <a:cubicBezTo>
                    <a:pt x="680639" y="10225"/>
                    <a:pt x="679101" y="13000"/>
                    <a:pt x="677532" y="15835"/>
                  </a:cubicBezTo>
                  <a:cubicBezTo>
                    <a:pt x="675964" y="18670"/>
                    <a:pt x="674486" y="21415"/>
                    <a:pt x="673099" y="24069"/>
                  </a:cubicBezTo>
                  <a:cubicBezTo>
                    <a:pt x="671711" y="26724"/>
                    <a:pt x="670474" y="29137"/>
                    <a:pt x="669389" y="31308"/>
                  </a:cubicBezTo>
                  <a:lnTo>
                    <a:pt x="674999" y="34204"/>
                  </a:lnTo>
                  <a:cubicBezTo>
                    <a:pt x="675964" y="32153"/>
                    <a:pt x="677110" y="29800"/>
                    <a:pt x="678437" y="27146"/>
                  </a:cubicBezTo>
                  <a:cubicBezTo>
                    <a:pt x="679764" y="24492"/>
                    <a:pt x="681152" y="21777"/>
                    <a:pt x="682600" y="19002"/>
                  </a:cubicBezTo>
                  <a:cubicBezTo>
                    <a:pt x="684047" y="16227"/>
                    <a:pt x="685556" y="13422"/>
                    <a:pt x="687124" y="10587"/>
                  </a:cubicBezTo>
                  <a:cubicBezTo>
                    <a:pt x="688693" y="7751"/>
                    <a:pt x="690261" y="5127"/>
                    <a:pt x="691829" y="2714"/>
                  </a:cubicBezTo>
                  <a:close/>
                </a:path>
              </a:pathLst>
            </a:custGeom>
            <a:solidFill>
              <a:schemeClr val="tx1"/>
            </a:solidFill>
            <a:ln w="127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w="1270">
                  <a:noFill/>
                </a:ln>
                <a:solidFill>
                  <a:prstClr val="black"/>
                </a:solidFill>
                <a:effectLst/>
                <a:uLnTx/>
                <a:uFillTx/>
                <a:latin typeface="微软雅黑 Light" panose="020B0502040204020203" pitchFamily="34" charset="-122"/>
                <a:ea typeface="微软雅黑 Light" panose="020B0502040204020203" pitchFamily="34" charset="-122"/>
                <a:cs typeface="阿里巴巴普惠体 L" panose="00020600040101010101" pitchFamily="18" charset="-122"/>
              </a:endParaRPr>
            </a:p>
          </p:txBody>
        </p:sp>
        <p:grpSp>
          <p:nvGrpSpPr>
            <p:cNvPr id="89" name="组合 88">
              <a:extLst>
                <a:ext uri="{FF2B5EF4-FFF2-40B4-BE49-F238E27FC236}">
                  <a16:creationId xmlns:a16="http://schemas.microsoft.com/office/drawing/2014/main" id="{DDED9B41-A74F-48CD-8B1C-FC05527C6B3F}"/>
                </a:ext>
              </a:extLst>
            </p:cNvPr>
            <p:cNvGrpSpPr/>
            <p:nvPr/>
          </p:nvGrpSpPr>
          <p:grpSpPr>
            <a:xfrm>
              <a:off x="9616368" y="6355080"/>
              <a:ext cx="441395" cy="180180"/>
              <a:chOff x="4147821" y="2641600"/>
              <a:chExt cx="3896358" cy="1590515"/>
            </a:xfrm>
          </p:grpSpPr>
          <p:sp>
            <p:nvSpPr>
              <p:cNvPr id="90" name="Rectangle 5">
                <a:extLst>
                  <a:ext uri="{FF2B5EF4-FFF2-40B4-BE49-F238E27FC236}">
                    <a16:creationId xmlns:a16="http://schemas.microsoft.com/office/drawing/2014/main" id="{5FDD9966-2B48-4451-8C2B-3FCAAD6335B9}"/>
                  </a:ext>
                </a:extLst>
              </p:cNvPr>
              <p:cNvSpPr>
                <a:spLocks noChangeArrowheads="1"/>
              </p:cNvSpPr>
              <p:nvPr/>
            </p:nvSpPr>
            <p:spPr bwMode="auto">
              <a:xfrm>
                <a:off x="4892675" y="2911475"/>
                <a:ext cx="150813"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1" name="Rectangle 6">
                <a:extLst>
                  <a:ext uri="{FF2B5EF4-FFF2-40B4-BE49-F238E27FC236}">
                    <a16:creationId xmlns:a16="http://schemas.microsoft.com/office/drawing/2014/main" id="{D2349D57-53A8-4E4A-BC1F-399E457EA7BE}"/>
                  </a:ext>
                </a:extLst>
              </p:cNvPr>
              <p:cNvSpPr>
                <a:spLocks noChangeArrowheads="1"/>
              </p:cNvSpPr>
              <p:nvPr/>
            </p:nvSpPr>
            <p:spPr bwMode="auto">
              <a:xfrm>
                <a:off x="4892675" y="2911475"/>
                <a:ext cx="1508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2" name="Rectangle 7">
                <a:extLst>
                  <a:ext uri="{FF2B5EF4-FFF2-40B4-BE49-F238E27FC236}">
                    <a16:creationId xmlns:a16="http://schemas.microsoft.com/office/drawing/2014/main" id="{3AF80257-9A63-4710-BEE8-CADAC97BD34A}"/>
                  </a:ext>
                </a:extLst>
              </p:cNvPr>
              <p:cNvSpPr>
                <a:spLocks noChangeArrowheads="1"/>
              </p:cNvSpPr>
              <p:nvPr/>
            </p:nvSpPr>
            <p:spPr bwMode="auto">
              <a:xfrm>
                <a:off x="7127875" y="2911475"/>
                <a:ext cx="149225" cy="128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5" name="Rectangle 8">
                <a:extLst>
                  <a:ext uri="{FF2B5EF4-FFF2-40B4-BE49-F238E27FC236}">
                    <a16:creationId xmlns:a16="http://schemas.microsoft.com/office/drawing/2014/main" id="{6B70CBDF-1236-4B77-9EFD-56BF07D43739}"/>
                  </a:ext>
                </a:extLst>
              </p:cNvPr>
              <p:cNvSpPr>
                <a:spLocks noChangeArrowheads="1"/>
              </p:cNvSpPr>
              <p:nvPr/>
            </p:nvSpPr>
            <p:spPr bwMode="auto">
              <a:xfrm>
                <a:off x="7127875" y="2911475"/>
                <a:ext cx="1492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6" name="Rectangle 9">
                <a:extLst>
                  <a:ext uri="{FF2B5EF4-FFF2-40B4-BE49-F238E27FC236}">
                    <a16:creationId xmlns:a16="http://schemas.microsoft.com/office/drawing/2014/main" id="{0B58E435-C39B-4BF0-B284-923970489C94}"/>
                  </a:ext>
                </a:extLst>
              </p:cNvPr>
              <p:cNvSpPr>
                <a:spLocks noChangeArrowheads="1"/>
              </p:cNvSpPr>
              <p:nvPr/>
            </p:nvSpPr>
            <p:spPr bwMode="auto">
              <a:xfrm>
                <a:off x="5348288" y="2641600"/>
                <a:ext cx="150813"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7" name="Rectangle 10">
                <a:extLst>
                  <a:ext uri="{FF2B5EF4-FFF2-40B4-BE49-F238E27FC236}">
                    <a16:creationId xmlns:a16="http://schemas.microsoft.com/office/drawing/2014/main" id="{AD86295C-DF61-40D1-B727-AE11E40DBC5D}"/>
                  </a:ext>
                </a:extLst>
              </p:cNvPr>
              <p:cNvSpPr>
                <a:spLocks noChangeArrowheads="1"/>
              </p:cNvSpPr>
              <p:nvPr/>
            </p:nvSpPr>
            <p:spPr bwMode="auto">
              <a:xfrm>
                <a:off x="5348288" y="2641600"/>
                <a:ext cx="1508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8" name="Rectangle 11">
                <a:extLst>
                  <a:ext uri="{FF2B5EF4-FFF2-40B4-BE49-F238E27FC236}">
                    <a16:creationId xmlns:a16="http://schemas.microsoft.com/office/drawing/2014/main" id="{77DDB8A1-D2D3-4487-8E75-4F85EEA81C78}"/>
                  </a:ext>
                </a:extLst>
              </p:cNvPr>
              <p:cNvSpPr>
                <a:spLocks noChangeArrowheads="1"/>
              </p:cNvSpPr>
              <p:nvPr/>
            </p:nvSpPr>
            <p:spPr bwMode="auto">
              <a:xfrm>
                <a:off x="5686425"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9" name="Rectangle 12">
                <a:extLst>
                  <a:ext uri="{FF2B5EF4-FFF2-40B4-BE49-F238E27FC236}">
                    <a16:creationId xmlns:a16="http://schemas.microsoft.com/office/drawing/2014/main" id="{E2674D57-5574-4EB8-8740-5E9EBAF7C973}"/>
                  </a:ext>
                </a:extLst>
              </p:cNvPr>
              <p:cNvSpPr>
                <a:spLocks noChangeArrowheads="1"/>
              </p:cNvSpPr>
              <p:nvPr/>
            </p:nvSpPr>
            <p:spPr bwMode="auto">
              <a:xfrm>
                <a:off x="5911850" y="2776538"/>
                <a:ext cx="13493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0" name="Rectangle 13">
                <a:extLst>
                  <a:ext uri="{FF2B5EF4-FFF2-40B4-BE49-F238E27FC236}">
                    <a16:creationId xmlns:a16="http://schemas.microsoft.com/office/drawing/2014/main" id="{09CBBD88-B80F-40E6-AA8C-790DD9E04447}"/>
                  </a:ext>
                </a:extLst>
              </p:cNvPr>
              <p:cNvSpPr>
                <a:spLocks noChangeArrowheads="1"/>
              </p:cNvSpPr>
              <p:nvPr/>
            </p:nvSpPr>
            <p:spPr bwMode="auto">
              <a:xfrm>
                <a:off x="653256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1" name="Rectangle 14">
                <a:extLst>
                  <a:ext uri="{FF2B5EF4-FFF2-40B4-BE49-F238E27FC236}">
                    <a16:creationId xmlns:a16="http://schemas.microsoft.com/office/drawing/2014/main" id="{835028A8-821F-469E-814D-779EE9FF9A41}"/>
                  </a:ext>
                </a:extLst>
              </p:cNvPr>
              <p:cNvSpPr>
                <a:spLocks noChangeArrowheads="1"/>
              </p:cNvSpPr>
              <p:nvPr/>
            </p:nvSpPr>
            <p:spPr bwMode="auto">
              <a:xfrm>
                <a:off x="659606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Rectangle 15">
                <a:extLst>
                  <a:ext uri="{FF2B5EF4-FFF2-40B4-BE49-F238E27FC236}">
                    <a16:creationId xmlns:a16="http://schemas.microsoft.com/office/drawing/2014/main" id="{4B363031-8F32-4872-B545-1D9F5B24BB33}"/>
                  </a:ext>
                </a:extLst>
              </p:cNvPr>
              <p:cNvSpPr>
                <a:spLocks noChangeArrowheads="1"/>
              </p:cNvSpPr>
              <p:nvPr/>
            </p:nvSpPr>
            <p:spPr bwMode="auto">
              <a:xfrm>
                <a:off x="5861050"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3" name="Rectangle 16">
                <a:extLst>
                  <a:ext uri="{FF2B5EF4-FFF2-40B4-BE49-F238E27FC236}">
                    <a16:creationId xmlns:a16="http://schemas.microsoft.com/office/drawing/2014/main" id="{7305C7E9-E128-4796-AB91-BBB48745A768}"/>
                  </a:ext>
                </a:extLst>
              </p:cNvPr>
              <p:cNvSpPr>
                <a:spLocks noChangeArrowheads="1"/>
              </p:cNvSpPr>
              <p:nvPr/>
            </p:nvSpPr>
            <p:spPr bwMode="auto">
              <a:xfrm>
                <a:off x="6078538"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Rectangle 17">
                <a:extLst>
                  <a:ext uri="{FF2B5EF4-FFF2-40B4-BE49-F238E27FC236}">
                    <a16:creationId xmlns:a16="http://schemas.microsoft.com/office/drawing/2014/main" id="{6C61E147-4308-45A9-B46F-1A0693E19C09}"/>
                  </a:ext>
                </a:extLst>
              </p:cNvPr>
              <p:cNvSpPr>
                <a:spLocks noChangeArrowheads="1"/>
              </p:cNvSpPr>
              <p:nvPr/>
            </p:nvSpPr>
            <p:spPr bwMode="auto">
              <a:xfrm>
                <a:off x="6296025"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5" name="Rectangle 18">
                <a:extLst>
                  <a:ext uri="{FF2B5EF4-FFF2-40B4-BE49-F238E27FC236}">
                    <a16:creationId xmlns:a16="http://schemas.microsoft.com/office/drawing/2014/main" id="{758CB4C3-035F-46DB-865B-36706163D023}"/>
                  </a:ext>
                </a:extLst>
              </p:cNvPr>
              <p:cNvSpPr>
                <a:spLocks noChangeArrowheads="1"/>
              </p:cNvSpPr>
              <p:nvPr/>
            </p:nvSpPr>
            <p:spPr bwMode="auto">
              <a:xfrm>
                <a:off x="5624513" y="2776538"/>
                <a:ext cx="14288"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6" name="Rectangle 19">
                <a:extLst>
                  <a:ext uri="{FF2B5EF4-FFF2-40B4-BE49-F238E27FC236}">
                    <a16:creationId xmlns:a16="http://schemas.microsoft.com/office/drawing/2014/main" id="{5752E145-A8E5-4690-BABC-2D36960B23C2}"/>
                  </a:ext>
                </a:extLst>
              </p:cNvPr>
              <p:cNvSpPr>
                <a:spLocks noChangeArrowheads="1"/>
              </p:cNvSpPr>
              <p:nvPr/>
            </p:nvSpPr>
            <p:spPr bwMode="auto">
              <a:xfrm>
                <a:off x="5561013" y="2776538"/>
                <a:ext cx="12700"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7" name="Rectangle 20">
                <a:extLst>
                  <a:ext uri="{FF2B5EF4-FFF2-40B4-BE49-F238E27FC236}">
                    <a16:creationId xmlns:a16="http://schemas.microsoft.com/office/drawing/2014/main" id="{5E7FEE48-D8D8-4180-ACDC-6316BE0A225C}"/>
                  </a:ext>
                </a:extLst>
              </p:cNvPr>
              <p:cNvSpPr>
                <a:spLocks noChangeArrowheads="1"/>
              </p:cNvSpPr>
              <p:nvPr/>
            </p:nvSpPr>
            <p:spPr bwMode="auto">
              <a:xfrm>
                <a:off x="5262563" y="3076575"/>
                <a:ext cx="15875"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8" name="Rectangle 21">
                <a:extLst>
                  <a:ext uri="{FF2B5EF4-FFF2-40B4-BE49-F238E27FC236}">
                    <a16:creationId xmlns:a16="http://schemas.microsoft.com/office/drawing/2014/main" id="{52A45326-0EF8-4636-B99D-9128D6F714E5}"/>
                  </a:ext>
                </a:extLst>
              </p:cNvPr>
              <p:cNvSpPr>
                <a:spLocks noChangeArrowheads="1"/>
              </p:cNvSpPr>
              <p:nvPr/>
            </p:nvSpPr>
            <p:spPr bwMode="auto">
              <a:xfrm>
                <a:off x="5191125" y="3081338"/>
                <a:ext cx="12700" cy="406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9" name="Rectangle 22">
                <a:extLst>
                  <a:ext uri="{FF2B5EF4-FFF2-40B4-BE49-F238E27FC236}">
                    <a16:creationId xmlns:a16="http://schemas.microsoft.com/office/drawing/2014/main" id="{8AB5F5B0-258B-4B2B-A777-A085B9693359}"/>
                  </a:ext>
                </a:extLst>
              </p:cNvPr>
              <p:cNvSpPr>
                <a:spLocks noChangeArrowheads="1"/>
              </p:cNvSpPr>
              <p:nvPr/>
            </p:nvSpPr>
            <p:spPr bwMode="auto">
              <a:xfrm>
                <a:off x="5102225" y="3070225"/>
                <a:ext cx="12700" cy="423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0" name="Rectangle 23">
                <a:extLst>
                  <a:ext uri="{FF2B5EF4-FFF2-40B4-BE49-F238E27FC236}">
                    <a16:creationId xmlns:a16="http://schemas.microsoft.com/office/drawing/2014/main" id="{A3D0A71B-5DF9-457F-AFEB-79735ADB6320}"/>
                  </a:ext>
                </a:extLst>
              </p:cNvPr>
              <p:cNvSpPr>
                <a:spLocks noChangeArrowheads="1"/>
              </p:cNvSpPr>
              <p:nvPr/>
            </p:nvSpPr>
            <p:spPr bwMode="auto">
              <a:xfrm>
                <a:off x="7043738" y="3113088"/>
                <a:ext cx="14288" cy="373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1" name="Rectangle 24">
                <a:extLst>
                  <a:ext uri="{FF2B5EF4-FFF2-40B4-BE49-F238E27FC236}">
                    <a16:creationId xmlns:a16="http://schemas.microsoft.com/office/drawing/2014/main" id="{C94857C5-1FAB-4CAE-A1E5-D7C407C21618}"/>
                  </a:ext>
                </a:extLst>
              </p:cNvPr>
              <p:cNvSpPr>
                <a:spLocks noChangeArrowheads="1"/>
              </p:cNvSpPr>
              <p:nvPr/>
            </p:nvSpPr>
            <p:spPr bwMode="auto">
              <a:xfrm>
                <a:off x="6969125" y="3068638"/>
                <a:ext cx="12700" cy="422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2" name="Rectangle 25">
                <a:extLst>
                  <a:ext uri="{FF2B5EF4-FFF2-40B4-BE49-F238E27FC236}">
                    <a16:creationId xmlns:a16="http://schemas.microsoft.com/office/drawing/2014/main" id="{D21F9211-10A0-4A44-83D8-BAB94234B84A}"/>
                  </a:ext>
                </a:extLst>
              </p:cNvPr>
              <p:cNvSpPr>
                <a:spLocks noChangeArrowheads="1"/>
              </p:cNvSpPr>
              <p:nvPr/>
            </p:nvSpPr>
            <p:spPr bwMode="auto">
              <a:xfrm>
                <a:off x="6880225" y="3070225"/>
                <a:ext cx="1587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3" name="Rectangle 26">
                <a:extLst>
                  <a:ext uri="{FF2B5EF4-FFF2-40B4-BE49-F238E27FC236}">
                    <a16:creationId xmlns:a16="http://schemas.microsoft.com/office/drawing/2014/main" id="{EEB9C2EC-6CB1-4A56-9961-BACC37B45DBB}"/>
                  </a:ext>
                </a:extLst>
              </p:cNvPr>
              <p:cNvSpPr>
                <a:spLocks noChangeArrowheads="1"/>
              </p:cNvSpPr>
              <p:nvPr/>
            </p:nvSpPr>
            <p:spPr bwMode="auto">
              <a:xfrm>
                <a:off x="5499100" y="2971800"/>
                <a:ext cx="1162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4" name="Rectangle 27">
                <a:extLst>
                  <a:ext uri="{FF2B5EF4-FFF2-40B4-BE49-F238E27FC236}">
                    <a16:creationId xmlns:a16="http://schemas.microsoft.com/office/drawing/2014/main" id="{81BFC37A-F56B-4A81-A8BF-13E6987BF857}"/>
                  </a:ext>
                </a:extLst>
              </p:cNvPr>
              <p:cNvSpPr>
                <a:spLocks noChangeArrowheads="1"/>
              </p:cNvSpPr>
              <p:nvPr/>
            </p:nvSpPr>
            <p:spPr bwMode="auto">
              <a:xfrm>
                <a:off x="6802438" y="3259138"/>
                <a:ext cx="3349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5" name="Rectangle 28">
                <a:extLst>
                  <a:ext uri="{FF2B5EF4-FFF2-40B4-BE49-F238E27FC236}">
                    <a16:creationId xmlns:a16="http://schemas.microsoft.com/office/drawing/2014/main" id="{D7CE79BD-D657-4112-9F06-E605C6697814}"/>
                  </a:ext>
                </a:extLst>
              </p:cNvPr>
              <p:cNvSpPr>
                <a:spLocks noChangeArrowheads="1"/>
              </p:cNvSpPr>
              <p:nvPr/>
            </p:nvSpPr>
            <p:spPr bwMode="auto">
              <a:xfrm>
                <a:off x="5029200" y="3259138"/>
                <a:ext cx="3381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6" name="Rectangle 29">
                <a:extLst>
                  <a:ext uri="{FF2B5EF4-FFF2-40B4-BE49-F238E27FC236}">
                    <a16:creationId xmlns:a16="http://schemas.microsoft.com/office/drawing/2014/main" id="{8D68EC1E-32AE-430A-AE06-1D42BCE3E304}"/>
                  </a:ext>
                </a:extLst>
              </p:cNvPr>
              <p:cNvSpPr>
                <a:spLocks noChangeArrowheads="1"/>
              </p:cNvSpPr>
              <p:nvPr/>
            </p:nvSpPr>
            <p:spPr bwMode="auto">
              <a:xfrm>
                <a:off x="6124575"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7" name="Rectangle 30">
                <a:extLst>
                  <a:ext uri="{FF2B5EF4-FFF2-40B4-BE49-F238E27FC236}">
                    <a16:creationId xmlns:a16="http://schemas.microsoft.com/office/drawing/2014/main" id="{2372FCA9-7797-432A-9221-A5AB3ED819FB}"/>
                  </a:ext>
                </a:extLst>
              </p:cNvPr>
              <p:cNvSpPr>
                <a:spLocks noChangeArrowheads="1"/>
              </p:cNvSpPr>
              <p:nvPr/>
            </p:nvSpPr>
            <p:spPr bwMode="auto">
              <a:xfrm>
                <a:off x="6343650" y="2776538"/>
                <a:ext cx="136525" cy="427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Rectangle 31">
                <a:extLst>
                  <a:ext uri="{FF2B5EF4-FFF2-40B4-BE49-F238E27FC236}">
                    <a16:creationId xmlns:a16="http://schemas.microsoft.com/office/drawing/2014/main" id="{065E4FCC-5D47-47CE-90B4-BA3D237E2FE5}"/>
                  </a:ext>
                </a:extLst>
              </p:cNvPr>
              <p:cNvSpPr>
                <a:spLocks noChangeArrowheads="1"/>
              </p:cNvSpPr>
              <p:nvPr/>
            </p:nvSpPr>
            <p:spPr bwMode="auto">
              <a:xfrm>
                <a:off x="4740275" y="3344863"/>
                <a:ext cx="267970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Rectangle 32">
                <a:extLst>
                  <a:ext uri="{FF2B5EF4-FFF2-40B4-BE49-F238E27FC236}">
                    <a16:creationId xmlns:a16="http://schemas.microsoft.com/office/drawing/2014/main" id="{4802F322-DC3F-4B98-9A83-8346FB4AA399}"/>
                  </a:ext>
                </a:extLst>
              </p:cNvPr>
              <p:cNvSpPr>
                <a:spLocks noChangeArrowheads="1"/>
              </p:cNvSpPr>
              <p:nvPr/>
            </p:nvSpPr>
            <p:spPr bwMode="auto">
              <a:xfrm>
                <a:off x="4908550" y="3065463"/>
                <a:ext cx="2328863" cy="138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0" name="Rectangle 33">
                <a:extLst>
                  <a:ext uri="{FF2B5EF4-FFF2-40B4-BE49-F238E27FC236}">
                    <a16:creationId xmlns:a16="http://schemas.microsoft.com/office/drawing/2014/main" id="{AFEF448E-BE46-47A6-9731-8B30A6D8AC1D}"/>
                  </a:ext>
                </a:extLst>
              </p:cNvPr>
              <p:cNvSpPr>
                <a:spLocks noChangeArrowheads="1"/>
              </p:cNvSpPr>
              <p:nvPr/>
            </p:nvSpPr>
            <p:spPr bwMode="auto">
              <a:xfrm>
                <a:off x="5356225" y="2776538"/>
                <a:ext cx="1457325" cy="122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21" name="Picture 35">
                <a:extLst>
                  <a:ext uri="{FF2B5EF4-FFF2-40B4-BE49-F238E27FC236}">
                    <a16:creationId xmlns:a16="http://schemas.microsoft.com/office/drawing/2014/main" id="{FB6B91DE-AAD3-4AF1-8658-8FDC542B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63"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36">
                <a:extLst>
                  <a:ext uri="{FF2B5EF4-FFF2-40B4-BE49-F238E27FC236}">
                    <a16:creationId xmlns:a16="http://schemas.microsoft.com/office/drawing/2014/main" id="{2C037DC4-B832-4231-A489-3BA7379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124325"/>
                <a:ext cx="16827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37">
                <a:extLst>
                  <a:ext uri="{FF2B5EF4-FFF2-40B4-BE49-F238E27FC236}">
                    <a16:creationId xmlns:a16="http://schemas.microsoft.com/office/drawing/2014/main" id="{43B479AB-9E45-46CE-A58A-092E51C73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124325"/>
                <a:ext cx="163513"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38">
                <a:extLst>
                  <a:ext uri="{FF2B5EF4-FFF2-40B4-BE49-F238E27FC236}">
                    <a16:creationId xmlns:a16="http://schemas.microsoft.com/office/drawing/2014/main" id="{5EA0DEB9-389A-4DCE-9360-07ECEC4955EC}"/>
                  </a:ext>
                </a:extLst>
              </p:cNvPr>
              <p:cNvSpPr>
                <a:spLocks noChangeArrowheads="1"/>
              </p:cNvSpPr>
              <p:nvPr/>
            </p:nvSpPr>
            <p:spPr bwMode="auto">
              <a:xfrm>
                <a:off x="6661150" y="2641600"/>
                <a:ext cx="152400" cy="1558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Rectangle 5">
                <a:extLst>
                  <a:ext uri="{FF2B5EF4-FFF2-40B4-BE49-F238E27FC236}">
                    <a16:creationId xmlns:a16="http://schemas.microsoft.com/office/drawing/2014/main" id="{276633C3-122A-49E7-8C0E-F985E9D225B8}"/>
                  </a:ext>
                </a:extLst>
              </p:cNvPr>
              <p:cNvSpPr>
                <a:spLocks noChangeArrowheads="1"/>
              </p:cNvSpPr>
              <p:nvPr/>
            </p:nvSpPr>
            <p:spPr bwMode="auto">
              <a:xfrm rot="16200000">
                <a:off x="6020593" y="2208530"/>
                <a:ext cx="150813" cy="3896358"/>
              </a:xfrm>
              <a:prstGeom prst="rect">
                <a:avLst/>
              </a:prstGeom>
              <a:gradFill>
                <a:gsLst>
                  <a:gs pos="1000">
                    <a:schemeClr val="tx1">
                      <a:alpha val="0"/>
                    </a:schemeClr>
                  </a:gs>
                  <a:gs pos="50000">
                    <a:srgbClr val="000000"/>
                  </a:gs>
                  <a:gs pos="80000">
                    <a:srgbClr val="000000"/>
                  </a:gs>
                  <a:gs pos="20000">
                    <a:srgbClr val="000000"/>
                  </a:gs>
                  <a:gs pos="100000">
                    <a:schemeClr val="tx1">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pic>
        <p:nvPicPr>
          <p:cNvPr id="46" name="图片 45" descr="图片包含 游戏机, 钟表, 标志, 站&#10;&#10;描述已自动生成">
            <a:extLst>
              <a:ext uri="{FF2B5EF4-FFF2-40B4-BE49-F238E27FC236}">
                <a16:creationId xmlns:a16="http://schemas.microsoft.com/office/drawing/2014/main" id="{6B6D9CBB-F950-4843-B2B2-033C94D99A9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9056" y="12801"/>
            <a:ext cx="1963025" cy="758293"/>
          </a:xfrm>
          <a:prstGeom prst="rect">
            <a:avLst/>
          </a:prstGeom>
        </p:spPr>
      </p:pic>
      <p:sp>
        <p:nvSpPr>
          <p:cNvPr id="41" name="文本框 40">
            <a:extLst>
              <a:ext uri="{FF2B5EF4-FFF2-40B4-BE49-F238E27FC236}">
                <a16:creationId xmlns:a16="http://schemas.microsoft.com/office/drawing/2014/main" id="{7A1953BE-5D92-48E4-98F3-8CC24EA0A038}"/>
              </a:ext>
            </a:extLst>
          </p:cNvPr>
          <p:cNvSpPr txBox="1"/>
          <p:nvPr/>
        </p:nvSpPr>
        <p:spPr>
          <a:xfrm>
            <a:off x="904875" y="1063109"/>
            <a:ext cx="2543175" cy="369332"/>
          </a:xfrm>
          <a:prstGeom prst="rect">
            <a:avLst/>
          </a:prstGeom>
          <a:noFill/>
        </p:spPr>
        <p:txBody>
          <a:bodyPr wrap="square">
            <a:spAutoFit/>
          </a:bodyPr>
          <a:lstStyle/>
          <a:p>
            <a:r>
              <a:rPr lang="zh-CN" altLang="en-US" dirty="0"/>
              <a:t>SIMULATION RESULTS</a:t>
            </a:r>
          </a:p>
        </p:txBody>
      </p:sp>
    </p:spTree>
    <p:extLst>
      <p:ext uri="{BB962C8B-B14F-4D97-AF65-F5344CB8AC3E}">
        <p14:creationId xmlns:p14="http://schemas.microsoft.com/office/powerpoint/2010/main" val="1111657198"/>
      </p:ext>
    </p:extLst>
  </p:cSld>
  <p:clrMapOvr>
    <a:masterClrMapping/>
  </p:clrMapOvr>
  <mc:AlternateContent xmlns:mc="http://schemas.openxmlformats.org/markup-compatibility/2006" xmlns:p14="http://schemas.microsoft.com/office/powerpoint/2010/main">
    <mc:Choice Requires="p14">
      <p:transition spd="slow" p14:dur="2000" advTm="1951"/>
    </mc:Choice>
    <mc:Fallback xmlns="">
      <p:transition spd="slow" advTm="1951"/>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18047</TotalTime>
  <Words>451</Words>
  <Application>Microsoft Office PowerPoint</Application>
  <PresentationFormat>宽屏</PresentationFormat>
  <Paragraphs>56</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Wingdings2</vt:lpstr>
      <vt:lpstr>等线</vt:lpstr>
      <vt:lpstr>等线 Light</vt:lpstr>
      <vt:lpstr>黑体</vt:lpstr>
      <vt:lpstr>微软雅黑</vt:lpstr>
      <vt:lpstr>微软雅黑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组会汇报01</dc:title>
  <dc:creator>J We</dc:creator>
  <cp:lastModifiedBy>We J</cp:lastModifiedBy>
  <cp:revision>459</cp:revision>
  <cp:lastPrinted>2022-06-30T01:39:02Z</cp:lastPrinted>
  <dcterms:created xsi:type="dcterms:W3CDTF">2021-10-03T10:12:28Z</dcterms:created>
  <dcterms:modified xsi:type="dcterms:W3CDTF">2023-05-20T10:53:09Z</dcterms:modified>
</cp:coreProperties>
</file>