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ner, Jeff S" initials="WJS" lastIdx="1" clrIdx="0">
    <p:extLst>
      <p:ext uri="{19B8F6BF-5375-455C-9EA6-DF929625EA0E}">
        <p15:presenceInfo xmlns:p15="http://schemas.microsoft.com/office/powerpoint/2012/main" userId="S::Jeff.Wesner@usd.edu::03cd2d55-ec98-46a5-894b-dc5c67f932a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25" d="100"/>
          <a:sy n="125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FC08-FBCC-4991-9B02-3200591D13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1B650-55D8-4012-AEF0-5E34D30D3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834A-E62E-4F0E-9E8A-66B096648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5008E-6E4C-4CE3-9F0A-6F505034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B088-3E12-4113-9BCF-67A0BD368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61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0122-10EF-4115-B2F3-9E53B7E1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10F72-F492-4C09-8031-AFC60807F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C834-097A-46E1-A5E7-3A723A97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E9ED9-2A7F-4FDA-83DC-452B2826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85FE-FCEB-4123-AAE4-033217C4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5D698-0774-41C1-B6F4-C29823DE8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CC989-A169-410E-8235-775EAE96E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3CC8-F595-4913-84CA-CB78E12D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C316-6B0E-4CA3-B4A4-2E99D250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B33BD-E27F-4ED0-9E4F-41CEB49DF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AA91-03AB-4559-8CAD-80B9FD2F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44FEB-B3C7-4FA8-B750-3839B918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529D0-0394-41DF-8C5C-BF08B607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7F04-0B5A-47A1-A4FC-A21CACD4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727C-EDE1-48BC-B4E7-EE4B8AF4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7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7041-EF1E-4469-B4A2-A14A2FF9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056BD-1CA1-418B-B287-4E6D960BF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137C-02BA-4CF8-A99E-398A4BCB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B77DC-2E3B-4D35-8980-EA13A79FE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749B8-56A2-4B82-9628-736A1CD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2605-44D7-4370-B95C-D307C240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719A1-28A8-42C6-83C1-E27222EFF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A39E5-F1BE-4DEE-94AA-EFC87C272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7B7AA-F8C9-4FD8-A5C4-7FC337B2E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5EF50-07A6-416B-AB8C-1AB7C2E3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FB1DD-55ED-43C0-82EA-2C36B0B5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4999-DA14-4308-BBE6-58D26102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0C4FE-E28E-4422-A141-8D57929D2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8F9B1-4D1B-4028-9E49-F22C45E4B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6C094-5502-4CC1-BA72-8F7BA0936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6F9D5C-3370-4C3C-BA04-98884D7B3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4EEF6-AEC7-4D6E-81B8-A6AFF697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599F6-D590-41AE-BBB1-FED1FF02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A27CD-EF67-4547-8F5E-155B6C5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75ADB-1A89-4FA3-AD76-0F90556B9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F4BA4-907F-4B09-B8C8-BC5C6D42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B854-4AAA-4A6E-B6ED-B3A6D87A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052B9-156B-4A1A-8BF6-BF00B465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8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8C04-1AC7-472C-AE83-4BF30FE2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6DB9C-1AE9-4632-A887-5A2DA6C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C3A4C-5E65-4FC9-907F-BCB82757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8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D84D-F35D-4F64-A0C8-6CDE93AC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6E17-17FC-429A-B5EF-A45AF044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CEA9D-175C-4E7F-AC2F-A75DBCE07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5569A-33D3-4CC5-BE0D-155029F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E9760-5271-4310-8694-86D14BFFE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1DE3-7DE3-4284-9AB5-E5469BE0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2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3447-1E61-4514-B4F5-49EADF883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B4AC6-1C1D-4277-A8AB-3F30BD61D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A84E5-1DD6-4BCF-AB9D-CB0D82962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7C2EE-FADA-49EB-9AAF-77C828762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A2FA-42D1-4225-91FA-52B0FD31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1DB60-6AF5-42A2-A0AF-5E1E4593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90AC-DC5E-4842-A507-B63082C89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98CAA-5EF3-46F8-98C6-6C452BDF3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C920-ED74-4A1B-8299-132AD32D2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78E97-89DD-46DC-B35A-DBB37D13FD15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D634-5BB3-46CA-BF47-7443A137B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3465-3D6B-4FF6-BDA5-8495B5CC9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C674B-EC58-4613-9BE0-B2ECD522C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70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43C2864-256C-4337-B0D4-5787C9E579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238"/>
          <a:stretch/>
        </p:blipFill>
        <p:spPr bwMode="auto">
          <a:xfrm>
            <a:off x="2179534" y="692150"/>
            <a:ext cx="5459516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1D0B2C-9667-4775-B74F-F9E5ACD5AB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88" t="8630" r="594" b="19339"/>
          <a:stretch/>
        </p:blipFill>
        <p:spPr>
          <a:xfrm>
            <a:off x="6089266" y="1184481"/>
            <a:ext cx="1314040" cy="129202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16B13C8-1926-473B-A1C0-6A5988207F8D}"/>
              </a:ext>
            </a:extLst>
          </p:cNvPr>
          <p:cNvGrpSpPr/>
          <p:nvPr/>
        </p:nvGrpSpPr>
        <p:grpSpPr>
          <a:xfrm>
            <a:off x="2505075" y="1184481"/>
            <a:ext cx="1219200" cy="1269169"/>
            <a:chOff x="2505075" y="1184481"/>
            <a:chExt cx="1219200" cy="12691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CCFCB8-0208-4E98-A8F4-A8ED9A44AE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944" t="2639" r="3333" b="8472"/>
            <a:stretch/>
          </p:blipFill>
          <p:spPr>
            <a:xfrm>
              <a:off x="2505075" y="1184482"/>
              <a:ext cx="1209676" cy="1269168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46E9E8-03FA-42E0-A8BA-8995CDE79DC7}"/>
                </a:ext>
              </a:extLst>
            </p:cNvPr>
            <p:cNvSpPr/>
            <p:nvPr/>
          </p:nvSpPr>
          <p:spPr>
            <a:xfrm>
              <a:off x="3495675" y="1184481"/>
              <a:ext cx="228600" cy="3490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4CF408B-2C99-40B2-AD2D-67710D014A6E}"/>
              </a:ext>
            </a:extLst>
          </p:cNvPr>
          <p:cNvSpPr/>
          <p:nvPr/>
        </p:nvSpPr>
        <p:spPr>
          <a:xfrm>
            <a:off x="2301240" y="4023360"/>
            <a:ext cx="1661160" cy="1851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16945-CCF8-4E5B-A01B-22D60B9CFF23}"/>
              </a:ext>
            </a:extLst>
          </p:cNvPr>
          <p:cNvGrpSpPr/>
          <p:nvPr/>
        </p:nvGrpSpPr>
        <p:grpSpPr>
          <a:xfrm>
            <a:off x="2411593" y="3901963"/>
            <a:ext cx="2299609" cy="2044494"/>
            <a:chOff x="381500" y="78707"/>
            <a:chExt cx="8694822" cy="6587289"/>
          </a:xfrm>
        </p:grpSpPr>
        <p:pic>
          <p:nvPicPr>
            <p:cNvPr id="12" name="Google Shape;350;p10">
              <a:extLst>
                <a:ext uri="{FF2B5EF4-FFF2-40B4-BE49-F238E27FC236}">
                  <a16:creationId xmlns:a16="http://schemas.microsoft.com/office/drawing/2014/main" id="{4F69AD92-21BA-47EB-B97C-46800AF70C7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1500" y="477753"/>
              <a:ext cx="4641182" cy="618824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" name="Google Shape;351;p10">
              <a:extLst>
                <a:ext uri="{FF2B5EF4-FFF2-40B4-BE49-F238E27FC236}">
                  <a16:creationId xmlns:a16="http://schemas.microsoft.com/office/drawing/2014/main" id="{5E204316-49EA-4D74-B75B-B1A7EB269DCB}"/>
                </a:ext>
              </a:extLst>
            </p:cNvPr>
            <p:cNvGrpSpPr/>
            <p:nvPr/>
          </p:nvGrpSpPr>
          <p:grpSpPr>
            <a:xfrm>
              <a:off x="4183480" y="78707"/>
              <a:ext cx="4892842" cy="931199"/>
              <a:chOff x="6898105" y="-64168"/>
              <a:chExt cx="4892842" cy="931199"/>
            </a:xfrm>
          </p:grpSpPr>
          <p:pic>
            <p:nvPicPr>
              <p:cNvPr id="33" name="Google Shape;352;p10" descr="Oncorhynchus mykiss">
                <a:extLst>
                  <a:ext uri="{FF2B5EF4-FFF2-40B4-BE49-F238E27FC236}">
                    <a16:creationId xmlns:a16="http://schemas.microsoft.com/office/drawing/2014/main" id="{ED4B3284-1A9D-43AB-9A88-7EF657277D86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9232232" y="-64168"/>
                <a:ext cx="2558715" cy="931199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4" name="Google Shape;353;p10">
                <a:extLst>
                  <a:ext uri="{FF2B5EF4-FFF2-40B4-BE49-F238E27FC236}">
                    <a16:creationId xmlns:a16="http://schemas.microsoft.com/office/drawing/2014/main" id="{AF6BE17B-29A9-4343-8571-3003950A546C}"/>
                  </a:ext>
                </a:extLst>
              </p:cNvPr>
              <p:cNvCxnSpPr/>
              <p:nvPr/>
            </p:nvCxnSpPr>
            <p:spPr>
              <a:xfrm>
                <a:off x="6898105" y="401432"/>
                <a:ext cx="2213811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grpSp>
          <p:nvGrpSpPr>
            <p:cNvPr id="14" name="Google Shape;354;p10">
              <a:extLst>
                <a:ext uri="{FF2B5EF4-FFF2-40B4-BE49-F238E27FC236}">
                  <a16:creationId xmlns:a16="http://schemas.microsoft.com/office/drawing/2014/main" id="{6CDC7EF9-465A-4063-82F8-650510330035}"/>
                </a:ext>
              </a:extLst>
            </p:cNvPr>
            <p:cNvGrpSpPr/>
            <p:nvPr/>
          </p:nvGrpSpPr>
          <p:grpSpPr>
            <a:xfrm>
              <a:off x="2413333" y="610862"/>
              <a:ext cx="4146768" cy="590766"/>
              <a:chOff x="5127958" y="467987"/>
              <a:chExt cx="4146768" cy="590766"/>
            </a:xfrm>
          </p:grpSpPr>
          <p:pic>
            <p:nvPicPr>
              <p:cNvPr id="31" name="Google Shape;355;p10" descr="Micropterus salmoides">
                <a:extLst>
                  <a:ext uri="{FF2B5EF4-FFF2-40B4-BE49-F238E27FC236}">
                    <a16:creationId xmlns:a16="http://schemas.microsoft.com/office/drawing/2014/main" id="{ED16205C-AE78-42FE-BBB7-884B36E30C8A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7660105" y="467987"/>
                <a:ext cx="1614621" cy="59076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2" name="Google Shape;356;p10">
                <a:extLst>
                  <a:ext uri="{FF2B5EF4-FFF2-40B4-BE49-F238E27FC236}">
                    <a16:creationId xmlns:a16="http://schemas.microsoft.com/office/drawing/2014/main" id="{2C55DF9C-BAF4-4CA4-A514-8490CFCC5912}"/>
                  </a:ext>
                </a:extLst>
              </p:cNvPr>
              <p:cNvCxnSpPr/>
              <p:nvPr/>
            </p:nvCxnSpPr>
            <p:spPr>
              <a:xfrm>
                <a:off x="5127958" y="714253"/>
                <a:ext cx="2334127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stealth" w="med" len="med"/>
              </a:ln>
            </p:spPr>
          </p:cxnSp>
        </p:grpSp>
        <p:grpSp>
          <p:nvGrpSpPr>
            <p:cNvPr id="15" name="Google Shape;357;p10">
              <a:extLst>
                <a:ext uri="{FF2B5EF4-FFF2-40B4-BE49-F238E27FC236}">
                  <a16:creationId xmlns:a16="http://schemas.microsoft.com/office/drawing/2014/main" id="{1B3F2443-808D-48AC-826D-CC450E2E0647}"/>
                </a:ext>
              </a:extLst>
            </p:cNvPr>
            <p:cNvGrpSpPr/>
            <p:nvPr/>
          </p:nvGrpSpPr>
          <p:grpSpPr>
            <a:xfrm>
              <a:off x="823913" y="1009905"/>
              <a:ext cx="2938372" cy="5268365"/>
              <a:chOff x="3538538" y="867030"/>
              <a:chExt cx="2938372" cy="5268365"/>
            </a:xfrm>
          </p:grpSpPr>
          <p:grpSp>
            <p:nvGrpSpPr>
              <p:cNvPr id="16" name="Google Shape;358;p10">
                <a:extLst>
                  <a:ext uri="{FF2B5EF4-FFF2-40B4-BE49-F238E27FC236}">
                    <a16:creationId xmlns:a16="http://schemas.microsoft.com/office/drawing/2014/main" id="{A01CDD69-EA41-4F33-8609-006EA92ACACC}"/>
                  </a:ext>
                </a:extLst>
              </p:cNvPr>
              <p:cNvGrpSpPr/>
              <p:nvPr/>
            </p:nvGrpSpPr>
            <p:grpSpPr>
              <a:xfrm>
                <a:off x="4395573" y="867030"/>
                <a:ext cx="2081337" cy="597650"/>
                <a:chOff x="4395573" y="867030"/>
                <a:chExt cx="2081337" cy="597650"/>
              </a:xfrm>
            </p:grpSpPr>
            <p:pic>
              <p:nvPicPr>
                <p:cNvPr id="29" name="Google Shape;359;p10" descr="Procambarus clarkii">
                  <a:extLst>
                    <a:ext uri="{FF2B5EF4-FFF2-40B4-BE49-F238E27FC236}">
                      <a16:creationId xmlns:a16="http://schemas.microsoft.com/office/drawing/2014/main" id="{BC33607E-5C40-49AE-93A3-230796D10A97}"/>
                    </a:ext>
                  </a:extLst>
                </p:cNvPr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/>
                <a:stretch/>
              </p:blipFill>
              <p:spPr>
                <a:xfrm rot="4011750">
                  <a:off x="5914988" y="828974"/>
                  <a:ext cx="362022" cy="67376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30" name="Google Shape;360;p10">
                  <a:extLst>
                    <a:ext uri="{FF2B5EF4-FFF2-40B4-BE49-F238E27FC236}">
                      <a16:creationId xmlns:a16="http://schemas.microsoft.com/office/drawing/2014/main" id="{19354BD9-B844-49B8-BDB0-D7D32F59034B}"/>
                    </a:ext>
                  </a:extLst>
                </p:cNvPr>
                <p:cNvCxnSpPr>
                  <a:endCxn id="29" idx="1"/>
                </p:cNvCxnSpPr>
                <p:nvPr/>
              </p:nvCxnSpPr>
              <p:spPr>
                <a:xfrm>
                  <a:off x="4395573" y="999404"/>
                  <a:ext cx="16293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grpSp>
            <p:nvGrpSpPr>
              <p:cNvPr id="17" name="Google Shape;361;p10">
                <a:extLst>
                  <a:ext uri="{FF2B5EF4-FFF2-40B4-BE49-F238E27FC236}">
                    <a16:creationId xmlns:a16="http://schemas.microsoft.com/office/drawing/2014/main" id="{9CFD2228-6DB3-432D-8164-737D22E5E8C0}"/>
                  </a:ext>
                </a:extLst>
              </p:cNvPr>
              <p:cNvGrpSpPr/>
              <p:nvPr/>
            </p:nvGrpSpPr>
            <p:grpSpPr>
              <a:xfrm>
                <a:off x="3774905" y="2661685"/>
                <a:ext cx="1187140" cy="262499"/>
                <a:chOff x="3774905" y="2661685"/>
                <a:chExt cx="1187140" cy="262499"/>
              </a:xfrm>
            </p:grpSpPr>
            <p:pic>
              <p:nvPicPr>
                <p:cNvPr id="27" name="Google Shape;362;p10" descr="Gambusia affinis">
                  <a:extLst>
                    <a:ext uri="{FF2B5EF4-FFF2-40B4-BE49-F238E27FC236}">
                      <a16:creationId xmlns:a16="http://schemas.microsoft.com/office/drawing/2014/main" id="{2BAA31DD-1CD3-4E32-92C4-5CB8C1C081E4}"/>
                    </a:ext>
                  </a:extLst>
                </p:cNvPr>
                <p:cNvPicPr preferRelativeResize="0"/>
                <p:nvPr/>
              </p:nvPicPr>
              <p:blipFill rotWithShape="1">
                <a:blip r:embed="rId9">
                  <a:alphaModFix/>
                </a:blip>
                <a:srcRect/>
                <a:stretch/>
              </p:blipFill>
              <p:spPr>
                <a:xfrm rot="-1318054">
                  <a:off x="4592053" y="2723398"/>
                  <a:ext cx="356937" cy="139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8" name="Google Shape;363;p10">
                  <a:extLst>
                    <a:ext uri="{FF2B5EF4-FFF2-40B4-BE49-F238E27FC236}">
                      <a16:creationId xmlns:a16="http://schemas.microsoft.com/office/drawing/2014/main" id="{4B916D1C-1ADF-455E-B0FD-1F3AD0AEA805}"/>
                    </a:ext>
                  </a:extLst>
                </p:cNvPr>
                <p:cNvCxnSpPr/>
                <p:nvPr/>
              </p:nvCxnSpPr>
              <p:spPr>
                <a:xfrm>
                  <a:off x="3774905" y="2791300"/>
                  <a:ext cx="817148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grpSp>
            <p:nvGrpSpPr>
              <p:cNvPr id="18" name="Google Shape;364;p10">
                <a:extLst>
                  <a:ext uri="{FF2B5EF4-FFF2-40B4-BE49-F238E27FC236}">
                    <a16:creationId xmlns:a16="http://schemas.microsoft.com/office/drawing/2014/main" id="{F44089FA-0EB3-4E17-9D50-6F2B109524EC}"/>
                  </a:ext>
                </a:extLst>
              </p:cNvPr>
              <p:cNvGrpSpPr/>
              <p:nvPr/>
            </p:nvGrpSpPr>
            <p:grpSpPr>
              <a:xfrm>
                <a:off x="3609975" y="4180336"/>
                <a:ext cx="923487" cy="262487"/>
                <a:chOff x="3609975" y="4180336"/>
                <a:chExt cx="923487" cy="262487"/>
              </a:xfrm>
            </p:grpSpPr>
            <p:pic>
              <p:nvPicPr>
                <p:cNvPr id="25" name="Google Shape;365;p10" descr="Alderflies and Fishflies (Megaloptera) — EcoSpark">
                  <a:extLst>
                    <a:ext uri="{FF2B5EF4-FFF2-40B4-BE49-F238E27FC236}">
                      <a16:creationId xmlns:a16="http://schemas.microsoft.com/office/drawing/2014/main" id="{21524205-78DB-414D-9B0C-FB6E7161A69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/>
                <a:stretch/>
              </p:blipFill>
              <p:spPr>
                <a:xfrm>
                  <a:off x="4183479" y="4180336"/>
                  <a:ext cx="349983" cy="26248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6" name="Google Shape;366;p10">
                  <a:extLst>
                    <a:ext uri="{FF2B5EF4-FFF2-40B4-BE49-F238E27FC236}">
                      <a16:creationId xmlns:a16="http://schemas.microsoft.com/office/drawing/2014/main" id="{6D6ADF75-A3B5-4541-B4DC-E352AA50ABCE}"/>
                    </a:ext>
                  </a:extLst>
                </p:cNvPr>
                <p:cNvCxnSpPr/>
                <p:nvPr/>
              </p:nvCxnSpPr>
              <p:spPr>
                <a:xfrm>
                  <a:off x="3609975" y="4311579"/>
                  <a:ext cx="573504" cy="1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grpSp>
            <p:nvGrpSpPr>
              <p:cNvPr id="19" name="Google Shape;367;p10">
                <a:extLst>
                  <a:ext uri="{FF2B5EF4-FFF2-40B4-BE49-F238E27FC236}">
                    <a16:creationId xmlns:a16="http://schemas.microsoft.com/office/drawing/2014/main" id="{70B7CC6A-04B1-4ECA-B5C4-723567909F97}"/>
                  </a:ext>
                </a:extLst>
              </p:cNvPr>
              <p:cNvGrpSpPr/>
              <p:nvPr/>
            </p:nvGrpSpPr>
            <p:grpSpPr>
              <a:xfrm>
                <a:off x="3538538" y="6089033"/>
                <a:ext cx="440654" cy="46362"/>
                <a:chOff x="3538538" y="6089033"/>
                <a:chExt cx="440654" cy="46362"/>
              </a:xfrm>
            </p:grpSpPr>
            <p:pic>
              <p:nvPicPr>
                <p:cNvPr id="23" name="Google Shape;368;p10" descr="Capitella">
                  <a:extLst>
                    <a:ext uri="{FF2B5EF4-FFF2-40B4-BE49-F238E27FC236}">
                      <a16:creationId xmlns:a16="http://schemas.microsoft.com/office/drawing/2014/main" id="{EEE346EA-6781-4010-8F22-00B373730085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1">
                  <a:alphaModFix/>
                </a:blip>
                <a:srcRect/>
                <a:stretch/>
              </p:blipFill>
              <p:spPr>
                <a:xfrm>
                  <a:off x="3906000" y="6089033"/>
                  <a:ext cx="73192" cy="4636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24" name="Google Shape;369;p10">
                  <a:extLst>
                    <a:ext uri="{FF2B5EF4-FFF2-40B4-BE49-F238E27FC236}">
                      <a16:creationId xmlns:a16="http://schemas.microsoft.com/office/drawing/2014/main" id="{7F06C806-40F8-4B1A-BCB8-7C49906E46EE}"/>
                    </a:ext>
                  </a:extLst>
                </p:cNvPr>
                <p:cNvCxnSpPr/>
                <p:nvPr/>
              </p:nvCxnSpPr>
              <p:spPr>
                <a:xfrm>
                  <a:off x="3538538" y="6133541"/>
                  <a:ext cx="304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</p:grpSp>
          <p:grpSp>
            <p:nvGrpSpPr>
              <p:cNvPr id="20" name="Google Shape;370;p10">
                <a:extLst>
                  <a:ext uri="{FF2B5EF4-FFF2-40B4-BE49-F238E27FC236}">
                    <a16:creationId xmlns:a16="http://schemas.microsoft.com/office/drawing/2014/main" id="{8792A2E0-02E7-478A-B39D-24F393695F98}"/>
                  </a:ext>
                </a:extLst>
              </p:cNvPr>
              <p:cNvGrpSpPr/>
              <p:nvPr/>
            </p:nvGrpSpPr>
            <p:grpSpPr>
              <a:xfrm>
                <a:off x="3538538" y="5468712"/>
                <a:ext cx="819932" cy="68732"/>
                <a:chOff x="3538538" y="5468712"/>
                <a:chExt cx="819932" cy="68732"/>
              </a:xfrm>
            </p:grpSpPr>
            <p:cxnSp>
              <p:nvCxnSpPr>
                <p:cNvPr id="21" name="Google Shape;371;p10">
                  <a:extLst>
                    <a:ext uri="{FF2B5EF4-FFF2-40B4-BE49-F238E27FC236}">
                      <a16:creationId xmlns:a16="http://schemas.microsoft.com/office/drawing/2014/main" id="{5F198C81-96E8-4032-BA9C-B294802B2655}"/>
                    </a:ext>
                  </a:extLst>
                </p:cNvPr>
                <p:cNvCxnSpPr/>
                <p:nvPr/>
              </p:nvCxnSpPr>
              <p:spPr>
                <a:xfrm>
                  <a:off x="3538538" y="5484546"/>
                  <a:ext cx="5909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stealth" w="med" len="med"/>
                </a:ln>
              </p:spPr>
            </p:cxnSp>
            <p:pic>
              <p:nvPicPr>
                <p:cNvPr id="22" name="Google Shape;372;p10" descr="Cottus aleuticus">
                  <a:extLst>
                    <a:ext uri="{FF2B5EF4-FFF2-40B4-BE49-F238E27FC236}">
                      <a16:creationId xmlns:a16="http://schemas.microsoft.com/office/drawing/2014/main" id="{535C57D2-CBF6-42D6-9E34-12CF688DD3BA}"/>
                    </a:ext>
                  </a:extLst>
                </p:cNvPr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/>
                <a:stretch/>
              </p:blipFill>
              <p:spPr>
                <a:xfrm>
                  <a:off x="4192736" y="5468712"/>
                  <a:ext cx="165734" cy="68732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B4F29CB-34FD-4C0A-B320-7374E44B4AFE}"/>
              </a:ext>
            </a:extLst>
          </p:cNvPr>
          <p:cNvSpPr/>
          <p:nvPr/>
        </p:nvSpPr>
        <p:spPr>
          <a:xfrm>
            <a:off x="2645146" y="5855196"/>
            <a:ext cx="771995" cy="103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D91258-0117-4A84-B06C-4AE2792B4B59}"/>
              </a:ext>
            </a:extLst>
          </p:cNvPr>
          <p:cNvSpPr txBox="1"/>
          <p:nvPr/>
        </p:nvSpPr>
        <p:spPr>
          <a:xfrm>
            <a:off x="2434452" y="5875706"/>
            <a:ext cx="1055129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mgDM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Individual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20707B-0C72-4CE5-8033-C7D75CACF530}"/>
              </a:ext>
            </a:extLst>
          </p:cNvPr>
          <p:cNvSpPr/>
          <p:nvPr/>
        </p:nvSpPr>
        <p:spPr>
          <a:xfrm>
            <a:off x="2411593" y="4734449"/>
            <a:ext cx="45719" cy="3947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D4AFC78-3C09-44D4-97D6-B49BB519F4D1}"/>
              </a:ext>
            </a:extLst>
          </p:cNvPr>
          <p:cNvSpPr txBox="1"/>
          <p:nvPr/>
        </p:nvSpPr>
        <p:spPr>
          <a:xfrm rot="16200000">
            <a:off x="1767525" y="4947542"/>
            <a:ext cx="1251891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Taxon (ranked by size)</a:t>
            </a:r>
          </a:p>
        </p:txBody>
      </p:sp>
      <p:sp>
        <p:nvSpPr>
          <p:cNvPr id="40" name="Google Shape;373;p10">
            <a:extLst>
              <a:ext uri="{FF2B5EF4-FFF2-40B4-BE49-F238E27FC236}">
                <a16:creationId xmlns:a16="http://schemas.microsoft.com/office/drawing/2014/main" id="{C24296F3-94C5-45BE-8359-CA6FCE935F2D}"/>
              </a:ext>
            </a:extLst>
          </p:cNvPr>
          <p:cNvSpPr txBox="1"/>
          <p:nvPr/>
        </p:nvSpPr>
        <p:spPr>
          <a:xfrm>
            <a:off x="3900106" y="4315870"/>
            <a:ext cx="1661160" cy="1659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2,468,683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individual sizes</a:t>
            </a: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1,155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invertebrate species</a:t>
            </a: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157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fish species</a:t>
            </a: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132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collections</a:t>
            </a: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freshwater streams</a:t>
            </a: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orders of magnitude (size)</a:t>
            </a:r>
            <a:endParaRPr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years</a:t>
            </a:r>
            <a:endParaRPr sz="1000"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28DCC2-2008-4129-AE49-A89672EF5D66}"/>
              </a:ext>
            </a:extLst>
          </p:cNvPr>
          <p:cNvSpPr/>
          <p:nvPr/>
        </p:nvSpPr>
        <p:spPr>
          <a:xfrm>
            <a:off x="3417142" y="4826394"/>
            <a:ext cx="229750" cy="3028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Immagine 2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AB442B40-06BF-4B36-B106-B64BC56554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32" t="55857" r="1690" b="2784"/>
          <a:stretch/>
        </p:blipFill>
        <p:spPr bwMode="auto">
          <a:xfrm>
            <a:off x="5751737" y="3761385"/>
            <a:ext cx="1729063" cy="226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EECF6158-C65C-4174-B96F-1A848133BF6C}"/>
              </a:ext>
            </a:extLst>
          </p:cNvPr>
          <p:cNvSpPr/>
          <p:nvPr/>
        </p:nvSpPr>
        <p:spPr>
          <a:xfrm>
            <a:off x="2468440" y="5851135"/>
            <a:ext cx="60163" cy="863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F9AB1BC-F32B-46D6-8E1D-D464C624FFE0}"/>
              </a:ext>
            </a:extLst>
          </p:cNvPr>
          <p:cNvSpPr txBox="1"/>
          <p:nvPr/>
        </p:nvSpPr>
        <p:spPr>
          <a:xfrm>
            <a:off x="2360316" y="5810592"/>
            <a:ext cx="314742" cy="1384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&lt;0.003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2552A-DCE4-47D1-9CFC-87A9C5C4024C}"/>
              </a:ext>
            </a:extLst>
          </p:cNvPr>
          <p:cNvSpPr txBox="1"/>
          <p:nvPr/>
        </p:nvSpPr>
        <p:spPr>
          <a:xfrm>
            <a:off x="2773874" y="5810606"/>
            <a:ext cx="314742" cy="1384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100,000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482F5-F7AD-4A0F-B976-469BA1B9DEE7}"/>
              </a:ext>
            </a:extLst>
          </p:cNvPr>
          <p:cNvSpPr txBox="1"/>
          <p:nvPr/>
        </p:nvSpPr>
        <p:spPr>
          <a:xfrm>
            <a:off x="3186189" y="5805687"/>
            <a:ext cx="314742" cy="1384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300,000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A54E0D-45BE-4E00-9CE0-E29A8D866071}"/>
              </a:ext>
            </a:extLst>
          </p:cNvPr>
          <p:cNvSpPr txBox="1"/>
          <p:nvPr/>
        </p:nvSpPr>
        <p:spPr>
          <a:xfrm>
            <a:off x="5834403" y="2856931"/>
            <a:ext cx="169017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/>
              <a:t>Increased temperature causes </a:t>
            </a:r>
            <a:r>
              <a:rPr lang="el-GR" sz="900" b="1" dirty="0"/>
              <a:t>λ</a:t>
            </a:r>
            <a:r>
              <a:rPr lang="en-US" sz="900" b="1" dirty="0"/>
              <a:t> to decline. But the effect is counteracted by increases in resource supply.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702D8F-1991-43B6-82B3-C262F5587DC0}"/>
              </a:ext>
            </a:extLst>
          </p:cNvPr>
          <p:cNvSpPr txBox="1"/>
          <p:nvPr/>
        </p:nvSpPr>
        <p:spPr>
          <a:xfrm>
            <a:off x="5971791" y="4421624"/>
            <a:ext cx="801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dirty="0">
                <a:solidFill>
                  <a:schemeClr val="bg1"/>
                </a:solidFill>
              </a:rPr>
              <a:t>λ</a:t>
            </a:r>
            <a:r>
              <a:rPr lang="en-US" sz="700" dirty="0">
                <a:solidFill>
                  <a:schemeClr val="bg1"/>
                </a:solidFill>
              </a:rPr>
              <a:t> = - 1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DEAA7A-317F-4871-9749-D3E3FA7538BD}"/>
              </a:ext>
            </a:extLst>
          </p:cNvPr>
          <p:cNvSpPr txBox="1"/>
          <p:nvPr/>
        </p:nvSpPr>
        <p:spPr>
          <a:xfrm>
            <a:off x="6993259" y="5445708"/>
            <a:ext cx="801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dirty="0">
                <a:solidFill>
                  <a:schemeClr val="bg1"/>
                </a:solidFill>
              </a:rPr>
              <a:t>λ</a:t>
            </a:r>
            <a:r>
              <a:rPr lang="en-US" sz="700" dirty="0">
                <a:solidFill>
                  <a:schemeClr val="bg1"/>
                </a:solidFill>
              </a:rPr>
              <a:t> = - 2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A07BEC-D516-4A68-8C6D-2891772889A0}"/>
              </a:ext>
            </a:extLst>
          </p:cNvPr>
          <p:cNvSpPr txBox="1"/>
          <p:nvPr/>
        </p:nvSpPr>
        <p:spPr>
          <a:xfrm>
            <a:off x="6435524" y="4916860"/>
            <a:ext cx="8015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700" dirty="0">
                <a:solidFill>
                  <a:schemeClr val="bg1"/>
                </a:solidFill>
              </a:rPr>
              <a:t>λ</a:t>
            </a:r>
            <a:r>
              <a:rPr lang="en-US" sz="700" dirty="0">
                <a:solidFill>
                  <a:schemeClr val="bg1"/>
                </a:solidFill>
              </a:rPr>
              <a:t> = -1.5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7B81734A-E3D8-4EBA-AABD-B3E104FC39EE}"/>
              </a:ext>
            </a:extLst>
          </p:cNvPr>
          <p:cNvSpPr/>
          <p:nvPr/>
        </p:nvSpPr>
        <p:spPr>
          <a:xfrm>
            <a:off x="5916249" y="3816350"/>
            <a:ext cx="1608324" cy="4341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87CBDF-E164-4A72-93AA-DA82F8306702}"/>
              </a:ext>
            </a:extLst>
          </p:cNvPr>
          <p:cNvSpPr txBox="1"/>
          <p:nvPr/>
        </p:nvSpPr>
        <p:spPr>
          <a:xfrm>
            <a:off x="5834403" y="3631684"/>
            <a:ext cx="169017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900" b="1" dirty="0"/>
              <a:t>λ</a:t>
            </a:r>
            <a:r>
              <a:rPr lang="en-US" sz="900" b="1" dirty="0"/>
              <a:t> should vary across gradients of temperature and resource supply.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1FFA6D0-3DC6-4DD8-9C79-925D8ECE8711}"/>
              </a:ext>
            </a:extLst>
          </p:cNvPr>
          <p:cNvSpPr txBox="1"/>
          <p:nvPr/>
        </p:nvSpPr>
        <p:spPr>
          <a:xfrm>
            <a:off x="2675058" y="2880417"/>
            <a:ext cx="2860304" cy="2308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n-US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8019AC41-989A-4470-B469-3EF5BDB42CD0}"/>
                  </a:ext>
                </a:extLst>
              </p:cNvPr>
              <p:cNvSpPr txBox="1"/>
              <p:nvPr/>
            </p:nvSpPr>
            <p:spPr>
              <a:xfrm>
                <a:off x="2610276" y="3081846"/>
                <a:ext cx="2860304" cy="44339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10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𝑇𝑇𝐸</m:t>
                          </m:r>
                        </m:num>
                        <m:den>
                          <m:sSub>
                            <m:sSubPr>
                              <m:ctrlPr>
                                <a:rPr lang="en-US" sz="11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𝑙𝑜𝑔</m:t>
                              </m:r>
                            </m:e>
                            <m:sub>
                              <m: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𝑃𝑃𝑀𝑅</m:t>
                          </m:r>
                        </m:den>
                      </m:f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m:rPr>
                          <m:sty m:val="p"/>
                        </m:rPr>
                        <a:rPr lang="el-GR" sz="1100" b="0" i="1" smtClean="0"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8019AC41-989A-4470-B469-3EF5BDB4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276" y="3081846"/>
                <a:ext cx="2860304" cy="443391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08B74DB13F641A1FB2572219BFE55" ma:contentTypeVersion="16" ma:contentTypeDescription="Create a new document." ma:contentTypeScope="" ma:versionID="b1877592bf9858c8ee8d1b2a61a62416">
  <xsd:schema xmlns:xsd="http://www.w3.org/2001/XMLSchema" xmlns:xs="http://www.w3.org/2001/XMLSchema" xmlns:p="http://schemas.microsoft.com/office/2006/metadata/properties" xmlns:ns3="26133458-dd6b-4323-9224-444c1d830d6d" xmlns:ns4="ab955a96-761f-4c96-a6fc-04b9ce4c53f5" targetNamespace="http://schemas.microsoft.com/office/2006/metadata/properties" ma:root="true" ma:fieldsID="6cc5113b7e9ef093d0dff4d1073339d9" ns3:_="" ns4:_="">
    <xsd:import namespace="26133458-dd6b-4323-9224-444c1d830d6d"/>
    <xsd:import namespace="ab955a96-761f-4c96-a6fc-04b9ce4c53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133458-dd6b-4323-9224-444c1d830d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955a96-761f-4c96-a6fc-04b9ce4c53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A24E49-09FA-4BEF-9C09-37F5FEA8FA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133458-dd6b-4323-9224-444c1d830d6d"/>
    <ds:schemaRef ds:uri="ab955a96-761f-4c96-a6fc-04b9ce4c53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F0A8E3-9CA9-4B84-BF61-A973DE17A1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9B8E78-3B27-4624-9C1A-3E5032E43337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ab955a96-761f-4c96-a6fc-04b9ce4c53f5"/>
    <ds:schemaRef ds:uri="26133458-dd6b-4323-9224-444c1d830d6d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Wesner, Jeff S</dc:creator>
  <cp:lastModifiedBy>Wesner, Jeff S</cp:lastModifiedBy>
  <cp:revision>5</cp:revision>
  <dcterms:created xsi:type="dcterms:W3CDTF">2023-11-06T17:11:58Z</dcterms:created>
  <dcterms:modified xsi:type="dcterms:W3CDTF">2023-11-06T17:53:45Z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0x01010010D08B74DB13F641A1FB2572219BFE55</vt:lpwstr>
  </property>
</Properties>
</file>