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7" r:id="rId5"/>
    <p:sldId id="258" r:id="rId6"/>
  </p:sldIdLst>
  <p:sldSz cx="36576000" cy="32918400"/>
  <p:notesSz cx="7077075" cy="9363075"/>
  <p:defaultTextStyle>
    <a:defPPr>
      <a:defRPr lang="en-US"/>
    </a:defPPr>
    <a:lvl1pPr marL="0" algn="l" defTabSz="2809019" rtl="0" eaLnBrk="1" latinLnBrk="0" hangingPunct="1">
      <a:defRPr sz="5529" kern="1200">
        <a:solidFill>
          <a:schemeClr val="tx1"/>
        </a:solidFill>
        <a:latin typeface="+mn-lt"/>
        <a:ea typeface="+mn-ea"/>
        <a:cs typeface="+mn-cs"/>
      </a:defRPr>
    </a:lvl1pPr>
    <a:lvl2pPr marL="1404510" algn="l" defTabSz="2809019" rtl="0" eaLnBrk="1" latinLnBrk="0" hangingPunct="1">
      <a:defRPr sz="5529" kern="1200">
        <a:solidFill>
          <a:schemeClr val="tx1"/>
        </a:solidFill>
        <a:latin typeface="+mn-lt"/>
        <a:ea typeface="+mn-ea"/>
        <a:cs typeface="+mn-cs"/>
      </a:defRPr>
    </a:lvl2pPr>
    <a:lvl3pPr marL="2809019" algn="l" defTabSz="2809019" rtl="0" eaLnBrk="1" latinLnBrk="0" hangingPunct="1">
      <a:defRPr sz="5529" kern="1200">
        <a:solidFill>
          <a:schemeClr val="tx1"/>
        </a:solidFill>
        <a:latin typeface="+mn-lt"/>
        <a:ea typeface="+mn-ea"/>
        <a:cs typeface="+mn-cs"/>
      </a:defRPr>
    </a:lvl3pPr>
    <a:lvl4pPr marL="4213529" algn="l" defTabSz="2809019" rtl="0" eaLnBrk="1" latinLnBrk="0" hangingPunct="1">
      <a:defRPr sz="5529" kern="1200">
        <a:solidFill>
          <a:schemeClr val="tx1"/>
        </a:solidFill>
        <a:latin typeface="+mn-lt"/>
        <a:ea typeface="+mn-ea"/>
        <a:cs typeface="+mn-cs"/>
      </a:defRPr>
    </a:lvl4pPr>
    <a:lvl5pPr marL="5618038" algn="l" defTabSz="2809019" rtl="0" eaLnBrk="1" latinLnBrk="0" hangingPunct="1">
      <a:defRPr sz="5529" kern="1200">
        <a:solidFill>
          <a:schemeClr val="tx1"/>
        </a:solidFill>
        <a:latin typeface="+mn-lt"/>
        <a:ea typeface="+mn-ea"/>
        <a:cs typeface="+mn-cs"/>
      </a:defRPr>
    </a:lvl5pPr>
    <a:lvl6pPr marL="7022548" algn="l" defTabSz="2809019" rtl="0" eaLnBrk="1" latinLnBrk="0" hangingPunct="1">
      <a:defRPr sz="5529" kern="1200">
        <a:solidFill>
          <a:schemeClr val="tx1"/>
        </a:solidFill>
        <a:latin typeface="+mn-lt"/>
        <a:ea typeface="+mn-ea"/>
        <a:cs typeface="+mn-cs"/>
      </a:defRPr>
    </a:lvl6pPr>
    <a:lvl7pPr marL="8427058" algn="l" defTabSz="2809019" rtl="0" eaLnBrk="1" latinLnBrk="0" hangingPunct="1">
      <a:defRPr sz="5529" kern="1200">
        <a:solidFill>
          <a:schemeClr val="tx1"/>
        </a:solidFill>
        <a:latin typeface="+mn-lt"/>
        <a:ea typeface="+mn-ea"/>
        <a:cs typeface="+mn-cs"/>
      </a:defRPr>
    </a:lvl7pPr>
    <a:lvl8pPr marL="9831567" algn="l" defTabSz="2809019" rtl="0" eaLnBrk="1" latinLnBrk="0" hangingPunct="1">
      <a:defRPr sz="5529" kern="1200">
        <a:solidFill>
          <a:schemeClr val="tx1"/>
        </a:solidFill>
        <a:latin typeface="+mn-lt"/>
        <a:ea typeface="+mn-ea"/>
        <a:cs typeface="+mn-cs"/>
      </a:defRPr>
    </a:lvl8pPr>
    <a:lvl9pPr marL="11236077" algn="l" defTabSz="2809019" rtl="0" eaLnBrk="1" latinLnBrk="0" hangingPunct="1">
      <a:defRPr sz="552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16" userDrawn="1">
          <p15:clr>
            <a:srgbClr val="A4A3A4"/>
          </p15:clr>
        </p15:guide>
        <p15:guide id="2" pos="115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ner, Jeff S" initials="WJS"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000000"/>
    <a:srgbClr val="D6D6D6"/>
    <a:srgbClr val="E4A517"/>
    <a:srgbClr val="58C5C2"/>
    <a:srgbClr val="A5A5A5"/>
    <a:srgbClr val="9D9D9D"/>
    <a:srgbClr val="949494"/>
    <a:srgbClr val="555555"/>
    <a:srgbClr val="ABC2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7AFF90-37A9-4B56-818F-DBB5C9061140}" v="5649" dt="2022-05-05T01:33:21.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32" autoAdjust="0"/>
    <p:restoredTop sz="99608" autoAdjust="0"/>
  </p:normalViewPr>
  <p:slideViewPr>
    <p:cSldViewPr snapToGrid="0">
      <p:cViewPr>
        <p:scale>
          <a:sx n="32" d="100"/>
          <a:sy n="32" d="100"/>
        </p:scale>
        <p:origin x="566" y="-758"/>
      </p:cViewPr>
      <p:guideLst>
        <p:guide orient="horz" pos="104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sner, Jeff S" userId="03cd2d55-ec98-46a5-894b-dc5c67f932ae" providerId="ADAL" clId="{27FBC14C-D2A2-4480-B641-E29F3A9FB9C4}"/>
    <pc:docChg chg="undo custSel addSld modSld">
      <pc:chgData name="Wesner, Jeff S" userId="03cd2d55-ec98-46a5-894b-dc5c67f932ae" providerId="ADAL" clId="{27FBC14C-D2A2-4480-B641-E29F3A9FB9C4}" dt="2022-05-05T01:33:21.933" v="5651" actId="404"/>
      <pc:docMkLst>
        <pc:docMk/>
      </pc:docMkLst>
      <pc:sldChg chg="addSp delSp modSp">
        <pc:chgData name="Wesner, Jeff S" userId="03cd2d55-ec98-46a5-894b-dc5c67f932ae" providerId="ADAL" clId="{27FBC14C-D2A2-4480-B641-E29F3A9FB9C4}" dt="2022-05-05T01:33:21.933" v="5651" actId="404"/>
        <pc:sldMkLst>
          <pc:docMk/>
          <pc:sldMk cId="2215007780" sldId="257"/>
        </pc:sldMkLst>
        <pc:spChg chg="mod">
          <ac:chgData name="Wesner, Jeff S" userId="03cd2d55-ec98-46a5-894b-dc5c67f932ae" providerId="ADAL" clId="{27FBC14C-D2A2-4480-B641-E29F3A9FB9C4}" dt="2022-05-05T01:33:21.933" v="5651" actId="404"/>
          <ac:spMkLst>
            <pc:docMk/>
            <pc:sldMk cId="2215007780" sldId="257"/>
            <ac:spMk id="2" creationId="{00000000-0000-0000-0000-000000000000}"/>
          </ac:spMkLst>
        </pc:spChg>
        <pc:spChg chg="mod">
          <ac:chgData name="Wesner, Jeff S" userId="03cd2d55-ec98-46a5-894b-dc5c67f932ae" providerId="ADAL" clId="{27FBC14C-D2A2-4480-B641-E29F3A9FB9C4}" dt="2022-05-05T00:33:06.386" v="2569" actId="14100"/>
          <ac:spMkLst>
            <pc:docMk/>
            <pc:sldMk cId="2215007780" sldId="257"/>
            <ac:spMk id="4" creationId="{00000000-0000-0000-0000-000000000000}"/>
          </ac:spMkLst>
        </pc:spChg>
        <pc:spChg chg="mod">
          <ac:chgData name="Wesner, Jeff S" userId="03cd2d55-ec98-46a5-894b-dc5c67f932ae" providerId="ADAL" clId="{27FBC14C-D2A2-4480-B641-E29F3A9FB9C4}" dt="2022-05-04T17:03:30.610" v="755" actId="14100"/>
          <ac:spMkLst>
            <pc:docMk/>
            <pc:sldMk cId="2215007780" sldId="257"/>
            <ac:spMk id="21" creationId="{00000000-0000-0000-0000-000000000000}"/>
          </ac:spMkLst>
        </pc:spChg>
        <pc:spChg chg="del">
          <ac:chgData name="Wesner, Jeff S" userId="03cd2d55-ec98-46a5-894b-dc5c67f932ae" providerId="ADAL" clId="{27FBC14C-D2A2-4480-B641-E29F3A9FB9C4}" dt="2022-05-04T16:49:33.753" v="7" actId="478"/>
          <ac:spMkLst>
            <pc:docMk/>
            <pc:sldMk cId="2215007780" sldId="257"/>
            <ac:spMk id="409" creationId="{AB432E09-40FA-45BC-A663-6246AA243C34}"/>
          </ac:spMkLst>
        </pc:spChg>
        <pc:spChg chg="del mod">
          <ac:chgData name="Wesner, Jeff S" userId="03cd2d55-ec98-46a5-894b-dc5c67f932ae" providerId="ADAL" clId="{27FBC14C-D2A2-4480-B641-E29F3A9FB9C4}" dt="2022-05-04T17:04:33.563" v="797" actId="478"/>
          <ac:spMkLst>
            <pc:docMk/>
            <pc:sldMk cId="2215007780" sldId="257"/>
            <ac:spMk id="412" creationId="{E9C80237-9E5A-4743-ABAD-A6DDF7367727}"/>
          </ac:spMkLst>
        </pc:spChg>
        <pc:spChg chg="mod">
          <ac:chgData name="Wesner, Jeff S" userId="03cd2d55-ec98-46a5-894b-dc5c67f932ae" providerId="ADAL" clId="{27FBC14C-D2A2-4480-B641-E29F3A9FB9C4}" dt="2022-05-04T22:09:10.988" v="2029" actId="1076"/>
          <ac:spMkLst>
            <pc:docMk/>
            <pc:sldMk cId="2215007780" sldId="257"/>
            <ac:spMk id="2112" creationId="{93437442-24AB-40F7-B0D7-D15F91B711DD}"/>
          </ac:spMkLst>
        </pc:spChg>
        <pc:spChg chg="mod topLvl">
          <ac:chgData name="Wesner, Jeff S" userId="03cd2d55-ec98-46a5-894b-dc5c67f932ae" providerId="ADAL" clId="{27FBC14C-D2A2-4480-B641-E29F3A9FB9C4}" dt="2022-05-04T22:09:10.988" v="2029" actId="1076"/>
          <ac:spMkLst>
            <pc:docMk/>
            <pc:sldMk cId="2215007780" sldId="257"/>
            <ac:spMk id="2134" creationId="{6FD6088C-7F7C-43F8-A4C2-0DC4B36E85F8}"/>
          </ac:spMkLst>
        </pc:spChg>
        <pc:spChg chg="mod topLvl">
          <ac:chgData name="Wesner, Jeff S" userId="03cd2d55-ec98-46a5-894b-dc5c67f932ae" providerId="ADAL" clId="{27FBC14C-D2A2-4480-B641-E29F3A9FB9C4}" dt="2022-05-04T20:45:17.899" v="1530" actId="404"/>
          <ac:spMkLst>
            <pc:docMk/>
            <pc:sldMk cId="2215007780" sldId="257"/>
            <ac:spMk id="2135" creationId="{4EB531EB-3585-4599-A63E-839D5D2FAE4F}"/>
          </ac:spMkLst>
        </pc:spChg>
        <pc:spChg chg="mod topLvl">
          <ac:chgData name="Wesner, Jeff S" userId="03cd2d55-ec98-46a5-894b-dc5c67f932ae" providerId="ADAL" clId="{27FBC14C-D2A2-4480-B641-E29F3A9FB9C4}" dt="2022-05-04T17:04:51.694" v="803" actId="14100"/>
          <ac:spMkLst>
            <pc:docMk/>
            <pc:sldMk cId="2215007780" sldId="257"/>
            <ac:spMk id="2136" creationId="{368E955C-C0F2-46E4-B43A-2AD7EADC5C0F}"/>
          </ac:spMkLst>
        </pc:spChg>
        <pc:spChg chg="mod">
          <ac:chgData name="Wesner, Jeff S" userId="03cd2d55-ec98-46a5-894b-dc5c67f932ae" providerId="ADAL" clId="{27FBC14C-D2A2-4480-B641-E29F3A9FB9C4}" dt="2022-05-04T17:04:41.961" v="800" actId="1076"/>
          <ac:spMkLst>
            <pc:docMk/>
            <pc:sldMk cId="2215007780" sldId="257"/>
            <ac:spMk id="2137" creationId="{AC50D34C-1317-4C6F-98B5-3919E3E98ABF}"/>
          </ac:spMkLst>
        </pc:spChg>
        <pc:spChg chg="del mod">
          <ac:chgData name="Wesner, Jeff S" userId="03cd2d55-ec98-46a5-894b-dc5c67f932ae" providerId="ADAL" clId="{27FBC14C-D2A2-4480-B641-E29F3A9FB9C4}" dt="2022-05-04T17:04:35.115" v="798" actId="478"/>
          <ac:spMkLst>
            <pc:docMk/>
            <pc:sldMk cId="2215007780" sldId="257"/>
            <ac:spMk id="2138" creationId="{E892BDF1-01E9-4EA6-A2FF-A18108E22312}"/>
          </ac:spMkLst>
        </pc:spChg>
        <pc:spChg chg="del">
          <ac:chgData name="Wesner, Jeff S" userId="03cd2d55-ec98-46a5-894b-dc5c67f932ae" providerId="ADAL" clId="{27FBC14C-D2A2-4480-B641-E29F3A9FB9C4}" dt="2022-05-04T16:48:33.649" v="0" actId="478"/>
          <ac:spMkLst>
            <pc:docMk/>
            <pc:sldMk cId="2215007780" sldId="257"/>
            <ac:spMk id="2140" creationId="{E051E6D0-E86F-402D-A757-7548BBEFC818}"/>
          </ac:spMkLst>
        </pc:spChg>
        <pc:spChg chg="del">
          <ac:chgData name="Wesner, Jeff S" userId="03cd2d55-ec98-46a5-894b-dc5c67f932ae" providerId="ADAL" clId="{27FBC14C-D2A2-4480-B641-E29F3A9FB9C4}" dt="2022-05-04T16:48:33.649" v="0" actId="478"/>
          <ac:spMkLst>
            <pc:docMk/>
            <pc:sldMk cId="2215007780" sldId="257"/>
            <ac:spMk id="2142" creationId="{B2DB21CC-1E49-40ED-850D-FC38F506036D}"/>
          </ac:spMkLst>
        </pc:spChg>
        <pc:spChg chg="mod">
          <ac:chgData name="Wesner, Jeff S" userId="03cd2d55-ec98-46a5-894b-dc5c67f932ae" providerId="ADAL" clId="{27FBC14C-D2A2-4480-B641-E29F3A9FB9C4}" dt="2022-05-04T22:09:10.988" v="2029" actId="1076"/>
          <ac:spMkLst>
            <pc:docMk/>
            <pc:sldMk cId="2215007780" sldId="257"/>
            <ac:spMk id="2143" creationId="{C79D9D6B-2E79-40C4-BDB0-0BACCEFD574D}"/>
          </ac:spMkLst>
        </pc:spChg>
        <pc:spChg chg="del">
          <ac:chgData name="Wesner, Jeff S" userId="03cd2d55-ec98-46a5-894b-dc5c67f932ae" providerId="ADAL" clId="{27FBC14C-D2A2-4480-B641-E29F3A9FB9C4}" dt="2022-05-04T16:48:33.649" v="0" actId="478"/>
          <ac:spMkLst>
            <pc:docMk/>
            <pc:sldMk cId="2215007780" sldId="257"/>
            <ac:spMk id="2146" creationId="{CBC7F357-A8DF-49E9-B5C3-1088A062C3F1}"/>
          </ac:spMkLst>
        </pc:spChg>
        <pc:spChg chg="mod">
          <ac:chgData name="Wesner, Jeff S" userId="03cd2d55-ec98-46a5-894b-dc5c67f932ae" providerId="ADAL" clId="{27FBC14C-D2A2-4480-B641-E29F3A9FB9C4}" dt="2022-05-04T22:08:43.357" v="2028" actId="113"/>
          <ac:spMkLst>
            <pc:docMk/>
            <pc:sldMk cId="2215007780" sldId="257"/>
            <ac:spMk id="2157" creationId="{88C9D40A-244C-4D57-842F-6F35D3776620}"/>
          </ac:spMkLst>
        </pc:spChg>
        <pc:spChg chg="add mod">
          <ac:chgData name="Wesner, Jeff S" userId="03cd2d55-ec98-46a5-894b-dc5c67f932ae" providerId="ADAL" clId="{27FBC14C-D2A2-4480-B641-E29F3A9FB9C4}" dt="2022-05-04T16:51:09.925" v="31" actId="164"/>
          <ac:spMkLst>
            <pc:docMk/>
            <pc:sldMk cId="2215007780" sldId="257"/>
            <ac:spMk id="2166" creationId="{1E377D6B-C6F7-4DAA-8DFC-C5D4203E7765}"/>
          </ac:spMkLst>
        </pc:spChg>
        <pc:spChg chg="add mod ord">
          <ac:chgData name="Wesner, Jeff S" userId="03cd2d55-ec98-46a5-894b-dc5c67f932ae" providerId="ADAL" clId="{27FBC14C-D2A2-4480-B641-E29F3A9FB9C4}" dt="2022-05-05T00:25:49.345" v="2127" actId="20577"/>
          <ac:spMkLst>
            <pc:docMk/>
            <pc:sldMk cId="2215007780" sldId="257"/>
            <ac:spMk id="2168" creationId="{55887B57-966B-4723-892B-D0C447596726}"/>
          </ac:spMkLst>
        </pc:spChg>
        <pc:spChg chg="add del mod">
          <ac:chgData name="Wesner, Jeff S" userId="03cd2d55-ec98-46a5-894b-dc5c67f932ae" providerId="ADAL" clId="{27FBC14C-D2A2-4480-B641-E29F3A9FB9C4}" dt="2022-05-04T16:56:56.632" v="266"/>
          <ac:spMkLst>
            <pc:docMk/>
            <pc:sldMk cId="2215007780" sldId="257"/>
            <ac:spMk id="2169" creationId="{A35E4019-A82F-4AA9-8EB6-C57362533ABD}"/>
          </ac:spMkLst>
        </pc:spChg>
        <pc:spChg chg="add mod">
          <ac:chgData name="Wesner, Jeff S" userId="03cd2d55-ec98-46a5-894b-dc5c67f932ae" providerId="ADAL" clId="{27FBC14C-D2A2-4480-B641-E29F3A9FB9C4}" dt="2022-05-05T01:11:15.885" v="3256" actId="1076"/>
          <ac:spMkLst>
            <pc:docMk/>
            <pc:sldMk cId="2215007780" sldId="257"/>
            <ac:spMk id="2170" creationId="{87C6810E-1735-4D6E-B7FA-75C8D93E5048}"/>
          </ac:spMkLst>
        </pc:spChg>
        <pc:spChg chg="add mod">
          <ac:chgData name="Wesner, Jeff S" userId="03cd2d55-ec98-46a5-894b-dc5c67f932ae" providerId="ADAL" clId="{27FBC14C-D2A2-4480-B641-E29F3A9FB9C4}" dt="2022-05-04T17:52:34.056" v="826" actId="14100"/>
          <ac:spMkLst>
            <pc:docMk/>
            <pc:sldMk cId="2215007780" sldId="257"/>
            <ac:spMk id="2171" creationId="{0B217994-CC16-42D3-BCA5-4E7659DE633C}"/>
          </ac:spMkLst>
        </pc:spChg>
        <pc:spChg chg="add mod">
          <ac:chgData name="Wesner, Jeff S" userId="03cd2d55-ec98-46a5-894b-dc5c67f932ae" providerId="ADAL" clId="{27FBC14C-D2A2-4480-B641-E29F3A9FB9C4}" dt="2022-05-04T22:09:23.690" v="2030" actId="1076"/>
          <ac:spMkLst>
            <pc:docMk/>
            <pc:sldMk cId="2215007780" sldId="257"/>
            <ac:spMk id="2172" creationId="{FD866AD6-2A69-49C2-AB04-8FAEC59BCE16}"/>
          </ac:spMkLst>
        </pc:spChg>
        <pc:spChg chg="add del mod">
          <ac:chgData name="Wesner, Jeff S" userId="03cd2d55-ec98-46a5-894b-dc5c67f932ae" providerId="ADAL" clId="{27FBC14C-D2A2-4480-B641-E29F3A9FB9C4}" dt="2022-05-04T17:02:20.258" v="736" actId="478"/>
          <ac:spMkLst>
            <pc:docMk/>
            <pc:sldMk cId="2215007780" sldId="257"/>
            <ac:spMk id="2173" creationId="{823D4C16-9E24-4D25-A684-61CC45428C7B}"/>
          </ac:spMkLst>
        </pc:spChg>
        <pc:spChg chg="add del mod">
          <ac:chgData name="Wesner, Jeff S" userId="03cd2d55-ec98-46a5-894b-dc5c67f932ae" providerId="ADAL" clId="{27FBC14C-D2A2-4480-B641-E29F3A9FB9C4}" dt="2022-05-04T17:03:11.274" v="747" actId="478"/>
          <ac:spMkLst>
            <pc:docMk/>
            <pc:sldMk cId="2215007780" sldId="257"/>
            <ac:spMk id="2174" creationId="{030AF460-83BA-4707-935B-AE3903DABDC2}"/>
          </ac:spMkLst>
        </pc:spChg>
        <pc:spChg chg="add mod">
          <ac:chgData name="Wesner, Jeff S" userId="03cd2d55-ec98-46a5-894b-dc5c67f932ae" providerId="ADAL" clId="{27FBC14C-D2A2-4480-B641-E29F3A9FB9C4}" dt="2022-05-04T17:52:38.256" v="827" actId="14100"/>
          <ac:spMkLst>
            <pc:docMk/>
            <pc:sldMk cId="2215007780" sldId="257"/>
            <ac:spMk id="2175" creationId="{304188E4-7FFD-494D-A3D6-C58B2C96A80F}"/>
          </ac:spMkLst>
        </pc:spChg>
        <pc:spChg chg="add mod">
          <ac:chgData name="Wesner, Jeff S" userId="03cd2d55-ec98-46a5-894b-dc5c67f932ae" providerId="ADAL" clId="{27FBC14C-D2A2-4480-B641-E29F3A9FB9C4}" dt="2022-05-05T00:33:23.589" v="2583" actId="20577"/>
          <ac:spMkLst>
            <pc:docMk/>
            <pc:sldMk cId="2215007780" sldId="257"/>
            <ac:spMk id="2176" creationId="{BDA4F516-5E79-4D9A-9434-03583BC971ED}"/>
          </ac:spMkLst>
        </pc:spChg>
        <pc:spChg chg="add del mod">
          <ac:chgData name="Wesner, Jeff S" userId="03cd2d55-ec98-46a5-894b-dc5c67f932ae" providerId="ADAL" clId="{27FBC14C-D2A2-4480-B641-E29F3A9FB9C4}" dt="2022-05-04T17:03:42.234" v="758" actId="478"/>
          <ac:spMkLst>
            <pc:docMk/>
            <pc:sldMk cId="2215007780" sldId="257"/>
            <ac:spMk id="2177" creationId="{A683EE16-4548-40E0-B4DE-A108CA6A17A0}"/>
          </ac:spMkLst>
        </pc:spChg>
        <pc:spChg chg="add del mod">
          <ac:chgData name="Wesner, Jeff S" userId="03cd2d55-ec98-46a5-894b-dc5c67f932ae" providerId="ADAL" clId="{27FBC14C-D2A2-4480-B641-E29F3A9FB9C4}" dt="2022-05-04T17:03:42.234" v="758" actId="478"/>
          <ac:spMkLst>
            <pc:docMk/>
            <pc:sldMk cId="2215007780" sldId="257"/>
            <ac:spMk id="2178" creationId="{65D7CC8E-BF86-44C9-9865-FF024F5BA0F6}"/>
          </ac:spMkLst>
        </pc:spChg>
        <pc:spChg chg="add del mod">
          <ac:chgData name="Wesner, Jeff S" userId="03cd2d55-ec98-46a5-894b-dc5c67f932ae" providerId="ADAL" clId="{27FBC14C-D2A2-4480-B641-E29F3A9FB9C4}" dt="2022-05-04T17:58:24.012" v="1012"/>
          <ac:spMkLst>
            <pc:docMk/>
            <pc:sldMk cId="2215007780" sldId="257"/>
            <ac:spMk id="2181" creationId="{ED1636E1-55B3-45D2-B7B2-7E7D5A999364}"/>
          </ac:spMkLst>
        </pc:spChg>
        <pc:spChg chg="add mod">
          <ac:chgData name="Wesner, Jeff S" userId="03cd2d55-ec98-46a5-894b-dc5c67f932ae" providerId="ADAL" clId="{27FBC14C-D2A2-4480-B641-E29F3A9FB9C4}" dt="2022-05-04T22:06:59.392" v="1867" actId="1076"/>
          <ac:spMkLst>
            <pc:docMk/>
            <pc:sldMk cId="2215007780" sldId="257"/>
            <ac:spMk id="2182" creationId="{42F75B22-581C-4BE8-A665-CB18EA7A1535}"/>
          </ac:spMkLst>
        </pc:spChg>
        <pc:spChg chg="add mod">
          <ac:chgData name="Wesner, Jeff S" userId="03cd2d55-ec98-46a5-894b-dc5c67f932ae" providerId="ADAL" clId="{27FBC14C-D2A2-4480-B641-E29F3A9FB9C4}" dt="2022-05-04T22:06:59.392" v="1867" actId="1076"/>
          <ac:spMkLst>
            <pc:docMk/>
            <pc:sldMk cId="2215007780" sldId="257"/>
            <ac:spMk id="2183" creationId="{E6AB6574-A654-4F4A-B3F5-E6B147481FAD}"/>
          </ac:spMkLst>
        </pc:spChg>
        <pc:spChg chg="add del mod">
          <ac:chgData name="Wesner, Jeff S" userId="03cd2d55-ec98-46a5-894b-dc5c67f932ae" providerId="ADAL" clId="{27FBC14C-D2A2-4480-B641-E29F3A9FB9C4}" dt="2022-05-04T17:58:24.013" v="1014"/>
          <ac:spMkLst>
            <pc:docMk/>
            <pc:sldMk cId="2215007780" sldId="257"/>
            <ac:spMk id="2184" creationId="{C72241EA-9155-4717-9F4A-14E8C1BF385F}"/>
          </ac:spMkLst>
        </pc:spChg>
        <pc:spChg chg="add mod ord">
          <ac:chgData name="Wesner, Jeff S" userId="03cd2d55-ec98-46a5-894b-dc5c67f932ae" providerId="ADAL" clId="{27FBC14C-D2A2-4480-B641-E29F3A9FB9C4}" dt="2022-05-05T00:27:11.195" v="2197" actId="14100"/>
          <ac:spMkLst>
            <pc:docMk/>
            <pc:sldMk cId="2215007780" sldId="257"/>
            <ac:spMk id="2193" creationId="{2D20C933-7B93-4A0B-A2E3-B4883108B282}"/>
          </ac:spMkLst>
        </pc:spChg>
        <pc:spChg chg="add mod">
          <ac:chgData name="Wesner, Jeff S" userId="03cd2d55-ec98-46a5-894b-dc5c67f932ae" providerId="ADAL" clId="{27FBC14C-D2A2-4480-B641-E29F3A9FB9C4}" dt="2022-05-05T01:11:09.704" v="3255" actId="1076"/>
          <ac:spMkLst>
            <pc:docMk/>
            <pc:sldMk cId="2215007780" sldId="257"/>
            <ac:spMk id="2194" creationId="{466D93BE-0A2F-4903-8692-0D1F614E2D1B}"/>
          </ac:spMkLst>
        </pc:spChg>
        <pc:spChg chg="add mod">
          <ac:chgData name="Wesner, Jeff S" userId="03cd2d55-ec98-46a5-894b-dc5c67f932ae" providerId="ADAL" clId="{27FBC14C-D2A2-4480-B641-E29F3A9FB9C4}" dt="2022-05-04T22:09:10.988" v="2029" actId="1076"/>
          <ac:spMkLst>
            <pc:docMk/>
            <pc:sldMk cId="2215007780" sldId="257"/>
            <ac:spMk id="2199" creationId="{59862475-7AD9-45F8-AD0B-CA0EC6811C14}"/>
          </ac:spMkLst>
        </pc:spChg>
        <pc:spChg chg="add mod">
          <ac:chgData name="Wesner, Jeff S" userId="03cd2d55-ec98-46a5-894b-dc5c67f932ae" providerId="ADAL" clId="{27FBC14C-D2A2-4480-B641-E29F3A9FB9C4}" dt="2022-05-05T00:30:11.372" v="2225" actId="1076"/>
          <ac:spMkLst>
            <pc:docMk/>
            <pc:sldMk cId="2215007780" sldId="257"/>
            <ac:spMk id="2231" creationId="{48D3DF54-64FE-49CF-B83B-94F75457F20F}"/>
          </ac:spMkLst>
        </pc:spChg>
        <pc:spChg chg="add mod">
          <ac:chgData name="Wesner, Jeff S" userId="03cd2d55-ec98-46a5-894b-dc5c67f932ae" providerId="ADAL" clId="{27FBC14C-D2A2-4480-B641-E29F3A9FB9C4}" dt="2022-05-05T00:29:49.542" v="2221" actId="20577"/>
          <ac:spMkLst>
            <pc:docMk/>
            <pc:sldMk cId="2215007780" sldId="257"/>
            <ac:spMk id="2232" creationId="{701CE8A1-A47B-4329-8493-CDB8AFBD60F8}"/>
          </ac:spMkLst>
        </pc:spChg>
        <pc:spChg chg="add mod">
          <ac:chgData name="Wesner, Jeff S" userId="03cd2d55-ec98-46a5-894b-dc5c67f932ae" providerId="ADAL" clId="{27FBC14C-D2A2-4480-B641-E29F3A9FB9C4}" dt="2022-05-05T00:30:28.484" v="2239" actId="20577"/>
          <ac:spMkLst>
            <pc:docMk/>
            <pc:sldMk cId="2215007780" sldId="257"/>
            <ac:spMk id="2233" creationId="{028CA7E4-38D1-450E-BCC3-35E91F2D4B32}"/>
          </ac:spMkLst>
        </pc:spChg>
        <pc:spChg chg="add del">
          <ac:chgData name="Wesner, Jeff S" userId="03cd2d55-ec98-46a5-894b-dc5c67f932ae" providerId="ADAL" clId="{27FBC14C-D2A2-4480-B641-E29F3A9FB9C4}" dt="2022-05-05T00:42:22.971" v="2589"/>
          <ac:spMkLst>
            <pc:docMk/>
            <pc:sldMk cId="2215007780" sldId="257"/>
            <ac:spMk id="2236" creationId="{88262232-E57E-4DDF-9245-880D09C34F6B}"/>
          </ac:spMkLst>
        </pc:spChg>
        <pc:spChg chg="add mod">
          <ac:chgData name="Wesner, Jeff S" userId="03cd2d55-ec98-46a5-894b-dc5c67f932ae" providerId="ADAL" clId="{27FBC14C-D2A2-4480-B641-E29F3A9FB9C4}" dt="2022-05-05T01:10:16.279" v="3233" actId="20577"/>
          <ac:spMkLst>
            <pc:docMk/>
            <pc:sldMk cId="2215007780" sldId="257"/>
            <ac:spMk id="2237" creationId="{C3C29325-430A-466B-9E77-88E8BFD11166}"/>
          </ac:spMkLst>
        </pc:spChg>
        <pc:spChg chg="add mod">
          <ac:chgData name="Wesner, Jeff S" userId="03cd2d55-ec98-46a5-894b-dc5c67f932ae" providerId="ADAL" clId="{27FBC14C-D2A2-4480-B641-E29F3A9FB9C4}" dt="2022-05-05T00:45:08.397" v="3229" actId="114"/>
          <ac:spMkLst>
            <pc:docMk/>
            <pc:sldMk cId="2215007780" sldId="257"/>
            <ac:spMk id="2238" creationId="{5E8F99A2-2151-47BC-8AF3-54FE2C0169AA}"/>
          </ac:spMkLst>
        </pc:spChg>
        <pc:spChg chg="add mod">
          <ac:chgData name="Wesner, Jeff S" userId="03cd2d55-ec98-46a5-894b-dc5c67f932ae" providerId="ADAL" clId="{27FBC14C-D2A2-4480-B641-E29F3A9FB9C4}" dt="2022-05-05T01:10:27.006" v="3249" actId="20577"/>
          <ac:spMkLst>
            <pc:docMk/>
            <pc:sldMk cId="2215007780" sldId="257"/>
            <ac:spMk id="2239" creationId="{9BA76839-5E12-48AD-ADE6-5A69D1655308}"/>
          </ac:spMkLst>
        </pc:spChg>
        <pc:spChg chg="add mod">
          <ac:chgData name="Wesner, Jeff S" userId="03cd2d55-ec98-46a5-894b-dc5c67f932ae" providerId="ADAL" clId="{27FBC14C-D2A2-4480-B641-E29F3A9FB9C4}" dt="2022-05-05T01:13:36.563" v="3600" actId="1076"/>
          <ac:spMkLst>
            <pc:docMk/>
            <pc:sldMk cId="2215007780" sldId="257"/>
            <ac:spMk id="2241" creationId="{2ED91355-2C3B-4D61-BD14-A144409F037B}"/>
          </ac:spMkLst>
        </pc:spChg>
        <pc:spChg chg="add mod">
          <ac:chgData name="Wesner, Jeff S" userId="03cd2d55-ec98-46a5-894b-dc5c67f932ae" providerId="ADAL" clId="{27FBC14C-D2A2-4480-B641-E29F3A9FB9C4}" dt="2022-05-05T01:22:49.346" v="5352" actId="1076"/>
          <ac:spMkLst>
            <pc:docMk/>
            <pc:sldMk cId="2215007780" sldId="257"/>
            <ac:spMk id="2242" creationId="{D89B8926-89B2-4967-B5E4-08518ABC40DC}"/>
          </ac:spMkLst>
        </pc:spChg>
        <pc:spChg chg="add mod">
          <ac:chgData name="Wesner, Jeff S" userId="03cd2d55-ec98-46a5-894b-dc5c67f932ae" providerId="ADAL" clId="{27FBC14C-D2A2-4480-B641-E29F3A9FB9C4}" dt="2022-05-05T01:14:09.103" v="3623" actId="20577"/>
          <ac:spMkLst>
            <pc:docMk/>
            <pc:sldMk cId="2215007780" sldId="257"/>
            <ac:spMk id="2243" creationId="{9D9CB3CF-A9AE-4209-8959-A384738DEAFE}"/>
          </ac:spMkLst>
        </pc:spChg>
        <pc:spChg chg="add mod">
          <ac:chgData name="Wesner, Jeff S" userId="03cd2d55-ec98-46a5-894b-dc5c67f932ae" providerId="ADAL" clId="{27FBC14C-D2A2-4480-B641-E29F3A9FB9C4}" dt="2022-05-05T01:23:18.114" v="5355" actId="14100"/>
          <ac:spMkLst>
            <pc:docMk/>
            <pc:sldMk cId="2215007780" sldId="257"/>
            <ac:spMk id="2244" creationId="{B414CC72-AEFE-4D5F-805C-B1E593E4609C}"/>
          </ac:spMkLst>
        </pc:spChg>
        <pc:spChg chg="add mod">
          <ac:chgData name="Wesner, Jeff S" userId="03cd2d55-ec98-46a5-894b-dc5c67f932ae" providerId="ADAL" clId="{27FBC14C-D2A2-4480-B641-E29F3A9FB9C4}" dt="2022-05-05T01:25:56.530" v="5427" actId="20577"/>
          <ac:spMkLst>
            <pc:docMk/>
            <pc:sldMk cId="2215007780" sldId="257"/>
            <ac:spMk id="2245" creationId="{6C0B695E-0E58-4FA8-8DB7-F6AA73112D0F}"/>
          </ac:spMkLst>
        </pc:spChg>
        <pc:spChg chg="add mod">
          <ac:chgData name="Wesner, Jeff S" userId="03cd2d55-ec98-46a5-894b-dc5c67f932ae" providerId="ADAL" clId="{27FBC14C-D2A2-4480-B641-E29F3A9FB9C4}" dt="2022-05-05T01:26:57.925" v="5608" actId="20577"/>
          <ac:spMkLst>
            <pc:docMk/>
            <pc:sldMk cId="2215007780" sldId="257"/>
            <ac:spMk id="2246" creationId="{BD4A40D1-BCEC-4716-A8D4-2A53D0917B03}"/>
          </ac:spMkLst>
        </pc:spChg>
        <pc:grpChg chg="del">
          <ac:chgData name="Wesner, Jeff S" userId="03cd2d55-ec98-46a5-894b-dc5c67f932ae" providerId="ADAL" clId="{27FBC14C-D2A2-4480-B641-E29F3A9FB9C4}" dt="2022-05-04T16:49:33.753" v="7" actId="478"/>
          <ac:grpSpMkLst>
            <pc:docMk/>
            <pc:sldMk cId="2215007780" sldId="257"/>
            <ac:grpSpMk id="410" creationId="{A2151DAB-322D-4E8E-A8E4-8175DEC0907C}"/>
          </ac:grpSpMkLst>
        </pc:grpChg>
        <pc:grpChg chg="del mod topLvl">
          <ac:chgData name="Wesner, Jeff S" userId="03cd2d55-ec98-46a5-894b-dc5c67f932ae" providerId="ADAL" clId="{27FBC14C-D2A2-4480-B641-E29F3A9FB9C4}" dt="2022-05-04T17:04:35.115" v="798" actId="478"/>
          <ac:grpSpMkLst>
            <pc:docMk/>
            <pc:sldMk cId="2215007780" sldId="257"/>
            <ac:grpSpMk id="413" creationId="{BAA850E4-104F-42D3-A9E9-7EA59F642875}"/>
          </ac:grpSpMkLst>
        </pc:grpChg>
        <pc:grpChg chg="del">
          <ac:chgData name="Wesner, Jeff S" userId="03cd2d55-ec98-46a5-894b-dc5c67f932ae" providerId="ADAL" clId="{27FBC14C-D2A2-4480-B641-E29F3A9FB9C4}" dt="2022-05-04T16:48:33.649" v="0" actId="478"/>
          <ac:grpSpMkLst>
            <pc:docMk/>
            <pc:sldMk cId="2215007780" sldId="257"/>
            <ac:grpSpMk id="2141" creationId="{AA8E5EF5-3728-4887-94B1-385EBB3425B6}"/>
          </ac:grpSpMkLst>
        </pc:grpChg>
        <pc:grpChg chg="del mod">
          <ac:chgData name="Wesner, Jeff S" userId="03cd2d55-ec98-46a5-894b-dc5c67f932ae" providerId="ADAL" clId="{27FBC14C-D2A2-4480-B641-E29F3A9FB9C4}" dt="2022-05-04T16:50:20.179" v="15" actId="165"/>
          <ac:grpSpMkLst>
            <pc:docMk/>
            <pc:sldMk cId="2215007780" sldId="257"/>
            <ac:grpSpMk id="2163" creationId="{9D0F125D-E4F0-4A00-BD19-84E821C719EE}"/>
          </ac:grpSpMkLst>
        </pc:grpChg>
        <pc:grpChg chg="add mod">
          <ac:chgData name="Wesner, Jeff S" userId="03cd2d55-ec98-46a5-894b-dc5c67f932ae" providerId="ADAL" clId="{27FBC14C-D2A2-4480-B641-E29F3A9FB9C4}" dt="2022-05-04T20:45:17.899" v="1530" actId="404"/>
          <ac:grpSpMkLst>
            <pc:docMk/>
            <pc:sldMk cId="2215007780" sldId="257"/>
            <ac:grpSpMk id="2167" creationId="{FD46F872-CA0F-4A93-9941-5AAEFC94A03A}"/>
          </ac:grpSpMkLst>
        </pc:grpChg>
        <pc:picChg chg="mod">
          <ac:chgData name="Wesner, Jeff S" userId="03cd2d55-ec98-46a5-894b-dc5c67f932ae" providerId="ADAL" clId="{27FBC14C-D2A2-4480-B641-E29F3A9FB9C4}" dt="2022-05-04T22:08:34.599" v="2020" actId="1076"/>
          <ac:picMkLst>
            <pc:docMk/>
            <pc:sldMk cId="2215007780" sldId="257"/>
            <ac:picMk id="405" creationId="{1B7E0854-CB29-4953-A806-BBA5E4AC390A}"/>
          </ac:picMkLst>
        </pc:picChg>
        <pc:picChg chg="del">
          <ac:chgData name="Wesner, Jeff S" userId="03cd2d55-ec98-46a5-894b-dc5c67f932ae" providerId="ADAL" clId="{27FBC14C-D2A2-4480-B641-E29F3A9FB9C4}" dt="2022-05-04T16:49:35.432" v="8" actId="478"/>
          <ac:picMkLst>
            <pc:docMk/>
            <pc:sldMk cId="2215007780" sldId="257"/>
            <ac:picMk id="408" creationId="{4F73A786-982F-4846-842B-D04D5F52CBB0}"/>
          </ac:picMkLst>
        </pc:picChg>
        <pc:picChg chg="del">
          <ac:chgData name="Wesner, Jeff S" userId="03cd2d55-ec98-46a5-894b-dc5c67f932ae" providerId="ADAL" clId="{27FBC14C-D2A2-4480-B641-E29F3A9FB9C4}" dt="2022-05-04T16:48:33.649" v="0" actId="478"/>
          <ac:picMkLst>
            <pc:docMk/>
            <pc:sldMk cId="2215007780" sldId="257"/>
            <ac:picMk id="673" creationId="{29F7F6B6-0F82-4276-A0E2-80A95D59A5E5}"/>
          </ac:picMkLst>
        </pc:picChg>
        <pc:picChg chg="del mod">
          <ac:chgData name="Wesner, Jeff S" userId="03cd2d55-ec98-46a5-894b-dc5c67f932ae" providerId="ADAL" clId="{27FBC14C-D2A2-4480-B641-E29F3A9FB9C4}" dt="2022-05-04T17:51:23.172" v="825" actId="478"/>
          <ac:picMkLst>
            <pc:docMk/>
            <pc:sldMk cId="2215007780" sldId="257"/>
            <ac:picMk id="2162" creationId="{38A68B83-EA17-451B-A968-95F52EFD1226}"/>
          </ac:picMkLst>
        </pc:picChg>
        <pc:picChg chg="mod">
          <ac:chgData name="Wesner, Jeff S" userId="03cd2d55-ec98-46a5-894b-dc5c67f932ae" providerId="ADAL" clId="{27FBC14C-D2A2-4480-B641-E29F3A9FB9C4}" dt="2022-05-04T22:52:31.672" v="2032" actId="14100"/>
          <ac:picMkLst>
            <pc:docMk/>
            <pc:sldMk cId="2215007780" sldId="257"/>
            <ac:picMk id="2164" creationId="{E33358A9-90D6-414A-BDF8-1BEB6CABE5A2}"/>
          </ac:picMkLst>
        </pc:picChg>
        <pc:picChg chg="add mod modCrop">
          <ac:chgData name="Wesner, Jeff S" userId="03cd2d55-ec98-46a5-894b-dc5c67f932ae" providerId="ADAL" clId="{27FBC14C-D2A2-4480-B641-E29F3A9FB9C4}" dt="2022-05-04T17:04:51.694" v="803" actId="14100"/>
          <ac:picMkLst>
            <pc:docMk/>
            <pc:sldMk cId="2215007780" sldId="257"/>
            <ac:picMk id="2165" creationId="{423D8479-0A78-4E2D-8EF8-409AD19D5BAE}"/>
          </ac:picMkLst>
        </pc:picChg>
        <pc:picChg chg="add del mod">
          <ac:chgData name="Wesner, Jeff S" userId="03cd2d55-ec98-46a5-894b-dc5c67f932ae" providerId="ADAL" clId="{27FBC14C-D2A2-4480-B641-E29F3A9FB9C4}" dt="2022-05-04T22:59:21.295" v="2038" actId="478"/>
          <ac:picMkLst>
            <pc:docMk/>
            <pc:sldMk cId="2215007780" sldId="257"/>
            <ac:picMk id="2180" creationId="{1FD7120C-3124-46D3-9433-EBCAE0C2A364}"/>
          </ac:picMkLst>
        </pc:picChg>
        <pc:picChg chg="add del mod">
          <ac:chgData name="Wesner, Jeff S" userId="03cd2d55-ec98-46a5-894b-dc5c67f932ae" providerId="ADAL" clId="{27FBC14C-D2A2-4480-B641-E29F3A9FB9C4}" dt="2022-05-04T20:32:03.234" v="1267" actId="478"/>
          <ac:picMkLst>
            <pc:docMk/>
            <pc:sldMk cId="2215007780" sldId="257"/>
            <ac:picMk id="2186" creationId="{B9349147-3603-4F2A-B8B1-591F2663820D}"/>
          </ac:picMkLst>
        </pc:picChg>
        <pc:picChg chg="add del mod">
          <ac:chgData name="Wesner, Jeff S" userId="03cd2d55-ec98-46a5-894b-dc5c67f932ae" providerId="ADAL" clId="{27FBC14C-D2A2-4480-B641-E29F3A9FB9C4}" dt="2022-05-04T20:37:16.282" v="1270" actId="478"/>
          <ac:picMkLst>
            <pc:docMk/>
            <pc:sldMk cId="2215007780" sldId="257"/>
            <ac:picMk id="2188" creationId="{4025BE5A-D4C7-408A-8897-C43B0F444397}"/>
          </ac:picMkLst>
        </pc:picChg>
        <pc:picChg chg="add del mod">
          <ac:chgData name="Wesner, Jeff S" userId="03cd2d55-ec98-46a5-894b-dc5c67f932ae" providerId="ADAL" clId="{27FBC14C-D2A2-4480-B641-E29F3A9FB9C4}" dt="2022-05-04T20:45:29.059" v="1531" actId="478"/>
          <ac:picMkLst>
            <pc:docMk/>
            <pc:sldMk cId="2215007780" sldId="257"/>
            <ac:picMk id="2190" creationId="{52275B0C-DAAF-425F-A7B5-56BD026B003A}"/>
          </ac:picMkLst>
        </pc:picChg>
        <pc:picChg chg="add del mod">
          <ac:chgData name="Wesner, Jeff S" userId="03cd2d55-ec98-46a5-894b-dc5c67f932ae" providerId="ADAL" clId="{27FBC14C-D2A2-4480-B641-E29F3A9FB9C4}" dt="2022-05-04T21:57:00.655" v="1691" actId="478"/>
          <ac:picMkLst>
            <pc:docMk/>
            <pc:sldMk cId="2215007780" sldId="257"/>
            <ac:picMk id="2192" creationId="{C000CD79-8713-45C9-8C1A-DC0EA649713C}"/>
          </ac:picMkLst>
        </pc:picChg>
        <pc:picChg chg="add del mod">
          <ac:chgData name="Wesner, Jeff S" userId="03cd2d55-ec98-46a5-894b-dc5c67f932ae" providerId="ADAL" clId="{27FBC14C-D2A2-4480-B641-E29F3A9FB9C4}" dt="2022-05-04T23:13:06.519" v="2056" actId="478"/>
          <ac:picMkLst>
            <pc:docMk/>
            <pc:sldMk cId="2215007780" sldId="257"/>
            <ac:picMk id="2196" creationId="{394B6BD9-2F0B-4EDC-87A5-B8EEA3EBDD83}"/>
          </ac:picMkLst>
        </pc:picChg>
        <pc:picChg chg="add del mod ord modCrop">
          <ac:chgData name="Wesner, Jeff S" userId="03cd2d55-ec98-46a5-894b-dc5c67f932ae" providerId="ADAL" clId="{27FBC14C-D2A2-4480-B641-E29F3A9FB9C4}" dt="2022-05-04T22:56:29.215" v="2033" actId="478"/>
          <ac:picMkLst>
            <pc:docMk/>
            <pc:sldMk cId="2215007780" sldId="257"/>
            <ac:picMk id="2198" creationId="{FF4D942A-D4CB-483A-A337-1B800ECD0110}"/>
          </ac:picMkLst>
        </pc:picChg>
        <pc:picChg chg="add mod">
          <ac:chgData name="Wesner, Jeff S" userId="03cd2d55-ec98-46a5-894b-dc5c67f932ae" providerId="ADAL" clId="{27FBC14C-D2A2-4480-B641-E29F3A9FB9C4}" dt="2022-05-04T22:57:03.872" v="2037" actId="1076"/>
          <ac:picMkLst>
            <pc:docMk/>
            <pc:sldMk cId="2215007780" sldId="257"/>
            <ac:picMk id="2201" creationId="{AB0040A5-6BC5-4817-B796-36BF387B611D}"/>
          </ac:picMkLst>
        </pc:picChg>
        <pc:picChg chg="add del mod">
          <ac:chgData name="Wesner, Jeff S" userId="03cd2d55-ec98-46a5-894b-dc5c67f932ae" providerId="ADAL" clId="{27FBC14C-D2A2-4480-B641-E29F3A9FB9C4}" dt="2022-05-04T23:01:52.390" v="2041" actId="478"/>
          <ac:picMkLst>
            <pc:docMk/>
            <pc:sldMk cId="2215007780" sldId="257"/>
            <ac:picMk id="2203" creationId="{9719ED4B-02A2-4D98-9A5F-6C9C65E65625}"/>
          </ac:picMkLst>
        </pc:picChg>
        <pc:picChg chg="add del mod">
          <ac:chgData name="Wesner, Jeff S" userId="03cd2d55-ec98-46a5-894b-dc5c67f932ae" providerId="ADAL" clId="{27FBC14C-D2A2-4480-B641-E29F3A9FB9C4}" dt="2022-05-04T23:03:37.714" v="2048" actId="478"/>
          <ac:picMkLst>
            <pc:docMk/>
            <pc:sldMk cId="2215007780" sldId="257"/>
            <ac:picMk id="2205" creationId="{49B34571-94F7-47B5-BA2B-712F22797E24}"/>
          </ac:picMkLst>
        </pc:picChg>
        <pc:picChg chg="add mod">
          <ac:chgData name="Wesner, Jeff S" userId="03cd2d55-ec98-46a5-894b-dc5c67f932ae" providerId="ADAL" clId="{27FBC14C-D2A2-4480-B641-E29F3A9FB9C4}" dt="2022-05-04T23:03:28.145" v="2046" actId="571"/>
          <ac:picMkLst>
            <pc:docMk/>
            <pc:sldMk cId="2215007780" sldId="257"/>
            <ac:picMk id="2206" creationId="{094B02BF-A15D-49FA-A758-D4E28F6A56AA}"/>
          </ac:picMkLst>
        </pc:picChg>
        <pc:picChg chg="add mod ord">
          <ac:chgData name="Wesner, Jeff S" userId="03cd2d55-ec98-46a5-894b-dc5c67f932ae" providerId="ADAL" clId="{27FBC14C-D2A2-4480-B641-E29F3A9FB9C4}" dt="2022-05-04T23:04:44.722" v="2053" actId="1076"/>
          <ac:picMkLst>
            <pc:docMk/>
            <pc:sldMk cId="2215007780" sldId="257"/>
            <ac:picMk id="2208" creationId="{C6FEF504-196B-42AA-98F0-E5F4615890A3}"/>
          </ac:picMkLst>
        </pc:picChg>
        <pc:picChg chg="add del mod">
          <ac:chgData name="Wesner, Jeff S" userId="03cd2d55-ec98-46a5-894b-dc5c67f932ae" providerId="ADAL" clId="{27FBC14C-D2A2-4480-B641-E29F3A9FB9C4}" dt="2022-05-04T23:13:58.075" v="2059" actId="478"/>
          <ac:picMkLst>
            <pc:docMk/>
            <pc:sldMk cId="2215007780" sldId="257"/>
            <ac:picMk id="2210" creationId="{4E304528-2E58-42B1-B628-1FC365D380C2}"/>
          </ac:picMkLst>
        </pc:picChg>
        <pc:picChg chg="add del mod">
          <ac:chgData name="Wesner, Jeff S" userId="03cd2d55-ec98-46a5-894b-dc5c67f932ae" providerId="ADAL" clId="{27FBC14C-D2A2-4480-B641-E29F3A9FB9C4}" dt="2022-05-04T23:16:36.867" v="2061" actId="478"/>
          <ac:picMkLst>
            <pc:docMk/>
            <pc:sldMk cId="2215007780" sldId="257"/>
            <ac:picMk id="2212" creationId="{64CBB562-3C2A-4513-9561-C2C36CCF1122}"/>
          </ac:picMkLst>
        </pc:picChg>
        <pc:picChg chg="add del mod">
          <ac:chgData name="Wesner, Jeff S" userId="03cd2d55-ec98-46a5-894b-dc5c67f932ae" providerId="ADAL" clId="{27FBC14C-D2A2-4480-B641-E29F3A9FB9C4}" dt="2022-05-04T23:18:25.565" v="2063" actId="478"/>
          <ac:picMkLst>
            <pc:docMk/>
            <pc:sldMk cId="2215007780" sldId="257"/>
            <ac:picMk id="2214" creationId="{EB7F512C-795A-4A01-B2A5-2CD9671DA35C}"/>
          </ac:picMkLst>
        </pc:picChg>
        <pc:picChg chg="add del mod">
          <ac:chgData name="Wesner, Jeff S" userId="03cd2d55-ec98-46a5-894b-dc5c67f932ae" providerId="ADAL" clId="{27FBC14C-D2A2-4480-B641-E29F3A9FB9C4}" dt="2022-05-04T23:19:38.945" v="2068" actId="478"/>
          <ac:picMkLst>
            <pc:docMk/>
            <pc:sldMk cId="2215007780" sldId="257"/>
            <ac:picMk id="2216" creationId="{895FEFFC-95FD-4EDE-8DD1-9EC27A7354ED}"/>
          </ac:picMkLst>
        </pc:picChg>
        <pc:picChg chg="add del mod">
          <ac:chgData name="Wesner, Jeff S" userId="03cd2d55-ec98-46a5-894b-dc5c67f932ae" providerId="ADAL" clId="{27FBC14C-D2A2-4480-B641-E29F3A9FB9C4}" dt="2022-05-05T00:14:24.207" v="2070" actId="478"/>
          <ac:picMkLst>
            <pc:docMk/>
            <pc:sldMk cId="2215007780" sldId="257"/>
            <ac:picMk id="2218" creationId="{2EB63365-3487-44B8-8625-6F011F1920AD}"/>
          </ac:picMkLst>
        </pc:picChg>
        <pc:picChg chg="add del mod">
          <ac:chgData name="Wesner, Jeff S" userId="03cd2d55-ec98-46a5-894b-dc5c67f932ae" providerId="ADAL" clId="{27FBC14C-D2A2-4480-B641-E29F3A9FB9C4}" dt="2022-05-05T00:16:00.737" v="2072" actId="478"/>
          <ac:picMkLst>
            <pc:docMk/>
            <pc:sldMk cId="2215007780" sldId="257"/>
            <ac:picMk id="2220" creationId="{40D5FB53-4A8F-47A7-AEFB-AB3A490353E3}"/>
          </ac:picMkLst>
        </pc:picChg>
        <pc:picChg chg="add del mod">
          <ac:chgData name="Wesner, Jeff S" userId="03cd2d55-ec98-46a5-894b-dc5c67f932ae" providerId="ADAL" clId="{27FBC14C-D2A2-4480-B641-E29F3A9FB9C4}" dt="2022-05-05T00:16:33.311" v="2075" actId="478"/>
          <ac:picMkLst>
            <pc:docMk/>
            <pc:sldMk cId="2215007780" sldId="257"/>
            <ac:picMk id="2222" creationId="{EDE4CA50-592A-40BA-9B68-9572755A2038}"/>
          </ac:picMkLst>
        </pc:picChg>
        <pc:picChg chg="add del mod">
          <ac:chgData name="Wesner, Jeff S" userId="03cd2d55-ec98-46a5-894b-dc5c67f932ae" providerId="ADAL" clId="{27FBC14C-D2A2-4480-B641-E29F3A9FB9C4}" dt="2022-05-05T00:20:42.764" v="2104" actId="478"/>
          <ac:picMkLst>
            <pc:docMk/>
            <pc:sldMk cId="2215007780" sldId="257"/>
            <ac:picMk id="2224" creationId="{E95B07AD-8937-41A0-80DF-C7E00B947BBF}"/>
          </ac:picMkLst>
        </pc:picChg>
        <pc:picChg chg="add del mod">
          <ac:chgData name="Wesner, Jeff S" userId="03cd2d55-ec98-46a5-894b-dc5c67f932ae" providerId="ADAL" clId="{27FBC14C-D2A2-4480-B641-E29F3A9FB9C4}" dt="2022-05-05T00:20:52.872" v="2106" actId="478"/>
          <ac:picMkLst>
            <pc:docMk/>
            <pc:sldMk cId="2215007780" sldId="257"/>
            <ac:picMk id="2226" creationId="{BF21B578-6843-44D9-B40D-7F1ED2823982}"/>
          </ac:picMkLst>
        </pc:picChg>
        <pc:picChg chg="add del mod">
          <ac:chgData name="Wesner, Jeff S" userId="03cd2d55-ec98-46a5-894b-dc5c67f932ae" providerId="ADAL" clId="{27FBC14C-D2A2-4480-B641-E29F3A9FB9C4}" dt="2022-05-05T00:23:12.036" v="2111" actId="478"/>
          <ac:picMkLst>
            <pc:docMk/>
            <pc:sldMk cId="2215007780" sldId="257"/>
            <ac:picMk id="2228" creationId="{BC09DBA6-9C22-46F2-8093-56955FAC4095}"/>
          </ac:picMkLst>
        </pc:picChg>
        <pc:picChg chg="add mod">
          <ac:chgData name="Wesner, Jeff S" userId="03cd2d55-ec98-46a5-894b-dc5c67f932ae" providerId="ADAL" clId="{27FBC14C-D2A2-4480-B641-E29F3A9FB9C4}" dt="2022-05-05T00:32:11.767" v="2565" actId="14100"/>
          <ac:picMkLst>
            <pc:docMk/>
            <pc:sldMk cId="2215007780" sldId="257"/>
            <ac:picMk id="2230" creationId="{7140EF4D-049E-4CF5-AA84-77997759D300}"/>
          </ac:picMkLst>
        </pc:picChg>
        <pc:picChg chg="add mod">
          <ac:chgData name="Wesner, Jeff S" userId="03cd2d55-ec98-46a5-894b-dc5c67f932ae" providerId="ADAL" clId="{27FBC14C-D2A2-4480-B641-E29F3A9FB9C4}" dt="2022-05-05T00:41:59.376" v="2587" actId="1076"/>
          <ac:picMkLst>
            <pc:docMk/>
            <pc:sldMk cId="2215007780" sldId="257"/>
            <ac:picMk id="2235" creationId="{D6BD7633-D6CA-4279-B6EB-828C0043DA39}"/>
          </ac:picMkLst>
        </pc:picChg>
        <pc:picChg chg="add mod">
          <ac:chgData name="Wesner, Jeff S" userId="03cd2d55-ec98-46a5-894b-dc5c67f932ae" providerId="ADAL" clId="{27FBC14C-D2A2-4480-B641-E29F3A9FB9C4}" dt="2022-05-05T01:10:58.196" v="3254" actId="14100"/>
          <ac:picMkLst>
            <pc:docMk/>
            <pc:sldMk cId="2215007780" sldId="257"/>
            <ac:picMk id="2240" creationId="{E8AE56F6-8537-4DD5-A33F-6453B1AF9AE9}"/>
          </ac:picMkLst>
        </pc:picChg>
        <pc:picChg chg="add mod">
          <ac:chgData name="Wesner, Jeff S" userId="03cd2d55-ec98-46a5-894b-dc5c67f932ae" providerId="ADAL" clId="{27FBC14C-D2A2-4480-B641-E29F3A9FB9C4}" dt="2022-05-05T01:29:38.914" v="5614" actId="1076"/>
          <ac:picMkLst>
            <pc:docMk/>
            <pc:sldMk cId="2215007780" sldId="257"/>
            <ac:picMk id="2247" creationId="{1669040B-F690-4044-874B-6501A79DA666}"/>
          </ac:picMkLst>
        </pc:picChg>
        <pc:cxnChg chg="mod">
          <ac:chgData name="Wesner, Jeff S" userId="03cd2d55-ec98-46a5-894b-dc5c67f932ae" providerId="ADAL" clId="{27FBC14C-D2A2-4480-B641-E29F3A9FB9C4}" dt="2022-05-04T16:48:33.649" v="0" actId="478"/>
          <ac:cxnSpMkLst>
            <pc:docMk/>
            <pc:sldMk cId="2215007780" sldId="257"/>
            <ac:cxnSpMk id="2150" creationId="{1575CF2A-9D65-43C8-A76A-AAE3D6C16709}"/>
          </ac:cxnSpMkLst>
        </pc:cxnChg>
      </pc:sldChg>
      <pc:sldChg chg="addSp delSp modSp add">
        <pc:chgData name="Wesner, Jeff S" userId="03cd2d55-ec98-46a5-894b-dc5c67f932ae" providerId="ADAL" clId="{27FBC14C-D2A2-4480-B641-E29F3A9FB9C4}" dt="2022-05-05T01:33:12.964" v="5648" actId="404"/>
        <pc:sldMkLst>
          <pc:docMk/>
          <pc:sldMk cId="1448215841" sldId="258"/>
        </pc:sldMkLst>
        <pc:spChg chg="mod">
          <ac:chgData name="Wesner, Jeff S" userId="03cd2d55-ec98-46a5-894b-dc5c67f932ae" providerId="ADAL" clId="{27FBC14C-D2A2-4480-B641-E29F3A9FB9C4}" dt="2022-05-05T01:33:12.964" v="5648" actId="404"/>
          <ac:spMkLst>
            <pc:docMk/>
            <pc:sldMk cId="1448215841" sldId="258"/>
            <ac:spMk id="2" creationId="{00000000-0000-0000-0000-000000000000}"/>
          </ac:spMkLst>
        </pc:spChg>
        <pc:spChg chg="mod">
          <ac:chgData name="Wesner, Jeff S" userId="03cd2d55-ec98-46a5-894b-dc5c67f932ae" providerId="ADAL" clId="{27FBC14C-D2A2-4480-B641-E29F3A9FB9C4}" dt="2022-05-05T01:30:49.263" v="5624" actId="207"/>
          <ac:spMkLst>
            <pc:docMk/>
            <pc:sldMk cId="1448215841" sldId="258"/>
            <ac:spMk id="2182" creationId="{42F75B22-581C-4BE8-A665-CB18EA7A1535}"/>
          </ac:spMkLst>
        </pc:spChg>
        <pc:spChg chg="mod">
          <ac:chgData name="Wesner, Jeff S" userId="03cd2d55-ec98-46a5-894b-dc5c67f932ae" providerId="ADAL" clId="{27FBC14C-D2A2-4480-B641-E29F3A9FB9C4}" dt="2022-05-05T01:30:49.263" v="5624" actId="207"/>
          <ac:spMkLst>
            <pc:docMk/>
            <pc:sldMk cId="1448215841" sldId="258"/>
            <ac:spMk id="2183" creationId="{E6AB6574-A654-4F4A-B3F5-E6B147481FAD}"/>
          </ac:spMkLst>
        </pc:spChg>
        <pc:spChg chg="mod">
          <ac:chgData name="Wesner, Jeff S" userId="03cd2d55-ec98-46a5-894b-dc5c67f932ae" providerId="ADAL" clId="{27FBC14C-D2A2-4480-B641-E29F3A9FB9C4}" dt="2022-05-05T01:31:43.131" v="5636" actId="207"/>
          <ac:spMkLst>
            <pc:docMk/>
            <pc:sldMk cId="1448215841" sldId="258"/>
            <ac:spMk id="2231" creationId="{48D3DF54-64FE-49CF-B83B-94F75457F20F}"/>
          </ac:spMkLst>
        </pc:spChg>
        <pc:spChg chg="mod">
          <ac:chgData name="Wesner, Jeff S" userId="03cd2d55-ec98-46a5-894b-dc5c67f932ae" providerId="ADAL" clId="{27FBC14C-D2A2-4480-B641-E29F3A9FB9C4}" dt="2022-05-05T01:32:12.953" v="5642" actId="1076"/>
          <ac:spMkLst>
            <pc:docMk/>
            <pc:sldMk cId="1448215841" sldId="258"/>
            <ac:spMk id="2232" creationId="{701CE8A1-A47B-4329-8493-CDB8AFBD60F8}"/>
          </ac:spMkLst>
        </pc:spChg>
        <pc:spChg chg="mod">
          <ac:chgData name="Wesner, Jeff S" userId="03cd2d55-ec98-46a5-894b-dc5c67f932ae" providerId="ADAL" clId="{27FBC14C-D2A2-4480-B641-E29F3A9FB9C4}" dt="2022-05-05T01:32:17.352" v="5643" actId="1076"/>
          <ac:spMkLst>
            <pc:docMk/>
            <pc:sldMk cId="1448215841" sldId="258"/>
            <ac:spMk id="2233" creationId="{028CA7E4-38D1-450E-BCC3-35E91F2D4B32}"/>
          </ac:spMkLst>
        </pc:spChg>
        <pc:picChg chg="add mod ord">
          <ac:chgData name="Wesner, Jeff S" userId="03cd2d55-ec98-46a5-894b-dc5c67f932ae" providerId="ADAL" clId="{27FBC14C-D2A2-4480-B641-E29F3A9FB9C4}" dt="2022-05-05T01:30:58.259" v="5626" actId="14100"/>
          <ac:picMkLst>
            <pc:docMk/>
            <pc:sldMk cId="1448215841" sldId="258"/>
            <ac:picMk id="5" creationId="{4402B0E8-9CCE-4437-8FBC-7705E99EEF46}"/>
          </ac:picMkLst>
        </pc:picChg>
        <pc:picChg chg="add mod ord">
          <ac:chgData name="Wesner, Jeff S" userId="03cd2d55-ec98-46a5-894b-dc5c67f932ae" providerId="ADAL" clId="{27FBC14C-D2A2-4480-B641-E29F3A9FB9C4}" dt="2022-05-05T01:32:08.630" v="5641" actId="1076"/>
          <ac:picMkLst>
            <pc:docMk/>
            <pc:sldMk cId="1448215841" sldId="258"/>
            <ac:picMk id="8" creationId="{56A93157-1C50-421C-A030-1311CC11CCFD}"/>
          </ac:picMkLst>
        </pc:picChg>
        <pc:picChg chg="add mod">
          <ac:chgData name="Wesner, Jeff S" userId="03cd2d55-ec98-46a5-894b-dc5c67f932ae" providerId="ADAL" clId="{27FBC14C-D2A2-4480-B641-E29F3A9FB9C4}" dt="2022-05-05T01:32:27.724" v="5645" actId="1076"/>
          <ac:picMkLst>
            <pc:docMk/>
            <pc:sldMk cId="1448215841" sldId="258"/>
            <ac:picMk id="10" creationId="{E3865E23-883D-4A54-B326-2EC18323C10C}"/>
          </ac:picMkLst>
        </pc:picChg>
        <pc:picChg chg="del">
          <ac:chgData name="Wesner, Jeff S" userId="03cd2d55-ec98-46a5-894b-dc5c67f932ae" providerId="ADAL" clId="{27FBC14C-D2A2-4480-B641-E29F3A9FB9C4}" dt="2022-05-05T01:30:15.126" v="5616" actId="478"/>
          <ac:picMkLst>
            <pc:docMk/>
            <pc:sldMk cId="1448215841" sldId="258"/>
            <ac:picMk id="2208" creationId="{C6FEF504-196B-42AA-98F0-E5F4615890A3}"/>
          </ac:picMkLst>
        </pc:picChg>
        <pc:picChg chg="del">
          <ac:chgData name="Wesner, Jeff S" userId="03cd2d55-ec98-46a5-894b-dc5c67f932ae" providerId="ADAL" clId="{27FBC14C-D2A2-4480-B641-E29F3A9FB9C4}" dt="2022-05-05T01:30:16.036" v="5617" actId="478"/>
          <ac:picMkLst>
            <pc:docMk/>
            <pc:sldMk cId="1448215841" sldId="258"/>
            <ac:picMk id="2230" creationId="{7140EF4D-049E-4CF5-AA84-77997759D300}"/>
          </ac:picMkLst>
        </pc:picChg>
        <pc:picChg chg="del">
          <ac:chgData name="Wesner, Jeff S" userId="03cd2d55-ec98-46a5-894b-dc5c67f932ae" providerId="ADAL" clId="{27FBC14C-D2A2-4480-B641-E29F3A9FB9C4}" dt="2022-05-05T01:30:16.844" v="5618" actId="478"/>
          <ac:picMkLst>
            <pc:docMk/>
            <pc:sldMk cId="1448215841" sldId="258"/>
            <ac:picMk id="2235" creationId="{D6BD7633-D6CA-4279-B6EB-828C0043DA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87342"/>
            <a:ext cx="31089600" cy="1146048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7289782"/>
            <a:ext cx="27432000" cy="794765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6F7031-4EDF-40D5-85C4-0F27D25430DA}"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17FC8-2A3F-4AC0-A5C5-D135EC1A0314}" type="slidenum">
              <a:rPr lang="en-US" smtClean="0"/>
              <a:t>‹#›</a:t>
            </a:fld>
            <a:endParaRPr lang="en-US"/>
          </a:p>
        </p:txBody>
      </p:sp>
    </p:spTree>
    <p:extLst>
      <p:ext uri="{BB962C8B-B14F-4D97-AF65-F5344CB8AC3E}">
        <p14:creationId xmlns:p14="http://schemas.microsoft.com/office/powerpoint/2010/main" val="181862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F7031-4EDF-40D5-85C4-0F27D25430DA}"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17FC8-2A3F-4AC0-A5C5-D135EC1A0314}" type="slidenum">
              <a:rPr lang="en-US" smtClean="0"/>
              <a:t>‹#›</a:t>
            </a:fld>
            <a:endParaRPr lang="en-US"/>
          </a:p>
        </p:txBody>
      </p:sp>
    </p:spTree>
    <p:extLst>
      <p:ext uri="{BB962C8B-B14F-4D97-AF65-F5344CB8AC3E}">
        <p14:creationId xmlns:p14="http://schemas.microsoft.com/office/powerpoint/2010/main" val="154001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752600"/>
            <a:ext cx="788670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752600"/>
            <a:ext cx="2320290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F7031-4EDF-40D5-85C4-0F27D25430DA}"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17FC8-2A3F-4AC0-A5C5-D135EC1A0314}" type="slidenum">
              <a:rPr lang="en-US" smtClean="0"/>
              <a:t>‹#›</a:t>
            </a:fld>
            <a:endParaRPr lang="en-US"/>
          </a:p>
        </p:txBody>
      </p:sp>
    </p:spTree>
    <p:extLst>
      <p:ext uri="{BB962C8B-B14F-4D97-AF65-F5344CB8AC3E}">
        <p14:creationId xmlns:p14="http://schemas.microsoft.com/office/powerpoint/2010/main" val="97556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6F7031-4EDF-40D5-85C4-0F27D25430DA}"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17FC8-2A3F-4AC0-A5C5-D135EC1A0314}" type="slidenum">
              <a:rPr lang="en-US" smtClean="0"/>
              <a:t>‹#›</a:t>
            </a:fld>
            <a:endParaRPr lang="en-US"/>
          </a:p>
        </p:txBody>
      </p:sp>
    </p:spTree>
    <p:extLst>
      <p:ext uri="{BB962C8B-B14F-4D97-AF65-F5344CB8AC3E}">
        <p14:creationId xmlns:p14="http://schemas.microsoft.com/office/powerpoint/2010/main" val="313991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8206749"/>
            <a:ext cx="31546800" cy="1369313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22029429"/>
            <a:ext cx="31546800" cy="72008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6F7031-4EDF-40D5-85C4-0F27D25430DA}" type="datetimeFigureOut">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17FC8-2A3F-4AC0-A5C5-D135EC1A0314}" type="slidenum">
              <a:rPr lang="en-US" smtClean="0"/>
              <a:t>‹#›</a:t>
            </a:fld>
            <a:endParaRPr lang="en-US"/>
          </a:p>
        </p:txBody>
      </p:sp>
    </p:spTree>
    <p:extLst>
      <p:ext uri="{BB962C8B-B14F-4D97-AF65-F5344CB8AC3E}">
        <p14:creationId xmlns:p14="http://schemas.microsoft.com/office/powerpoint/2010/main" val="48762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8763000"/>
            <a:ext cx="1554480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8763000"/>
            <a:ext cx="1554480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F7031-4EDF-40D5-85C4-0F27D25430DA}"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17FC8-2A3F-4AC0-A5C5-D135EC1A0314}" type="slidenum">
              <a:rPr lang="en-US" smtClean="0"/>
              <a:t>‹#›</a:t>
            </a:fld>
            <a:endParaRPr lang="en-US"/>
          </a:p>
        </p:txBody>
      </p:sp>
    </p:spTree>
    <p:extLst>
      <p:ext uri="{BB962C8B-B14F-4D97-AF65-F5344CB8AC3E}">
        <p14:creationId xmlns:p14="http://schemas.microsoft.com/office/powerpoint/2010/main" val="65101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752607"/>
            <a:ext cx="3154680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8069582"/>
            <a:ext cx="15473360" cy="395477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2024360"/>
            <a:ext cx="15473360"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8069582"/>
            <a:ext cx="15549564" cy="395477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2024360"/>
            <a:ext cx="15549564"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6F7031-4EDF-40D5-85C4-0F27D25430DA}" type="datetimeFigureOut">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17FC8-2A3F-4AC0-A5C5-D135EC1A0314}" type="slidenum">
              <a:rPr lang="en-US" smtClean="0"/>
              <a:t>‹#›</a:t>
            </a:fld>
            <a:endParaRPr lang="en-US"/>
          </a:p>
        </p:txBody>
      </p:sp>
    </p:spTree>
    <p:extLst>
      <p:ext uri="{BB962C8B-B14F-4D97-AF65-F5344CB8AC3E}">
        <p14:creationId xmlns:p14="http://schemas.microsoft.com/office/powerpoint/2010/main" val="252913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6F7031-4EDF-40D5-85C4-0F27D25430DA}" type="datetimeFigureOut">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17FC8-2A3F-4AC0-A5C5-D135EC1A0314}" type="slidenum">
              <a:rPr lang="en-US" smtClean="0"/>
              <a:t>‹#›</a:t>
            </a:fld>
            <a:endParaRPr lang="en-US"/>
          </a:p>
        </p:txBody>
      </p:sp>
    </p:spTree>
    <p:extLst>
      <p:ext uri="{BB962C8B-B14F-4D97-AF65-F5344CB8AC3E}">
        <p14:creationId xmlns:p14="http://schemas.microsoft.com/office/powerpoint/2010/main" val="63416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F7031-4EDF-40D5-85C4-0F27D25430DA}" type="datetimeFigureOut">
              <a:rPr lang="en-US" smtClean="0"/>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17FC8-2A3F-4AC0-A5C5-D135EC1A0314}" type="slidenum">
              <a:rPr lang="en-US" smtClean="0"/>
              <a:t>‹#›</a:t>
            </a:fld>
            <a:endParaRPr lang="en-US"/>
          </a:p>
        </p:txBody>
      </p:sp>
    </p:spTree>
    <p:extLst>
      <p:ext uri="{BB962C8B-B14F-4D97-AF65-F5344CB8AC3E}">
        <p14:creationId xmlns:p14="http://schemas.microsoft.com/office/powerpoint/2010/main" val="377358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2194560"/>
            <a:ext cx="11796712" cy="768096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739647"/>
            <a:ext cx="18516600" cy="233934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9875520"/>
            <a:ext cx="11796712" cy="1829562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766F7031-4EDF-40D5-85C4-0F27D25430DA}"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17FC8-2A3F-4AC0-A5C5-D135EC1A0314}" type="slidenum">
              <a:rPr lang="en-US" smtClean="0"/>
              <a:t>‹#›</a:t>
            </a:fld>
            <a:endParaRPr lang="en-US"/>
          </a:p>
        </p:txBody>
      </p:sp>
    </p:spTree>
    <p:extLst>
      <p:ext uri="{BB962C8B-B14F-4D97-AF65-F5344CB8AC3E}">
        <p14:creationId xmlns:p14="http://schemas.microsoft.com/office/powerpoint/2010/main" val="142248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2194560"/>
            <a:ext cx="11796712" cy="768096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739647"/>
            <a:ext cx="18516600" cy="233934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9875520"/>
            <a:ext cx="11796712" cy="1829562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766F7031-4EDF-40D5-85C4-0F27D25430DA}" type="datetimeFigureOut">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17FC8-2A3F-4AC0-A5C5-D135EC1A0314}" type="slidenum">
              <a:rPr lang="en-US" smtClean="0"/>
              <a:t>‹#›</a:t>
            </a:fld>
            <a:endParaRPr lang="en-US"/>
          </a:p>
        </p:txBody>
      </p:sp>
    </p:spTree>
    <p:extLst>
      <p:ext uri="{BB962C8B-B14F-4D97-AF65-F5344CB8AC3E}">
        <p14:creationId xmlns:p14="http://schemas.microsoft.com/office/powerpoint/2010/main" val="153480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752607"/>
            <a:ext cx="3154680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8763000"/>
            <a:ext cx="3154680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30510487"/>
            <a:ext cx="8229600" cy="1752600"/>
          </a:xfrm>
          <a:prstGeom prst="rect">
            <a:avLst/>
          </a:prstGeom>
        </p:spPr>
        <p:txBody>
          <a:bodyPr vert="horz" lIns="91440" tIns="45720" rIns="91440" bIns="45720" rtlCol="0" anchor="ctr"/>
          <a:lstStyle>
            <a:lvl1pPr algn="l">
              <a:defRPr sz="4800">
                <a:solidFill>
                  <a:schemeClr val="tx1">
                    <a:tint val="75000"/>
                  </a:schemeClr>
                </a:solidFill>
              </a:defRPr>
            </a:lvl1pPr>
          </a:lstStyle>
          <a:p>
            <a:fld id="{766F7031-4EDF-40D5-85C4-0F27D25430DA}" type="datetimeFigureOut">
              <a:rPr lang="en-US" smtClean="0"/>
              <a:t>4/30/2022</a:t>
            </a:fld>
            <a:endParaRPr lang="en-US"/>
          </a:p>
        </p:txBody>
      </p:sp>
      <p:sp>
        <p:nvSpPr>
          <p:cNvPr id="5" name="Footer Placeholder 4"/>
          <p:cNvSpPr>
            <a:spLocks noGrp="1"/>
          </p:cNvSpPr>
          <p:nvPr>
            <p:ph type="ftr" sz="quarter" idx="3"/>
          </p:nvPr>
        </p:nvSpPr>
        <p:spPr>
          <a:xfrm>
            <a:off x="12115800" y="30510487"/>
            <a:ext cx="12344400" cy="17526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30510487"/>
            <a:ext cx="8229600" cy="1752600"/>
          </a:xfrm>
          <a:prstGeom prst="rect">
            <a:avLst/>
          </a:prstGeom>
        </p:spPr>
        <p:txBody>
          <a:bodyPr vert="horz" lIns="91440" tIns="45720" rIns="91440" bIns="45720" rtlCol="0" anchor="ctr"/>
          <a:lstStyle>
            <a:lvl1pPr algn="r">
              <a:defRPr sz="4800">
                <a:solidFill>
                  <a:schemeClr val="tx1">
                    <a:tint val="75000"/>
                  </a:schemeClr>
                </a:solidFill>
              </a:defRPr>
            </a:lvl1pPr>
          </a:lstStyle>
          <a:p>
            <a:fld id="{AF917FC8-2A3F-4AC0-A5C5-D135EC1A0314}" type="slidenum">
              <a:rPr lang="en-US" smtClean="0"/>
              <a:t>‹#›</a:t>
            </a:fld>
            <a:endParaRPr lang="en-US"/>
          </a:p>
        </p:txBody>
      </p:sp>
    </p:spTree>
    <p:extLst>
      <p:ext uri="{BB962C8B-B14F-4D97-AF65-F5344CB8AC3E}">
        <p14:creationId xmlns:p14="http://schemas.microsoft.com/office/powerpoint/2010/main" val="4474816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5.png"/><Relationship Id="rId12"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9.png"/><Relationship Id="rId5" Type="http://schemas.openxmlformats.org/officeDocument/2006/relationships/image" Target="../media/image3.png"/><Relationship Id="rId15" Type="http://schemas.openxmlformats.org/officeDocument/2006/relationships/image" Target="../media/image22.jpeg"/><Relationship Id="rId10" Type="http://schemas.openxmlformats.org/officeDocument/2006/relationships/image" Target="../media/image8.jpg"/><Relationship Id="rId4" Type="http://schemas.openxmlformats.org/officeDocument/2006/relationships/image" Target="../media/image2.jpeg"/><Relationship Id="rId9" Type="http://schemas.openxmlformats.org/officeDocument/2006/relationships/image" Target="../media/image18.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8" name="Picture 2207">
            <a:extLst>
              <a:ext uri="{FF2B5EF4-FFF2-40B4-BE49-F238E27FC236}">
                <a16:creationId xmlns:a16="http://schemas.microsoft.com/office/drawing/2014/main" id="{C6FEF504-196B-42AA-98F0-E5F461589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362" y="14497285"/>
            <a:ext cx="9144000" cy="8229600"/>
          </a:xfrm>
          <a:prstGeom prst="rect">
            <a:avLst/>
          </a:prstGeom>
        </p:spPr>
      </p:pic>
      <p:sp>
        <p:nvSpPr>
          <p:cNvPr id="2143" name="TextBox 2142">
            <a:extLst>
              <a:ext uri="{FF2B5EF4-FFF2-40B4-BE49-F238E27FC236}">
                <a16:creationId xmlns:a16="http://schemas.microsoft.com/office/drawing/2014/main" id="{C79D9D6B-2E79-40C4-BDB0-0BACCEFD574D}"/>
              </a:ext>
            </a:extLst>
          </p:cNvPr>
          <p:cNvSpPr txBox="1"/>
          <p:nvPr/>
        </p:nvSpPr>
        <p:spPr>
          <a:xfrm>
            <a:off x="18913323" y="6142624"/>
            <a:ext cx="821129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3) Estimate size spectrum exponents</a:t>
            </a:r>
          </a:p>
        </p:txBody>
      </p:sp>
      <p:sp>
        <p:nvSpPr>
          <p:cNvPr id="21" name="Rectangle 20"/>
          <p:cNvSpPr/>
          <p:nvPr/>
        </p:nvSpPr>
        <p:spPr>
          <a:xfrm>
            <a:off x="14689512" y="1366312"/>
            <a:ext cx="21038207" cy="3333791"/>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grpSp>
        <p:nvGrpSpPr>
          <p:cNvPr id="6" name="Group 5"/>
          <p:cNvGrpSpPr/>
          <p:nvPr/>
        </p:nvGrpSpPr>
        <p:grpSpPr>
          <a:xfrm>
            <a:off x="15713241" y="569472"/>
            <a:ext cx="19074060" cy="4133959"/>
            <a:chOff x="-1786312" y="4247550"/>
            <a:chExt cx="11365041" cy="4133959"/>
          </a:xfrm>
        </p:grpSpPr>
        <p:sp>
          <p:nvSpPr>
            <p:cNvPr id="4" name="TextBox 3"/>
            <p:cNvSpPr txBox="1"/>
            <p:nvPr/>
          </p:nvSpPr>
          <p:spPr>
            <a:xfrm>
              <a:off x="-1786312" y="4247550"/>
              <a:ext cx="11365041" cy="2554545"/>
            </a:xfrm>
            <a:prstGeom prst="rect">
              <a:avLst/>
            </a:prstGeom>
            <a:noFill/>
            <a:ln>
              <a:noFill/>
            </a:ln>
          </p:spPr>
          <p:txBody>
            <a:bodyPr wrap="square" rtlCol="0">
              <a:spAutoFit/>
            </a:bodyPr>
            <a:lstStyle/>
            <a:p>
              <a:pPr algn="r"/>
              <a:r>
                <a:rPr lang="en-US" sz="8000" b="1" dirty="0">
                  <a:solidFill>
                    <a:schemeClr val="accent1">
                      <a:lumMod val="75000"/>
                    </a:schemeClr>
                  </a:solidFill>
                  <a:latin typeface="Gill Sans MT" panose="020B0502020104020203" pitchFamily="34" charset="0"/>
                </a:rPr>
                <a:t>The influence of temperature and resource supply on stream size spectra</a:t>
              </a:r>
              <a:endParaRPr lang="en-US" sz="8000" dirty="0">
                <a:solidFill>
                  <a:schemeClr val="accent1">
                    <a:lumMod val="75000"/>
                  </a:schemeClr>
                </a:solidFill>
                <a:latin typeface="Gill Sans MT" panose="020B0502020104020203" pitchFamily="34" charset="0"/>
              </a:endParaRPr>
            </a:p>
          </p:txBody>
        </p:sp>
        <p:sp>
          <p:nvSpPr>
            <p:cNvPr id="2" name="TextBox 1"/>
            <p:cNvSpPr txBox="1"/>
            <p:nvPr/>
          </p:nvSpPr>
          <p:spPr>
            <a:xfrm>
              <a:off x="4983942" y="6750293"/>
              <a:ext cx="4594787" cy="1631216"/>
            </a:xfrm>
            <a:prstGeom prst="rect">
              <a:avLst/>
            </a:prstGeom>
            <a:noFill/>
          </p:spPr>
          <p:txBody>
            <a:bodyPr wrap="square" rtlCol="0">
              <a:spAutoFit/>
            </a:bodyPr>
            <a:lstStyle/>
            <a:p>
              <a:pPr algn="r"/>
              <a:r>
                <a:rPr lang="en-US" sz="3200" dirty="0">
                  <a:latin typeface="Gill Sans MT" panose="020B0502020104020203" pitchFamily="34" charset="0"/>
                </a:rPr>
                <a:t>Jeff Wesner: </a:t>
              </a:r>
              <a:r>
                <a:rPr lang="en-US" sz="1800" dirty="0">
                  <a:latin typeface="Gill Sans MT" panose="020B0502020104020203" pitchFamily="34" charset="0"/>
                </a:rPr>
                <a:t>Department of Biology, University of South Dakota</a:t>
              </a:r>
            </a:p>
            <a:p>
              <a:pPr algn="r"/>
              <a:r>
                <a:rPr lang="en-US" sz="3200" dirty="0">
                  <a:latin typeface="Gill Sans MT" panose="020B0502020104020203" pitchFamily="34" charset="0"/>
                </a:rPr>
                <a:t>Justin Pomeranz: </a:t>
              </a:r>
              <a:r>
                <a:rPr lang="en-US" sz="1800" dirty="0">
                  <a:latin typeface="Gill Sans MT" panose="020B0502020104020203" pitchFamily="34" charset="0"/>
                </a:rPr>
                <a:t>Department of Biology, Colorado Mesa University</a:t>
              </a:r>
            </a:p>
            <a:p>
              <a:pPr algn="r"/>
              <a:r>
                <a:rPr lang="en-US" sz="3200" dirty="0">
                  <a:latin typeface="Gill Sans MT" panose="020B0502020104020203" pitchFamily="34" charset="0"/>
                </a:rPr>
                <a:t>Jim Junker: </a:t>
              </a:r>
              <a:r>
                <a:rPr lang="en-US" sz="1800" dirty="0">
                  <a:latin typeface="Gill Sans MT" panose="020B0502020104020203" pitchFamily="34" charset="0"/>
                </a:rPr>
                <a:t>Louisiana University Marine Consortium</a:t>
              </a:r>
            </a:p>
          </p:txBody>
        </p:sp>
      </p:grpSp>
      <p:sp>
        <p:nvSpPr>
          <p:cNvPr id="36" name="TextBox 35"/>
          <p:cNvSpPr txBox="1"/>
          <p:nvPr/>
        </p:nvSpPr>
        <p:spPr>
          <a:xfrm>
            <a:off x="28655767" y="27957571"/>
            <a:ext cx="7273751" cy="1723549"/>
          </a:xfrm>
          <a:prstGeom prst="rect">
            <a:avLst/>
          </a:prstGeom>
          <a:noFill/>
        </p:spPr>
        <p:txBody>
          <a:bodyPr wrap="square" rtlCol="0">
            <a:spAutoFit/>
          </a:bodyPr>
          <a:lstStyle/>
          <a:p>
            <a:r>
              <a:rPr lang="en-US" sz="3400" dirty="0">
                <a:solidFill>
                  <a:schemeClr val="bg1"/>
                </a:solidFill>
                <a:latin typeface="Gill Sans MT" panose="020B0502020104020203" pitchFamily="34" charset="0"/>
              </a:rPr>
              <a:t>Acknowledgements</a:t>
            </a:r>
          </a:p>
          <a:p>
            <a:r>
              <a:rPr lang="en-US" sz="2400" dirty="0">
                <a:solidFill>
                  <a:schemeClr val="bg1"/>
                </a:solidFill>
                <a:latin typeface="Gill Sans MT" panose="020B0502020104020203" pitchFamily="34" charset="0"/>
              </a:rPr>
              <a:t>We thank the National Park Service, Missouri River Institute, and the National Science Foundation (NSF DBI-1560048) for the continued support of this research.  </a:t>
            </a:r>
          </a:p>
        </p:txBody>
      </p:sp>
      <p:grpSp>
        <p:nvGrpSpPr>
          <p:cNvPr id="1617" name="Group 1616"/>
          <p:cNvGrpSpPr/>
          <p:nvPr/>
        </p:nvGrpSpPr>
        <p:grpSpPr>
          <a:xfrm rot="9061215">
            <a:off x="34893578" y="20225522"/>
            <a:ext cx="181873" cy="317711"/>
            <a:chOff x="9759842" y="2264327"/>
            <a:chExt cx="1782053" cy="2204606"/>
          </a:xfrm>
          <a:solidFill>
            <a:schemeClr val="bg2">
              <a:lumMod val="50000"/>
            </a:schemeClr>
          </a:solidFill>
        </p:grpSpPr>
        <p:sp>
          <p:nvSpPr>
            <p:cNvPr id="1823" name="Freeform 1822"/>
            <p:cNvSpPr/>
            <p:nvPr/>
          </p:nvSpPr>
          <p:spPr>
            <a:xfrm>
              <a:off x="11247985" y="4299781"/>
              <a:ext cx="293910" cy="169152"/>
            </a:xfrm>
            <a:custGeom>
              <a:avLst/>
              <a:gdLst>
                <a:gd name="connsiteX0" fmla="*/ 266743 w 293910"/>
                <a:gd name="connsiteY0" fmla="*/ 1010 h 169152"/>
                <a:gd name="connsiteX1" fmla="*/ 20487 w 293910"/>
                <a:gd name="connsiteY1" fmla="*/ 126462 h 169152"/>
                <a:gd name="connsiteX2" fmla="*/ 20487 w 293910"/>
                <a:gd name="connsiteY2" fmla="*/ 163632 h 169152"/>
                <a:gd name="connsiteX3" fmla="*/ 76243 w 293910"/>
                <a:gd name="connsiteY3" fmla="*/ 158986 h 169152"/>
                <a:gd name="connsiteX4" fmla="*/ 262096 w 293910"/>
                <a:gd name="connsiteY4" fmla="*/ 70706 h 169152"/>
                <a:gd name="connsiteX5" fmla="*/ 266743 w 293910"/>
                <a:gd name="connsiteY5" fmla="*/ 1010 h 16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910" h="169152">
                  <a:moveTo>
                    <a:pt x="266743" y="1010"/>
                  </a:moveTo>
                  <a:cubicBezTo>
                    <a:pt x="226475" y="10303"/>
                    <a:pt x="61530" y="99358"/>
                    <a:pt x="20487" y="126462"/>
                  </a:cubicBezTo>
                  <a:cubicBezTo>
                    <a:pt x="-20556" y="153566"/>
                    <a:pt x="11194" y="158211"/>
                    <a:pt x="20487" y="163632"/>
                  </a:cubicBezTo>
                  <a:cubicBezTo>
                    <a:pt x="29780" y="169053"/>
                    <a:pt x="35975" y="174474"/>
                    <a:pt x="76243" y="158986"/>
                  </a:cubicBezTo>
                  <a:cubicBezTo>
                    <a:pt x="116511" y="143498"/>
                    <a:pt x="224151" y="92389"/>
                    <a:pt x="262096" y="70706"/>
                  </a:cubicBezTo>
                  <a:cubicBezTo>
                    <a:pt x="300041" y="49023"/>
                    <a:pt x="307011" y="-8283"/>
                    <a:pt x="266743" y="1010"/>
                  </a:cubicBezTo>
                  <a:close/>
                </a:path>
              </a:pathLst>
            </a:custGeom>
            <a:grpFill/>
            <a:ln w="0">
              <a:solidFill>
                <a:schemeClr val="bg1">
                  <a:alpha val="4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824" name="Freeform 1823"/>
            <p:cNvSpPr/>
            <p:nvPr/>
          </p:nvSpPr>
          <p:spPr>
            <a:xfrm>
              <a:off x="11041432" y="3850392"/>
              <a:ext cx="207970" cy="614897"/>
            </a:xfrm>
            <a:custGeom>
              <a:avLst/>
              <a:gdLst>
                <a:gd name="connsiteX0" fmla="*/ 189869 w 224557"/>
                <a:gd name="connsiteY0" fmla="*/ 603729 h 612581"/>
                <a:gd name="connsiteX1" fmla="*/ 106235 w 224557"/>
                <a:gd name="connsiteY1" fmla="*/ 324948 h 612581"/>
                <a:gd name="connsiteX2" fmla="*/ 4015 w 224557"/>
                <a:gd name="connsiteY2" fmla="*/ 36875 h 612581"/>
                <a:gd name="connsiteX3" fmla="*/ 22601 w 224557"/>
                <a:gd name="connsiteY3" fmla="*/ 4351 h 612581"/>
                <a:gd name="connsiteX4" fmla="*/ 41186 w 224557"/>
                <a:gd name="connsiteY4" fmla="*/ 41521 h 612581"/>
                <a:gd name="connsiteX5" fmla="*/ 83003 w 224557"/>
                <a:gd name="connsiteY5" fmla="*/ 208790 h 612581"/>
                <a:gd name="connsiteX6" fmla="*/ 161991 w 224557"/>
                <a:gd name="connsiteY6" fmla="*/ 394643 h 612581"/>
                <a:gd name="connsiteX7" fmla="*/ 222393 w 224557"/>
                <a:gd name="connsiteY7" fmla="*/ 529387 h 612581"/>
                <a:gd name="connsiteX8" fmla="*/ 189869 w 224557"/>
                <a:gd name="connsiteY8" fmla="*/ 603729 h 612581"/>
                <a:gd name="connsiteX0" fmla="*/ 189869 w 207970"/>
                <a:gd name="connsiteY0" fmla="*/ 603729 h 614897"/>
                <a:gd name="connsiteX1" fmla="*/ 106235 w 207970"/>
                <a:gd name="connsiteY1" fmla="*/ 324948 h 614897"/>
                <a:gd name="connsiteX2" fmla="*/ 4015 w 207970"/>
                <a:gd name="connsiteY2" fmla="*/ 36875 h 614897"/>
                <a:gd name="connsiteX3" fmla="*/ 22601 w 207970"/>
                <a:gd name="connsiteY3" fmla="*/ 4351 h 614897"/>
                <a:gd name="connsiteX4" fmla="*/ 41186 w 207970"/>
                <a:gd name="connsiteY4" fmla="*/ 41521 h 614897"/>
                <a:gd name="connsiteX5" fmla="*/ 83003 w 207970"/>
                <a:gd name="connsiteY5" fmla="*/ 208790 h 614897"/>
                <a:gd name="connsiteX6" fmla="*/ 161991 w 207970"/>
                <a:gd name="connsiteY6" fmla="*/ 394643 h 614897"/>
                <a:gd name="connsiteX7" fmla="*/ 203808 w 207970"/>
                <a:gd name="connsiteY7" fmla="*/ 543326 h 614897"/>
                <a:gd name="connsiteX8" fmla="*/ 189869 w 207970"/>
                <a:gd name="connsiteY8" fmla="*/ 603729 h 61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970" h="614897">
                  <a:moveTo>
                    <a:pt x="189869" y="603729"/>
                  </a:moveTo>
                  <a:cubicBezTo>
                    <a:pt x="173607" y="567333"/>
                    <a:pt x="137211" y="419424"/>
                    <a:pt x="106235" y="324948"/>
                  </a:cubicBezTo>
                  <a:cubicBezTo>
                    <a:pt x="75259" y="230472"/>
                    <a:pt x="17954" y="90308"/>
                    <a:pt x="4015" y="36875"/>
                  </a:cubicBezTo>
                  <a:cubicBezTo>
                    <a:pt x="-9924" y="-16558"/>
                    <a:pt x="16406" y="3577"/>
                    <a:pt x="22601" y="4351"/>
                  </a:cubicBezTo>
                  <a:cubicBezTo>
                    <a:pt x="28796" y="5125"/>
                    <a:pt x="31119" y="7448"/>
                    <a:pt x="41186" y="41521"/>
                  </a:cubicBezTo>
                  <a:cubicBezTo>
                    <a:pt x="51253" y="75594"/>
                    <a:pt x="62869" y="149936"/>
                    <a:pt x="83003" y="208790"/>
                  </a:cubicBezTo>
                  <a:cubicBezTo>
                    <a:pt x="103137" y="267644"/>
                    <a:pt x="138759" y="341210"/>
                    <a:pt x="161991" y="394643"/>
                  </a:cubicBezTo>
                  <a:cubicBezTo>
                    <a:pt x="185223" y="448076"/>
                    <a:pt x="194515" y="507704"/>
                    <a:pt x="203808" y="543326"/>
                  </a:cubicBezTo>
                  <a:cubicBezTo>
                    <a:pt x="213101" y="578948"/>
                    <a:pt x="206131" y="640125"/>
                    <a:pt x="189869" y="603729"/>
                  </a:cubicBezTo>
                  <a:close/>
                </a:path>
              </a:pathLst>
            </a:custGeom>
            <a:grpFill/>
            <a:ln w="0">
              <a:solidFill>
                <a:schemeClr val="bg1">
                  <a:alpha val="4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825" name="Freeform 1824"/>
            <p:cNvSpPr/>
            <p:nvPr/>
          </p:nvSpPr>
          <p:spPr>
            <a:xfrm>
              <a:off x="9759842" y="2264327"/>
              <a:ext cx="1283357" cy="1608927"/>
            </a:xfrm>
            <a:custGeom>
              <a:avLst/>
              <a:gdLst>
                <a:gd name="connsiteX0" fmla="*/ 1271346 w 1283357"/>
                <a:gd name="connsiteY0" fmla="*/ 1595863 h 1608927"/>
                <a:gd name="connsiteX1" fmla="*/ 1015157 w 1283357"/>
                <a:gd name="connsiteY1" fmla="*/ 1050639 h 1608927"/>
                <a:gd name="connsiteX2" fmla="*/ 732691 w 1283357"/>
                <a:gd name="connsiteY2" fmla="*/ 597380 h 1608927"/>
                <a:gd name="connsiteX3" fmla="*/ 430519 w 1283357"/>
                <a:gd name="connsiteY3" fmla="*/ 295208 h 1608927"/>
                <a:gd name="connsiteX4" fmla="*/ 36381 w 1283357"/>
                <a:gd name="connsiteY4" fmla="*/ 32449 h 1608927"/>
                <a:gd name="connsiteX5" fmla="*/ 49519 w 1283357"/>
                <a:gd name="connsiteY5" fmla="*/ 19311 h 1608927"/>
                <a:gd name="connsiteX6" fmla="*/ 318846 w 1283357"/>
                <a:gd name="connsiteY6" fmla="*/ 170398 h 1608927"/>
                <a:gd name="connsiteX7" fmla="*/ 667001 w 1283357"/>
                <a:gd name="connsiteY7" fmla="*/ 466001 h 1608927"/>
                <a:gd name="connsiteX8" fmla="*/ 995450 w 1283357"/>
                <a:gd name="connsiteY8" fmla="*/ 952104 h 1608927"/>
                <a:gd name="connsiteX9" fmla="*/ 1212226 w 1283357"/>
                <a:gd name="connsiteY9" fmla="*/ 1398794 h 1608927"/>
                <a:gd name="connsiteX10" fmla="*/ 1271346 w 1283357"/>
                <a:gd name="connsiteY10" fmla="*/ 1595863 h 16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3357" h="1608927">
                  <a:moveTo>
                    <a:pt x="1271346" y="1595863"/>
                  </a:moveTo>
                  <a:cubicBezTo>
                    <a:pt x="1238501" y="1537837"/>
                    <a:pt x="1104933" y="1217053"/>
                    <a:pt x="1015157" y="1050639"/>
                  </a:cubicBezTo>
                  <a:cubicBezTo>
                    <a:pt x="925381" y="884225"/>
                    <a:pt x="830131" y="723285"/>
                    <a:pt x="732691" y="597380"/>
                  </a:cubicBezTo>
                  <a:cubicBezTo>
                    <a:pt x="635251" y="471475"/>
                    <a:pt x="546571" y="389363"/>
                    <a:pt x="430519" y="295208"/>
                  </a:cubicBezTo>
                  <a:cubicBezTo>
                    <a:pt x="314467" y="201053"/>
                    <a:pt x="99881" y="78432"/>
                    <a:pt x="36381" y="32449"/>
                  </a:cubicBezTo>
                  <a:cubicBezTo>
                    <a:pt x="-27119" y="-13534"/>
                    <a:pt x="2441" y="-3681"/>
                    <a:pt x="49519" y="19311"/>
                  </a:cubicBezTo>
                  <a:cubicBezTo>
                    <a:pt x="96596" y="42302"/>
                    <a:pt x="215932" y="95950"/>
                    <a:pt x="318846" y="170398"/>
                  </a:cubicBezTo>
                  <a:cubicBezTo>
                    <a:pt x="421760" y="244846"/>
                    <a:pt x="554234" y="335717"/>
                    <a:pt x="667001" y="466001"/>
                  </a:cubicBezTo>
                  <a:cubicBezTo>
                    <a:pt x="779768" y="596285"/>
                    <a:pt x="904579" y="796638"/>
                    <a:pt x="995450" y="952104"/>
                  </a:cubicBezTo>
                  <a:cubicBezTo>
                    <a:pt x="1086321" y="1107570"/>
                    <a:pt x="1159674" y="1291501"/>
                    <a:pt x="1212226" y="1398794"/>
                  </a:cubicBezTo>
                  <a:cubicBezTo>
                    <a:pt x="1264778" y="1506087"/>
                    <a:pt x="1304191" y="1653889"/>
                    <a:pt x="1271346" y="1595863"/>
                  </a:cubicBezTo>
                  <a:close/>
                </a:path>
              </a:pathLst>
            </a:custGeom>
            <a:grpFill/>
            <a:ln w="0">
              <a:solidFill>
                <a:schemeClr val="bg1">
                  <a:alpha val="4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pic>
        <p:nvPicPr>
          <p:cNvPr id="405" name="Picture 404">
            <a:extLst>
              <a:ext uri="{FF2B5EF4-FFF2-40B4-BE49-F238E27FC236}">
                <a16:creationId xmlns:a16="http://schemas.microsoft.com/office/drawing/2014/main" id="{1B7E0854-CB29-4953-A806-BBA5E4AC39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825" t="20225" r="9795" b="18102"/>
          <a:stretch/>
        </p:blipFill>
        <p:spPr>
          <a:xfrm>
            <a:off x="12750655" y="7319223"/>
            <a:ext cx="5320587" cy="4296153"/>
          </a:xfrm>
          <a:prstGeom prst="rect">
            <a:avLst/>
          </a:prstGeom>
        </p:spPr>
      </p:pic>
      <p:sp>
        <p:nvSpPr>
          <p:cNvPr id="2112" name="TextBox 2111">
            <a:extLst>
              <a:ext uri="{FF2B5EF4-FFF2-40B4-BE49-F238E27FC236}">
                <a16:creationId xmlns:a16="http://schemas.microsoft.com/office/drawing/2014/main" id="{93437442-24AB-40F7-B0D7-D15F91B711DD}"/>
              </a:ext>
            </a:extLst>
          </p:cNvPr>
          <p:cNvSpPr txBox="1"/>
          <p:nvPr/>
        </p:nvSpPr>
        <p:spPr>
          <a:xfrm>
            <a:off x="9324789" y="6148008"/>
            <a:ext cx="9480538"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2) Collect NEON data</a:t>
            </a:r>
            <a:endParaRPr lang="en-US" sz="3200" dirty="0">
              <a:latin typeface="Times New Roman" panose="02020603050405020304" pitchFamily="18" charset="0"/>
              <a:cs typeface="Times New Roman" panose="02020603050405020304" pitchFamily="18" charset="0"/>
            </a:endParaRPr>
          </a:p>
        </p:txBody>
      </p:sp>
      <p:sp>
        <p:nvSpPr>
          <p:cNvPr id="2134" name="TextBox 2133">
            <a:extLst>
              <a:ext uri="{FF2B5EF4-FFF2-40B4-BE49-F238E27FC236}">
                <a16:creationId xmlns:a16="http://schemas.microsoft.com/office/drawing/2014/main" id="{6FD6088C-7F7C-43F8-A4C2-0DC4B36E85F8}"/>
              </a:ext>
            </a:extLst>
          </p:cNvPr>
          <p:cNvSpPr txBox="1"/>
          <p:nvPr/>
        </p:nvSpPr>
        <p:spPr>
          <a:xfrm>
            <a:off x="26970318" y="6148008"/>
            <a:ext cx="8853693"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4) Model </a:t>
            </a:r>
            <a:r>
              <a:rPr lang="en-US" sz="4000" i="1" dirty="0">
                <a:latin typeface="Times New Roman" panose="02020603050405020304" pitchFamily="18" charset="0"/>
                <a:cs typeface="Times New Roman" panose="02020603050405020304" pitchFamily="18" charset="0"/>
              </a:rPr>
              <a:t>b</a:t>
            </a:r>
            <a:r>
              <a:rPr lang="en-US" sz="4000" dirty="0">
                <a:latin typeface="Times New Roman" panose="02020603050405020304" pitchFamily="18" charset="0"/>
                <a:cs typeface="Times New Roman" panose="02020603050405020304" pitchFamily="18" charset="0"/>
              </a:rPr>
              <a:t> as a function of temperature </a:t>
            </a:r>
            <a:r>
              <a:rPr lang="en-US" sz="4000" i="1" dirty="0">
                <a:latin typeface="Times New Roman" panose="02020603050405020304" pitchFamily="18" charset="0"/>
                <a:cs typeface="Times New Roman" panose="02020603050405020304" pitchFamily="18" charset="0"/>
              </a:rPr>
              <a:t>T</a:t>
            </a:r>
            <a:endParaRPr lang="en-US" sz="4000" dirty="0">
              <a:latin typeface="Times New Roman" panose="02020603050405020304" pitchFamily="18" charset="0"/>
              <a:cs typeface="Times New Roman" panose="02020603050405020304" pitchFamily="18" charset="0"/>
            </a:endParaRPr>
          </a:p>
        </p:txBody>
      </p:sp>
      <p:sp>
        <p:nvSpPr>
          <p:cNvPr id="2136" name="TextBox 2135">
            <a:extLst>
              <a:ext uri="{FF2B5EF4-FFF2-40B4-BE49-F238E27FC236}">
                <a16:creationId xmlns:a16="http://schemas.microsoft.com/office/drawing/2014/main" id="{368E955C-C0F2-46E4-B43A-2AD7EADC5C0F}"/>
              </a:ext>
            </a:extLst>
          </p:cNvPr>
          <p:cNvSpPr txBox="1"/>
          <p:nvPr/>
        </p:nvSpPr>
        <p:spPr>
          <a:xfrm>
            <a:off x="28139923" y="7283145"/>
            <a:ext cx="1606982" cy="1384995"/>
          </a:xfrm>
          <a:prstGeom prst="rect">
            <a:avLst/>
          </a:prstGeom>
          <a:noFill/>
        </p:spPr>
        <p:txBody>
          <a:bodyPr wrap="square" rtlCol="0">
            <a:spAutoFit/>
          </a:bodyPr>
          <a:lstStyle/>
          <a:p>
            <a:r>
              <a:rPr lang="en-US" sz="2800" b="1" i="1" dirty="0">
                <a:latin typeface="Times New Roman" panose="02020603050405020304" pitchFamily="18" charset="0"/>
                <a:cs typeface="Times New Roman" panose="02020603050405020304" pitchFamily="18" charset="0"/>
              </a:rPr>
              <a:t>Data		</a:t>
            </a:r>
          </a:p>
        </p:txBody>
      </p:sp>
      <p:sp>
        <p:nvSpPr>
          <p:cNvPr id="2157" name="Rectangle 2156">
            <a:extLst>
              <a:ext uri="{FF2B5EF4-FFF2-40B4-BE49-F238E27FC236}">
                <a16:creationId xmlns:a16="http://schemas.microsoft.com/office/drawing/2014/main" id="{88C9D40A-244C-4D57-842F-6F35D3776620}"/>
              </a:ext>
            </a:extLst>
          </p:cNvPr>
          <p:cNvSpPr/>
          <p:nvPr/>
        </p:nvSpPr>
        <p:spPr>
          <a:xfrm>
            <a:off x="8869784" y="7159508"/>
            <a:ext cx="4791367" cy="2862322"/>
          </a:xfrm>
          <a:prstGeom prst="rect">
            <a:avLst/>
          </a:prstGeom>
        </p:spPr>
        <p:txBody>
          <a:bodyPr wrap="square">
            <a:spAutoFit/>
          </a:bodyPr>
          <a:lstStyle/>
          <a:p>
            <a:pPr lvl="1"/>
            <a:r>
              <a:rPr lang="en-US" sz="2000" dirty="0">
                <a:latin typeface="Times New Roman" panose="02020603050405020304" pitchFamily="18" charset="0"/>
                <a:cs typeface="Times New Roman" panose="02020603050405020304" pitchFamily="18" charset="0"/>
              </a:rPr>
              <a:t>Macroinvertebrate body sizes</a:t>
            </a:r>
          </a:p>
          <a:p>
            <a:pPr lvl="1"/>
            <a:r>
              <a:rPr lang="en-US" sz="2000" dirty="0">
                <a:latin typeface="Times New Roman" panose="02020603050405020304" pitchFamily="18" charset="0"/>
                <a:cs typeface="Times New Roman" panose="02020603050405020304" pitchFamily="18" charset="0"/>
              </a:rPr>
              <a:t>Fish body sizes</a:t>
            </a:r>
          </a:p>
          <a:p>
            <a:pPr lvl="1"/>
            <a:r>
              <a:rPr lang="en-US" sz="2000" dirty="0">
                <a:latin typeface="Times New Roman" panose="02020603050405020304" pitchFamily="18" charset="0"/>
                <a:cs typeface="Times New Roman" panose="02020603050405020304" pitchFamily="18" charset="0"/>
              </a:rPr>
              <a:t>Stream temperatures</a:t>
            </a:r>
          </a:p>
          <a:p>
            <a:pPr lvl="1"/>
            <a:r>
              <a:rPr lang="en-US" sz="2000" dirty="0">
                <a:latin typeface="Times New Roman" panose="02020603050405020304" pitchFamily="18" charset="0"/>
                <a:cs typeface="Times New Roman" panose="02020603050405020304" pitchFamily="18" charset="0"/>
              </a:rPr>
              <a:t>GPP (in progress)</a:t>
            </a:r>
          </a:p>
          <a:p>
            <a:pPr lvl="1"/>
            <a:r>
              <a:rPr lang="en-US" sz="1600" i="1" dirty="0">
                <a:latin typeface="Times New Roman" panose="02020603050405020304" pitchFamily="18" charset="0"/>
                <a:cs typeface="Times New Roman" panose="02020603050405020304" pitchFamily="18" charset="0"/>
              </a:rPr>
              <a:t>24 sites</a:t>
            </a:r>
          </a:p>
          <a:p>
            <a:pPr lvl="1"/>
            <a:r>
              <a:rPr lang="en-US" sz="1600" i="1" dirty="0">
                <a:latin typeface="Times New Roman" panose="02020603050405020304" pitchFamily="18" charset="0"/>
                <a:cs typeface="Times New Roman" panose="02020603050405020304" pitchFamily="18" charset="0"/>
              </a:rPr>
              <a:t>5 years</a:t>
            </a:r>
          </a:p>
          <a:p>
            <a:pPr lvl="1"/>
            <a:r>
              <a:rPr lang="en-US" sz="1600" i="1" dirty="0">
                <a:latin typeface="Times New Roman" panose="02020603050405020304" pitchFamily="18" charset="0"/>
                <a:cs typeface="Times New Roman" panose="02020603050405020304" pitchFamily="18" charset="0"/>
              </a:rPr>
              <a:t>2-3 seasons per year</a:t>
            </a:r>
          </a:p>
          <a:p>
            <a:pPr lvl="1"/>
            <a:r>
              <a:rPr lang="en-US" sz="3200" b="1" i="1" dirty="0">
                <a:latin typeface="Times New Roman" panose="02020603050405020304" pitchFamily="18" charset="0"/>
                <a:cs typeface="Times New Roman" panose="02020603050405020304" pitchFamily="18" charset="0"/>
              </a:rPr>
              <a:t>120 samples</a:t>
            </a:r>
          </a:p>
          <a:p>
            <a:pPr lvl="1"/>
            <a:endParaRPr lang="en-US" sz="2000" i="1" dirty="0">
              <a:latin typeface="Times New Roman" panose="02020603050405020304" pitchFamily="18" charset="0"/>
              <a:cs typeface="Times New Roman" panose="02020603050405020304" pitchFamily="18" charset="0"/>
            </a:endParaRPr>
          </a:p>
        </p:txBody>
      </p:sp>
      <p:pic>
        <p:nvPicPr>
          <p:cNvPr id="2164" name="Picture 2163">
            <a:extLst>
              <a:ext uri="{FF2B5EF4-FFF2-40B4-BE49-F238E27FC236}">
                <a16:creationId xmlns:a16="http://schemas.microsoft.com/office/drawing/2014/main" id="{E33358A9-90D6-414A-BDF8-1BEB6CABE5A2}"/>
              </a:ext>
            </a:extLst>
          </p:cNvPr>
          <p:cNvPicPr>
            <a:picLocks noChangeAspect="1"/>
          </p:cNvPicPr>
          <p:nvPr/>
        </p:nvPicPr>
        <p:blipFill>
          <a:blip r:embed="rId4"/>
          <a:stretch>
            <a:fillRect/>
          </a:stretch>
        </p:blipFill>
        <p:spPr>
          <a:xfrm>
            <a:off x="18913323" y="7030769"/>
            <a:ext cx="10174563" cy="4612591"/>
          </a:xfrm>
          <a:prstGeom prst="rect">
            <a:avLst/>
          </a:prstGeom>
        </p:spPr>
      </p:pic>
      <p:pic>
        <p:nvPicPr>
          <p:cNvPr id="2165" name="Picture 2164">
            <a:extLst>
              <a:ext uri="{FF2B5EF4-FFF2-40B4-BE49-F238E27FC236}">
                <a16:creationId xmlns:a16="http://schemas.microsoft.com/office/drawing/2014/main" id="{423D8479-0A78-4E2D-8EF8-409AD19D5BAE}"/>
              </a:ext>
            </a:extLst>
          </p:cNvPr>
          <p:cNvPicPr>
            <a:picLocks noChangeAspect="1"/>
          </p:cNvPicPr>
          <p:nvPr/>
        </p:nvPicPr>
        <p:blipFill rotWithShape="1">
          <a:blip r:embed="rId5"/>
          <a:srcRect b="13327"/>
          <a:stretch/>
        </p:blipFill>
        <p:spPr>
          <a:xfrm>
            <a:off x="28157916" y="7916764"/>
            <a:ext cx="1946978" cy="3027845"/>
          </a:xfrm>
          <a:prstGeom prst="rect">
            <a:avLst/>
          </a:prstGeom>
        </p:spPr>
      </p:pic>
      <p:grpSp>
        <p:nvGrpSpPr>
          <p:cNvPr id="2167" name="Group 2166">
            <a:extLst>
              <a:ext uri="{FF2B5EF4-FFF2-40B4-BE49-F238E27FC236}">
                <a16:creationId xmlns:a16="http://schemas.microsoft.com/office/drawing/2014/main" id="{FD46F872-CA0F-4A93-9941-5AAEFC94A03A}"/>
              </a:ext>
            </a:extLst>
          </p:cNvPr>
          <p:cNvGrpSpPr/>
          <p:nvPr/>
        </p:nvGrpSpPr>
        <p:grpSpPr>
          <a:xfrm>
            <a:off x="28860115" y="7298008"/>
            <a:ext cx="6741132" cy="3010392"/>
            <a:chOff x="5968616" y="22841421"/>
            <a:chExt cx="6741132" cy="3010392"/>
          </a:xfrm>
        </p:grpSpPr>
        <mc:AlternateContent xmlns:mc="http://schemas.openxmlformats.org/markup-compatibility/2006">
          <mc:Choice xmlns:a14="http://schemas.microsoft.com/office/drawing/2010/main" Requires="a14">
            <p:sp>
              <p:nvSpPr>
                <p:cNvPr id="2135" name="TextBox 2134">
                  <a:extLst>
                    <a:ext uri="{FF2B5EF4-FFF2-40B4-BE49-F238E27FC236}">
                      <a16:creationId xmlns:a16="http://schemas.microsoft.com/office/drawing/2014/main" id="{4EB531EB-3585-4599-A63E-839D5D2FAE4F}"/>
                    </a:ext>
                  </a:extLst>
                </p:cNvPr>
                <p:cNvSpPr txBox="1"/>
                <p:nvPr/>
              </p:nvSpPr>
              <p:spPr>
                <a:xfrm>
                  <a:off x="5968616" y="23376894"/>
                  <a:ext cx="6741132" cy="19078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cs typeface="Times New Roman" panose="02020603050405020304" pitchFamily="18" charset="0"/>
                              </a:rPr>
                              <m:t>𝑜𝑏𝑠</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 ~ </m:t>
                        </m:r>
                        <m:r>
                          <a:rPr lang="en-US" sz="2000" b="0" i="1" smtClean="0">
                            <a:latin typeface="Cambria Math" panose="02040503050406030204" pitchFamily="18" charset="0"/>
                            <a:cs typeface="Times New Roman" panose="02020603050405020304" pitchFamily="18" charset="0"/>
                          </a:rPr>
                          <m:t>𝐺𝑎𝑢𝑠𝑠𝑖𝑎𝑛</m:t>
                        </m:r>
                        <m:d>
                          <m:dPr>
                            <m:ctrlPr>
                              <a:rPr lang="en-US" sz="2000" b="0" i="1" smtClean="0">
                                <a:latin typeface="Cambria Math" panose="02040503050406030204" pitchFamily="18" charset="0"/>
                                <a:cs typeface="Times New Roman" panose="02020603050405020304" pitchFamily="18" charset="0"/>
                              </a:rPr>
                            </m:ctrlPr>
                          </m:dPr>
                          <m:e>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𝑏</m:t>
                                </m:r>
                              </m:e>
                              <m:sub>
                                <m:r>
                                  <a:rPr lang="en-US" sz="2000" b="0" i="1" smtClean="0">
                                    <a:solidFill>
                                      <a:prstClr val="black"/>
                                    </a:solidFill>
                                    <a:latin typeface="Cambria Math" panose="02040503050406030204" pitchFamily="18" charset="0"/>
                                    <a:cs typeface="Times New Roman" panose="02020603050405020304" pitchFamily="18" charset="0"/>
                                  </a:rPr>
                                  <m:t>𝑡𝑟𝑢𝑒</m:t>
                                </m:r>
                                <m:r>
                                  <a:rPr lang="en-US" sz="2000" i="1">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𝑖</m:t>
                                </m:r>
                              </m:sub>
                            </m:sSub>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𝑏</m:t>
                                </m:r>
                              </m:e>
                              <m:sub>
                                <m:r>
                                  <a:rPr lang="en-US" sz="2000" b="0" i="1" smtClean="0">
                                    <a:solidFill>
                                      <a:prstClr val="black"/>
                                    </a:solidFill>
                                    <a:latin typeface="Cambria Math" panose="02040503050406030204" pitchFamily="18" charset="0"/>
                                    <a:cs typeface="Times New Roman" panose="02020603050405020304" pitchFamily="18" charset="0"/>
                                  </a:rPr>
                                  <m:t>𝑆𝐸</m:t>
                                </m:r>
                                <m:r>
                                  <a:rPr lang="en-US" sz="2000" i="1">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𝑖</m:t>
                                </m:r>
                              </m:sub>
                            </m:sSub>
                          </m:e>
                        </m:d>
                      </m:oMath>
                    </m:oMathPara>
                  </a14:m>
                  <a:endParaRPr lang="en-US" sz="2000" b="0" i="1" dirty="0">
                    <a:solidFill>
                      <a:prstClr val="black"/>
                    </a:solidFill>
                    <a:latin typeface="Times New Roman" panose="02020603050405020304" pitchFamily="18" charset="0"/>
                    <a:cs typeface="Times New Roman" panose="02020603050405020304" pitchFamily="18" charset="0"/>
                  </a:endParaRPr>
                </a:p>
                <a:p>
                  <a:endParaRPr lang="en-US" sz="1000"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𝑏</m:t>
                            </m:r>
                          </m:e>
                          <m:sub>
                            <m:r>
                              <a:rPr lang="en-US" sz="2000" b="0" i="1" smtClean="0">
                                <a:solidFill>
                                  <a:prstClr val="black"/>
                                </a:solidFill>
                                <a:latin typeface="Cambria Math" panose="02040503050406030204" pitchFamily="18" charset="0"/>
                                <a:cs typeface="Times New Roman" panose="02020603050405020304" pitchFamily="18" charset="0"/>
                              </a:rPr>
                              <m:t>𝑡𝑟𝑢𝑒</m:t>
                            </m:r>
                            <m:r>
                              <a:rPr lang="en-US" sz="2000" i="1">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𝑖</m:t>
                            </m:r>
                          </m:sub>
                        </m:sSub>
                        <m:r>
                          <a:rPr lang="en-US" sz="2000" i="1">
                            <a:solidFill>
                              <a:prstClr val="black"/>
                            </a:solidFill>
                            <a:latin typeface="Cambria Math" panose="02040503050406030204" pitchFamily="18" charset="0"/>
                            <a:cs typeface="Times New Roman" panose="02020603050405020304" pitchFamily="18" charset="0"/>
                          </a:rPr>
                          <m:t> ~ </m:t>
                        </m:r>
                        <m:r>
                          <a:rPr lang="en-US" sz="2000" i="1">
                            <a:solidFill>
                              <a:prstClr val="black"/>
                            </a:solidFill>
                            <a:latin typeface="Cambria Math" panose="02040503050406030204" pitchFamily="18" charset="0"/>
                            <a:cs typeface="Times New Roman" panose="02020603050405020304" pitchFamily="18" charset="0"/>
                          </a:rPr>
                          <m:t>𝐺𝑎𝑢𝑠𝑠𝑖𝑎𝑛</m:t>
                        </m:r>
                        <m:r>
                          <a:rPr lang="en-US" sz="2000" i="1">
                            <a:solidFill>
                              <a:prstClr val="black"/>
                            </a:solidFill>
                            <a:latin typeface="Cambria Math" panose="02040503050406030204" pitchFamily="18" charset="0"/>
                            <a:cs typeface="Times New Roman" panose="02020603050405020304" pitchFamily="18" charset="0"/>
                          </a:rPr>
                          <m:t>(</m:t>
                        </m:r>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smtClean="0">
                                <a:solidFill>
                                  <a:prstClr val="black"/>
                                </a:solidFill>
                                <a:latin typeface="Cambria Math" panose="02040503050406030204" pitchFamily="18" charset="0"/>
                                <a:cs typeface="Times New Roman" panose="02020603050405020304" pitchFamily="18" charset="0"/>
                              </a:rPr>
                              <m:t>µ</m:t>
                            </m:r>
                          </m:e>
                          <m:sub>
                            <m:r>
                              <a:rPr lang="en-US" sz="2000" i="1">
                                <a:solidFill>
                                  <a:prstClr val="black"/>
                                </a:solidFill>
                                <a:latin typeface="Cambria Math" panose="02040503050406030204" pitchFamily="18" charset="0"/>
                                <a:cs typeface="Times New Roman" panose="02020603050405020304" pitchFamily="18" charset="0"/>
                              </a:rPr>
                              <m:t>𝑖</m:t>
                            </m:r>
                          </m:sub>
                        </m:sSub>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 </m:t>
                            </m:r>
                            <m:r>
                              <a:rPr lang="en-US" sz="2000" i="1"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m:t>
                            </m:r>
                          </m:e>
                          <m:sub>
                            <m:r>
                              <a:rPr lang="en-US" sz="2000" i="1">
                                <a:solidFill>
                                  <a:prstClr val="black"/>
                                </a:solidFill>
                                <a:latin typeface="Cambria Math" panose="02040503050406030204" pitchFamily="18" charset="0"/>
                                <a:cs typeface="Times New Roman" panose="02020603050405020304" pitchFamily="18" charset="0"/>
                              </a:rPr>
                              <m:t>𝑖</m:t>
                            </m:r>
                          </m:sub>
                        </m:sSub>
                        <m:r>
                          <a:rPr lang="en-US" sz="2000" i="1">
                            <a:solidFill>
                              <a:prstClr val="black"/>
                            </a:solidFill>
                            <a:latin typeface="Cambria Math" panose="02040503050406030204" pitchFamily="18" charset="0"/>
                            <a:cs typeface="Times New Roman" panose="02020603050405020304" pitchFamily="18" charset="0"/>
                          </a:rPr>
                          <m:t>)</m:t>
                        </m:r>
                      </m:oMath>
                    </m:oMathPara>
                  </a14:m>
                  <a:endParaRPr lang="en-US" sz="1000"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µ</m:t>
                            </m:r>
                          </m:e>
                          <m:sub>
                            <m:r>
                              <a:rPr lang="en-US" sz="2000" i="1">
                                <a:solidFill>
                                  <a:prstClr val="black"/>
                                </a:solidFill>
                                <a:latin typeface="Cambria Math" panose="02040503050406030204" pitchFamily="18" charset="0"/>
                                <a:cs typeface="Times New Roman" panose="02020603050405020304" pitchFamily="18" charset="0"/>
                              </a:rPr>
                              <m:t>𝑖</m:t>
                            </m:r>
                          </m:sub>
                        </m:sSub>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α</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α</m:t>
                            </m:r>
                          </m:e>
                          <m:sub>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𝑠𝑖𝑡𝑒</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ub>
                        </m:sSub>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𝑇</m:t>
                            </m:r>
                          </m:sub>
                        </m:sSub>
                        <m:sSub>
                          <m:sSubPr>
                            <m:ctrlPr>
                              <a:rPr lang="en-US" sz="2000" i="1" smtClean="0">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𝑇</m:t>
                            </m:r>
                          </m:e>
                          <m:sub>
                            <m:r>
                              <a:rPr lang="en-US" sz="2000" i="1">
                                <a:solidFill>
                                  <a:prstClr val="black"/>
                                </a:solidFill>
                                <a:latin typeface="Cambria Math" panose="02040503050406030204" pitchFamily="18" charset="0"/>
                                <a:cs typeface="Times New Roman" panose="02020603050405020304" pitchFamily="18" charset="0"/>
                              </a:rPr>
                              <m:t>𝑜𝑏𝑠</m:t>
                            </m:r>
                            <m:r>
                              <a:rPr lang="en-US" sz="2000" i="1">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𝑖</m:t>
                            </m:r>
                          </m:sub>
                        </m:sSub>
                      </m:oMath>
                    </m:oMathPara>
                  </a14:m>
                  <a:endParaRPr lang="en-US" sz="2000"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𝑇</m:t>
                            </m:r>
                          </m:e>
                          <m:sub>
                            <m:r>
                              <a:rPr lang="en-US" sz="2000" b="0" i="1" smtClean="0">
                                <a:solidFill>
                                  <a:prstClr val="black"/>
                                </a:solidFill>
                                <a:latin typeface="Cambria Math" panose="02040503050406030204" pitchFamily="18" charset="0"/>
                                <a:cs typeface="Times New Roman" panose="02020603050405020304" pitchFamily="18" charset="0"/>
                              </a:rPr>
                              <m:t>𝑜𝑏𝑠</m:t>
                            </m:r>
                            <m:r>
                              <a:rPr lang="en-US" sz="2000" i="1">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𝑖</m:t>
                            </m:r>
                          </m:sub>
                        </m:sSub>
                        <m:r>
                          <a:rPr lang="en-US" sz="2000" i="1">
                            <a:solidFill>
                              <a:prstClr val="black"/>
                            </a:solidFill>
                            <a:latin typeface="Cambria Math" panose="02040503050406030204" pitchFamily="18" charset="0"/>
                            <a:cs typeface="Times New Roman" panose="02020603050405020304" pitchFamily="18" charset="0"/>
                          </a:rPr>
                          <m:t> ~ </m:t>
                        </m:r>
                        <m:r>
                          <a:rPr lang="en-US" sz="2000" i="1">
                            <a:solidFill>
                              <a:prstClr val="black"/>
                            </a:solidFill>
                            <a:latin typeface="Cambria Math" panose="02040503050406030204" pitchFamily="18" charset="0"/>
                            <a:cs typeface="Times New Roman" panose="02020603050405020304" pitchFamily="18" charset="0"/>
                          </a:rPr>
                          <m:t>𝐺𝑎𝑢𝑠𝑠𝑖𝑎𝑛</m:t>
                        </m:r>
                        <m:d>
                          <m:dPr>
                            <m:ctrlPr>
                              <a:rPr lang="en-US" sz="2000" i="1">
                                <a:solidFill>
                                  <a:prstClr val="black"/>
                                </a:solidFill>
                                <a:latin typeface="Cambria Math" panose="02040503050406030204" pitchFamily="18" charset="0"/>
                                <a:cs typeface="Times New Roman" panose="02020603050405020304" pitchFamily="18" charset="0"/>
                              </a:rPr>
                            </m:ctrlPr>
                          </m:dPr>
                          <m:e>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𝑇</m:t>
                                </m:r>
                              </m:e>
                              <m:sub>
                                <m:r>
                                  <a:rPr lang="en-US" sz="2000" b="0" i="1" smtClean="0">
                                    <a:solidFill>
                                      <a:prstClr val="black"/>
                                    </a:solidFill>
                                    <a:latin typeface="Cambria Math" panose="02040503050406030204" pitchFamily="18" charset="0"/>
                                    <a:cs typeface="Times New Roman" panose="02020603050405020304" pitchFamily="18" charset="0"/>
                                  </a:rPr>
                                  <m:t>𝑡𝑟𝑢𝑒</m:t>
                                </m:r>
                                <m:r>
                                  <a:rPr lang="en-US" sz="2000" b="0" i="1" smtClean="0">
                                    <a:solidFill>
                                      <a:prstClr val="black"/>
                                    </a:solidFill>
                                    <a:latin typeface="Cambria Math" panose="02040503050406030204" pitchFamily="18" charset="0"/>
                                    <a:cs typeface="Times New Roman" panose="02020603050405020304" pitchFamily="18" charset="0"/>
                                  </a:rPr>
                                  <m:t>,</m:t>
                                </m:r>
                                <m:r>
                                  <a:rPr lang="en-US" sz="2000" b="0" i="1" smtClean="0">
                                    <a:solidFill>
                                      <a:prstClr val="black"/>
                                    </a:solidFill>
                                    <a:latin typeface="Cambria Math" panose="02040503050406030204" pitchFamily="18" charset="0"/>
                                    <a:cs typeface="Times New Roman" panose="02020603050405020304" pitchFamily="18" charset="0"/>
                                  </a:rPr>
                                  <m:t>𝑖</m:t>
                                </m:r>
                              </m:sub>
                            </m:sSub>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 </m:t>
                                </m:r>
                                <m:r>
                                  <a:rPr lang="en-US" sz="2000" b="0" i="1" smtClean="0">
                                    <a:solidFill>
                                      <a:prstClr val="black"/>
                                    </a:solidFill>
                                    <a:latin typeface="Cambria Math" panose="02040503050406030204" pitchFamily="18" charset="0"/>
                                    <a:cs typeface="Times New Roman" panose="02020603050405020304" pitchFamily="18" charset="0"/>
                                  </a:rPr>
                                  <m:t>𝑇</m:t>
                                </m:r>
                              </m:e>
                              <m:sub>
                                <m:r>
                                  <a:rPr lang="en-US" sz="2000" b="0" i="1"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𝑆𝐸</m:t>
                                </m:r>
                                <m:r>
                                  <a:rPr lang="en-US" sz="2000" b="0" i="1"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m:t>
                                </m:r>
                                <m:r>
                                  <a:rPr lang="en-US" sz="2000" b="0" i="1"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𝑖</m:t>
                                </m:r>
                              </m:sub>
                            </m:sSub>
                          </m:e>
                        </m:d>
                      </m:oMath>
                    </m:oMathPara>
                  </a14:m>
                  <a:endParaRPr lang="en-US" sz="2000" i="1" dirty="0">
                    <a:solidFill>
                      <a:prstClr val="black"/>
                    </a:solidFill>
                    <a:latin typeface="Times New Roman" panose="02020603050405020304" pitchFamily="18" charset="0"/>
                    <a:cs typeface="Times New Roman" panose="02020603050405020304" pitchFamily="18" charset="0"/>
                  </a:endParaRPr>
                </a:p>
                <a:p>
                  <a:r>
                    <a:rPr lang="en-US" sz="2000" i="1" dirty="0">
                      <a:solidFill>
                        <a:prstClr val="black"/>
                      </a:solidFill>
                      <a:latin typeface="Times New Roman" panose="02020603050405020304" pitchFamily="18" charset="0"/>
                      <a:cs typeface="Times New Roman" panose="02020603050405020304" pitchFamily="18" charset="0"/>
                    </a:rPr>
                    <a:t>	Priors…</a:t>
                  </a:r>
                  <a:endParaRPr lang="en-US" sz="1000" i="1" dirty="0">
                    <a:latin typeface="Times New Roman" panose="02020603050405020304" pitchFamily="18" charset="0"/>
                    <a:cs typeface="Times New Roman" panose="02020603050405020304" pitchFamily="18" charset="0"/>
                  </a:endParaRPr>
                </a:p>
              </p:txBody>
            </p:sp>
          </mc:Choice>
          <mc:Fallback>
            <p:sp>
              <p:nvSpPr>
                <p:cNvPr id="2135" name="TextBox 2134">
                  <a:extLst>
                    <a:ext uri="{FF2B5EF4-FFF2-40B4-BE49-F238E27FC236}">
                      <a16:creationId xmlns:a16="http://schemas.microsoft.com/office/drawing/2014/main" id="{4EB531EB-3585-4599-A63E-839D5D2FAE4F}"/>
                    </a:ext>
                  </a:extLst>
                </p:cNvPr>
                <p:cNvSpPr txBox="1">
                  <a:spLocks noRot="1" noChangeAspect="1" noMove="1" noResize="1" noEditPoints="1" noAdjustHandles="1" noChangeArrowheads="1" noChangeShapeType="1" noTextEdit="1"/>
                </p:cNvSpPr>
                <p:nvPr/>
              </p:nvSpPr>
              <p:spPr>
                <a:xfrm>
                  <a:off x="5968616" y="23376894"/>
                  <a:ext cx="6741132" cy="1907830"/>
                </a:xfrm>
                <a:prstGeom prst="rect">
                  <a:avLst/>
                </a:prstGeom>
                <a:blipFill>
                  <a:blip r:embed="rId6"/>
                  <a:stretch>
                    <a:fillRect b="-4792"/>
                  </a:stretch>
                </a:blipFill>
              </p:spPr>
              <p:txBody>
                <a:bodyPr/>
                <a:lstStyle/>
                <a:p>
                  <a:r>
                    <a:rPr lang="en-US">
                      <a:noFill/>
                    </a:rPr>
                    <a:t> </a:t>
                  </a:r>
                </a:p>
              </p:txBody>
            </p:sp>
          </mc:Fallback>
        </mc:AlternateContent>
        <p:sp>
          <p:nvSpPr>
            <p:cNvPr id="2137" name="TextBox 2136">
              <a:extLst>
                <a:ext uri="{FF2B5EF4-FFF2-40B4-BE49-F238E27FC236}">
                  <a16:creationId xmlns:a16="http://schemas.microsoft.com/office/drawing/2014/main" id="{AC50D34C-1317-4C6F-98B5-3919E3E98ABF}"/>
                </a:ext>
              </a:extLst>
            </p:cNvPr>
            <p:cNvSpPr txBox="1"/>
            <p:nvPr/>
          </p:nvSpPr>
          <p:spPr>
            <a:xfrm>
              <a:off x="7501112" y="25143927"/>
              <a:ext cx="439469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Bayesian linear regression with errors in variables and varying intercepts by site.</a:t>
              </a:r>
            </a:p>
          </p:txBody>
        </p:sp>
        <p:sp>
          <p:nvSpPr>
            <p:cNvPr id="2166" name="Rectangle 2165">
              <a:extLst>
                <a:ext uri="{FF2B5EF4-FFF2-40B4-BE49-F238E27FC236}">
                  <a16:creationId xmlns:a16="http://schemas.microsoft.com/office/drawing/2014/main" id="{1E377D6B-C6F7-4DAA-8DFC-C5D4203E7765}"/>
                </a:ext>
              </a:extLst>
            </p:cNvPr>
            <p:cNvSpPr/>
            <p:nvPr/>
          </p:nvSpPr>
          <p:spPr>
            <a:xfrm>
              <a:off x="8733888" y="22841421"/>
              <a:ext cx="1210588" cy="523220"/>
            </a:xfrm>
            <a:prstGeom prst="rect">
              <a:avLst/>
            </a:prstGeom>
          </p:spPr>
          <p:txBody>
            <a:bodyPr wrap="none">
              <a:spAutoFit/>
            </a:bodyPr>
            <a:lstStyle/>
            <a:p>
              <a:r>
                <a:rPr lang="en-US" sz="2800" b="1" i="1" dirty="0">
                  <a:latin typeface="Times New Roman" panose="02020603050405020304" pitchFamily="18" charset="0"/>
                  <a:cs typeface="Times New Roman" panose="02020603050405020304" pitchFamily="18" charset="0"/>
                </a:rPr>
                <a:t> Model</a:t>
              </a:r>
              <a:endParaRPr lang="en-US" sz="2800" dirty="0"/>
            </a:p>
          </p:txBody>
        </p:sp>
      </p:grpSp>
      <p:sp>
        <p:nvSpPr>
          <p:cNvPr id="2170" name="Rectangle 2169">
            <a:extLst>
              <a:ext uri="{FF2B5EF4-FFF2-40B4-BE49-F238E27FC236}">
                <a16:creationId xmlns:a16="http://schemas.microsoft.com/office/drawing/2014/main" id="{87C6810E-1735-4D6E-B7FA-75C8D93E5048}"/>
              </a:ext>
            </a:extLst>
          </p:cNvPr>
          <p:cNvSpPr/>
          <p:nvPr/>
        </p:nvSpPr>
        <p:spPr>
          <a:xfrm>
            <a:off x="1256426" y="23458343"/>
            <a:ext cx="9443412" cy="267765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Size-spectrum exponents </a:t>
            </a:r>
            <a:r>
              <a:rPr lang="en-US" sz="2800" i="1"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 were negatively related to temperature, but only weakly. Across the 22 degree gradient in mean annual stream temperature, average </a:t>
            </a:r>
            <a:r>
              <a:rPr lang="en-US" sz="2800" i="1"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 exponents declined from -1.29 to -1.33, with an 88% probability of a negative slope. By comparison, among sample variation ranged from -1.13 to -1.82. </a:t>
            </a:r>
          </a:p>
        </p:txBody>
      </p:sp>
      <p:sp>
        <p:nvSpPr>
          <p:cNvPr id="2171" name="Rectangle 2170">
            <a:extLst>
              <a:ext uri="{FF2B5EF4-FFF2-40B4-BE49-F238E27FC236}">
                <a16:creationId xmlns:a16="http://schemas.microsoft.com/office/drawing/2014/main" id="{0B217994-CC16-42D3-BCA5-4E7659DE633C}"/>
              </a:ext>
            </a:extLst>
          </p:cNvPr>
          <p:cNvSpPr/>
          <p:nvPr/>
        </p:nvSpPr>
        <p:spPr>
          <a:xfrm>
            <a:off x="-1" y="5208593"/>
            <a:ext cx="35601247" cy="1015663"/>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2" name="Rectangle 2171">
            <a:extLst>
              <a:ext uri="{FF2B5EF4-FFF2-40B4-BE49-F238E27FC236}">
                <a16:creationId xmlns:a16="http://schemas.microsoft.com/office/drawing/2014/main" id="{FD866AD6-2A69-49C2-AB04-8FAEC59BCE16}"/>
              </a:ext>
            </a:extLst>
          </p:cNvPr>
          <p:cNvSpPr/>
          <p:nvPr/>
        </p:nvSpPr>
        <p:spPr>
          <a:xfrm>
            <a:off x="974754" y="5182720"/>
            <a:ext cx="6217600" cy="1015663"/>
          </a:xfrm>
          <a:prstGeom prst="rect">
            <a:avLst/>
          </a:prstGeom>
        </p:spPr>
        <p:txBody>
          <a:bodyPr wrap="none">
            <a:spAutoFit/>
          </a:bodyPr>
          <a:lstStyle/>
          <a:p>
            <a:r>
              <a:rPr lang="en-US" sz="6000" dirty="0">
                <a:solidFill>
                  <a:schemeClr val="bg1"/>
                </a:solidFill>
                <a:latin typeface="Times New Roman" panose="02020603050405020304" pitchFamily="18" charset="0"/>
                <a:cs typeface="Times New Roman" panose="02020603050405020304" pitchFamily="18" charset="0"/>
              </a:rPr>
              <a:t>Theory + Approach</a:t>
            </a:r>
            <a:endParaRPr lang="en-US" dirty="0">
              <a:solidFill>
                <a:schemeClr val="bg1"/>
              </a:solidFill>
            </a:endParaRPr>
          </a:p>
        </p:txBody>
      </p:sp>
      <p:sp>
        <p:nvSpPr>
          <p:cNvPr id="2175" name="Rectangle 2174">
            <a:extLst>
              <a:ext uri="{FF2B5EF4-FFF2-40B4-BE49-F238E27FC236}">
                <a16:creationId xmlns:a16="http://schemas.microsoft.com/office/drawing/2014/main" id="{304188E4-7FFD-494D-A3D6-C58B2C96A80F}"/>
              </a:ext>
            </a:extLst>
          </p:cNvPr>
          <p:cNvSpPr/>
          <p:nvPr/>
        </p:nvSpPr>
        <p:spPr>
          <a:xfrm>
            <a:off x="-27506" y="12314870"/>
            <a:ext cx="35628752" cy="1015663"/>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6" name="Rectangle 2175">
            <a:extLst>
              <a:ext uri="{FF2B5EF4-FFF2-40B4-BE49-F238E27FC236}">
                <a16:creationId xmlns:a16="http://schemas.microsoft.com/office/drawing/2014/main" id="{BDA4F516-5E79-4D9A-9434-03583BC971ED}"/>
              </a:ext>
            </a:extLst>
          </p:cNvPr>
          <p:cNvSpPr/>
          <p:nvPr/>
        </p:nvSpPr>
        <p:spPr>
          <a:xfrm>
            <a:off x="1074703" y="12288997"/>
            <a:ext cx="6016391" cy="1015663"/>
          </a:xfrm>
          <a:prstGeom prst="rect">
            <a:avLst/>
          </a:prstGeom>
        </p:spPr>
        <p:txBody>
          <a:bodyPr wrap="none">
            <a:spAutoFit/>
          </a:bodyPr>
          <a:lstStyle/>
          <a:p>
            <a:r>
              <a:rPr lang="en-US" sz="6000" dirty="0">
                <a:solidFill>
                  <a:schemeClr val="bg1"/>
                </a:solidFill>
                <a:latin typeface="Times New Roman" panose="02020603050405020304" pitchFamily="18" charset="0"/>
                <a:cs typeface="Times New Roman" panose="02020603050405020304" pitchFamily="18" charset="0"/>
              </a:rPr>
              <a:t>Preliminary results</a:t>
            </a:r>
            <a:endParaRPr lang="en-US" dirty="0">
              <a:solidFill>
                <a:schemeClr val="bg1"/>
              </a:solidFill>
            </a:endParaRPr>
          </a:p>
        </p:txBody>
      </p:sp>
      <mc:AlternateContent xmlns:mc="http://schemas.openxmlformats.org/markup-compatibility/2006">
        <mc:Choice xmlns:a14="http://schemas.microsoft.com/office/drawing/2010/main" Requires="a14">
          <p:sp>
            <p:nvSpPr>
              <p:cNvPr id="2182" name="Rectangle 2181">
                <a:extLst>
                  <a:ext uri="{FF2B5EF4-FFF2-40B4-BE49-F238E27FC236}">
                    <a16:creationId xmlns:a16="http://schemas.microsoft.com/office/drawing/2014/main" id="{42F75B22-581C-4BE8-A665-CB18EA7A1535}"/>
                  </a:ext>
                </a:extLst>
              </p:cNvPr>
              <p:cNvSpPr/>
              <p:nvPr/>
            </p:nvSpPr>
            <p:spPr>
              <a:xfrm>
                <a:off x="2904377" y="14637345"/>
                <a:ext cx="4052328"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𝑆𝑙𝑜𝑝𝑒</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𝑇</m:t>
                          </m:r>
                        </m:sub>
                      </m:sSub>
                      <m:r>
                        <a:rPr lang="en-US" sz="2000"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−0.002 (−0.006, 0.002)</m:t>
                      </m:r>
                    </m:oMath>
                  </m:oMathPara>
                </a14:m>
                <a:endParaRPr lang="en-US" sz="2000" dirty="0"/>
              </a:p>
            </p:txBody>
          </p:sp>
        </mc:Choice>
        <mc:Fallback>
          <p:sp>
            <p:nvSpPr>
              <p:cNvPr id="2182" name="Rectangle 2181">
                <a:extLst>
                  <a:ext uri="{FF2B5EF4-FFF2-40B4-BE49-F238E27FC236}">
                    <a16:creationId xmlns:a16="http://schemas.microsoft.com/office/drawing/2014/main" id="{42F75B22-581C-4BE8-A665-CB18EA7A1535}"/>
                  </a:ext>
                </a:extLst>
              </p:cNvPr>
              <p:cNvSpPr>
                <a:spLocks noRot="1" noChangeAspect="1" noMove="1" noResize="1" noEditPoints="1" noAdjustHandles="1" noChangeArrowheads="1" noChangeShapeType="1" noTextEdit="1"/>
              </p:cNvSpPr>
              <p:nvPr/>
            </p:nvSpPr>
            <p:spPr>
              <a:xfrm>
                <a:off x="2904377" y="14637345"/>
                <a:ext cx="4052328" cy="400110"/>
              </a:xfrm>
              <a:prstGeom prst="rect">
                <a:avLst/>
              </a:prstGeom>
              <a:blipFill>
                <a:blip r:embed="rId7"/>
                <a:stretch>
                  <a:fillRect b="-151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83" name="Rectangle 2182">
                <a:extLst>
                  <a:ext uri="{FF2B5EF4-FFF2-40B4-BE49-F238E27FC236}">
                    <a16:creationId xmlns:a16="http://schemas.microsoft.com/office/drawing/2014/main" id="{E6AB6574-A654-4F4A-B3F5-E6B147481FAD}"/>
                  </a:ext>
                </a:extLst>
              </p:cNvPr>
              <p:cNvSpPr/>
              <p:nvPr/>
            </p:nvSpPr>
            <p:spPr>
              <a:xfrm>
                <a:off x="4431147" y="14940175"/>
                <a:ext cx="3700426" cy="523220"/>
              </a:xfrm>
              <a:prstGeom prst="rect">
                <a:avLst/>
              </a:prstGeom>
            </p:spPr>
            <p:txBody>
              <a:bodyPr wrap="square">
                <a:spAutoFit/>
              </a:bodyPr>
              <a:lstStyle/>
              <a:p>
                <a14:m>
                  <m:oMath xmlns:m="http://schemas.openxmlformats.org/officeDocument/2006/math">
                    <m:r>
                      <m:rPr>
                        <m:sty m:val="p"/>
                      </m:rPr>
                      <a:rPr lang="en-US" sz="1400" b="0" i="0" smtClean="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rPr>
                      <m:t>Mean</m:t>
                    </m:r>
                  </m:oMath>
                </a14:m>
                <a:r>
                  <a:rPr lang="en-US" sz="1400" dirty="0">
                    <a:solidFill>
                      <a:schemeClr val="bg2">
                        <a:lumMod val="50000"/>
                      </a:schemeClr>
                    </a:solidFill>
                  </a:rPr>
                  <a:t>    (</a:t>
                </a:r>
                <a14:m>
                  <m:oMath xmlns:m="http://schemas.openxmlformats.org/officeDocument/2006/math">
                    <m:r>
                      <a:rPr lang="en-US" sz="1400" b="0" i="1">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rPr>
                      <m:t>95</m:t>
                    </m:r>
                    <m:r>
                      <a:rPr lang="en-US" sz="1400" b="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400" b="0" i="1">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rPr>
                      <m:t>Credible</m:t>
                    </m:r>
                    <m:r>
                      <a:rPr lang="en-US" sz="1400" b="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400" b="0" i="1">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rPr>
                      <m:t>Interval</m:t>
                    </m:r>
                    <m:r>
                      <a:rPr lang="en-US" sz="1400" b="0" i="0" smtClean="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400" dirty="0">
                  <a:solidFill>
                    <a:schemeClr val="bg2">
                      <a:lumMod val="50000"/>
                    </a:schemeClr>
                  </a:solidFill>
                </a:endParaRPr>
              </a:p>
              <a:p>
                <a:endParaRPr lang="en-US" sz="1400" dirty="0">
                  <a:solidFill>
                    <a:schemeClr val="bg2">
                      <a:lumMod val="50000"/>
                    </a:schemeClr>
                  </a:solidFill>
                </a:endParaRPr>
              </a:p>
            </p:txBody>
          </p:sp>
        </mc:Choice>
        <mc:Fallback>
          <p:sp>
            <p:nvSpPr>
              <p:cNvPr id="2183" name="Rectangle 2182">
                <a:extLst>
                  <a:ext uri="{FF2B5EF4-FFF2-40B4-BE49-F238E27FC236}">
                    <a16:creationId xmlns:a16="http://schemas.microsoft.com/office/drawing/2014/main" id="{E6AB6574-A654-4F4A-B3F5-E6B147481FAD}"/>
                  </a:ext>
                </a:extLst>
              </p:cNvPr>
              <p:cNvSpPr>
                <a:spLocks noRot="1" noChangeAspect="1" noMove="1" noResize="1" noEditPoints="1" noAdjustHandles="1" noChangeArrowheads="1" noChangeShapeType="1" noTextEdit="1"/>
              </p:cNvSpPr>
              <p:nvPr/>
            </p:nvSpPr>
            <p:spPr>
              <a:xfrm>
                <a:off x="4431147" y="14940175"/>
                <a:ext cx="3700426" cy="523220"/>
              </a:xfrm>
              <a:prstGeom prst="rect">
                <a:avLst/>
              </a:prstGeom>
              <a:blipFill>
                <a:blip r:embed="rId8"/>
                <a:stretch>
                  <a:fillRect t="-2326"/>
                </a:stretch>
              </a:blipFill>
            </p:spPr>
            <p:txBody>
              <a:bodyPr/>
              <a:lstStyle/>
              <a:p>
                <a:r>
                  <a:rPr lang="en-US">
                    <a:noFill/>
                  </a:rPr>
                  <a:t> </a:t>
                </a:r>
              </a:p>
            </p:txBody>
          </p:sp>
        </mc:Fallback>
      </mc:AlternateContent>
      <p:sp>
        <p:nvSpPr>
          <p:cNvPr id="2168" name="TextBox 2167">
            <a:extLst>
              <a:ext uri="{FF2B5EF4-FFF2-40B4-BE49-F238E27FC236}">
                <a16:creationId xmlns:a16="http://schemas.microsoft.com/office/drawing/2014/main" id="{55887B57-966B-4723-892B-D0C447596726}"/>
              </a:ext>
            </a:extLst>
          </p:cNvPr>
          <p:cNvSpPr txBox="1"/>
          <p:nvPr/>
        </p:nvSpPr>
        <p:spPr>
          <a:xfrm>
            <a:off x="1256426" y="13313906"/>
            <a:ext cx="9443412"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4) Weak negative relationship between temperature and size spectra </a:t>
            </a:r>
          </a:p>
        </p:txBody>
      </p:sp>
      <p:sp>
        <p:nvSpPr>
          <p:cNvPr id="2194" name="Rectangle 2193">
            <a:extLst>
              <a:ext uri="{FF2B5EF4-FFF2-40B4-BE49-F238E27FC236}">
                <a16:creationId xmlns:a16="http://schemas.microsoft.com/office/drawing/2014/main" id="{466D93BE-0A2F-4903-8692-0D1F614E2D1B}"/>
              </a:ext>
            </a:extLst>
          </p:cNvPr>
          <p:cNvSpPr/>
          <p:nvPr/>
        </p:nvSpPr>
        <p:spPr>
          <a:xfrm>
            <a:off x="11574379" y="23458343"/>
            <a:ext cx="7378846" cy="267765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Contrary to predictions, temperature was unrelated to standing stock biomass density overall. However, it was positively related to. However, for macroinvertebrates only, there was a 94% probability of a </a:t>
            </a:r>
            <a:r>
              <a:rPr lang="en-US" sz="2800" i="1" dirty="0">
                <a:latin typeface="Times New Roman" panose="02020603050405020304" pitchFamily="18" charset="0"/>
                <a:cs typeface="Times New Roman" panose="02020603050405020304" pitchFamily="18" charset="0"/>
              </a:rPr>
              <a:t>positive</a:t>
            </a:r>
            <a:r>
              <a:rPr lang="en-US" sz="2800" dirty="0">
                <a:latin typeface="Times New Roman" panose="02020603050405020304" pitchFamily="18" charset="0"/>
                <a:cs typeface="Times New Roman" panose="02020603050405020304" pitchFamily="18" charset="0"/>
              </a:rPr>
              <a:t> relationship, opposite of theoretical predictions. </a:t>
            </a:r>
          </a:p>
        </p:txBody>
      </p:sp>
      <p:sp>
        <p:nvSpPr>
          <p:cNvPr id="2193" name="TextBox 2192">
            <a:extLst>
              <a:ext uri="{FF2B5EF4-FFF2-40B4-BE49-F238E27FC236}">
                <a16:creationId xmlns:a16="http://schemas.microsoft.com/office/drawing/2014/main" id="{2D20C933-7B93-4A0B-A2E3-B4883108B282}"/>
              </a:ext>
            </a:extLst>
          </p:cNvPr>
          <p:cNvSpPr txBox="1"/>
          <p:nvPr/>
        </p:nvSpPr>
        <p:spPr>
          <a:xfrm>
            <a:off x="11306434" y="13302946"/>
            <a:ext cx="8256913"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5) No relationship between temperature and standing stock biomass</a:t>
            </a:r>
          </a:p>
        </p:txBody>
      </p:sp>
      <p:sp>
        <p:nvSpPr>
          <p:cNvPr id="2199" name="TextBox 2198">
            <a:extLst>
              <a:ext uri="{FF2B5EF4-FFF2-40B4-BE49-F238E27FC236}">
                <a16:creationId xmlns:a16="http://schemas.microsoft.com/office/drawing/2014/main" id="{59862475-7AD9-45F8-AD0B-CA0EC6811C14}"/>
              </a:ext>
            </a:extLst>
          </p:cNvPr>
          <p:cNvSpPr txBox="1"/>
          <p:nvPr/>
        </p:nvSpPr>
        <p:spPr>
          <a:xfrm>
            <a:off x="1020715" y="6153564"/>
            <a:ext cx="8196078" cy="1446550"/>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1) Theory: </a:t>
            </a:r>
            <a:r>
              <a:rPr lang="en-US" sz="2400" dirty="0">
                <a:latin typeface="Times New Roman" panose="02020603050405020304" pitchFamily="18" charset="0"/>
                <a:cs typeface="Times New Roman" panose="02020603050405020304" pitchFamily="18" charset="0"/>
              </a:rPr>
              <a:t>Contrasting influence of temperature and resource supply on individual size distributions via Metabolic Theory of Ecology</a:t>
            </a:r>
            <a:endParaRPr lang="en-US" sz="3200" dirty="0">
              <a:latin typeface="Times New Roman" panose="02020603050405020304" pitchFamily="18" charset="0"/>
              <a:cs typeface="Times New Roman" panose="02020603050405020304" pitchFamily="18" charset="0"/>
            </a:endParaRPr>
          </a:p>
        </p:txBody>
      </p:sp>
      <p:pic>
        <p:nvPicPr>
          <p:cNvPr id="2201" name="Picture 2200">
            <a:extLst>
              <a:ext uri="{FF2B5EF4-FFF2-40B4-BE49-F238E27FC236}">
                <a16:creationId xmlns:a16="http://schemas.microsoft.com/office/drawing/2014/main" id="{AB0040A5-6BC5-4817-B796-36BF387B61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1985" y="7500832"/>
            <a:ext cx="7713116" cy="4163717"/>
          </a:xfrm>
          <a:prstGeom prst="rect">
            <a:avLst/>
          </a:prstGeom>
        </p:spPr>
      </p:pic>
      <p:pic>
        <p:nvPicPr>
          <p:cNvPr id="2230" name="Picture 2229">
            <a:extLst>
              <a:ext uri="{FF2B5EF4-FFF2-40B4-BE49-F238E27FC236}">
                <a16:creationId xmlns:a16="http://schemas.microsoft.com/office/drawing/2014/main" id="{7140EF4D-049E-4CF5-AA84-77997759D30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22578" y="14684237"/>
            <a:ext cx="5135505" cy="8070080"/>
          </a:xfrm>
          <a:prstGeom prst="rect">
            <a:avLst/>
          </a:prstGeom>
        </p:spPr>
      </p:pic>
      <mc:AlternateContent xmlns:mc="http://schemas.openxmlformats.org/markup-compatibility/2006">
        <mc:Choice xmlns:a14="http://schemas.microsoft.com/office/drawing/2010/main" Requires="a14">
          <p:sp>
            <p:nvSpPr>
              <p:cNvPr id="2231" name="Rectangle 2230">
                <a:extLst>
                  <a:ext uri="{FF2B5EF4-FFF2-40B4-BE49-F238E27FC236}">
                    <a16:creationId xmlns:a16="http://schemas.microsoft.com/office/drawing/2014/main" id="{48D3DF54-64FE-49CF-B83B-94F75457F20F}"/>
                  </a:ext>
                </a:extLst>
              </p:cNvPr>
              <p:cNvSpPr/>
              <p:nvPr/>
            </p:nvSpPr>
            <p:spPr>
              <a:xfrm>
                <a:off x="13604616" y="15062730"/>
                <a:ext cx="2817053" cy="3385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𝑆𝑙𝑜𝑝𝑒</m:t>
                          </m:r>
                          <m:r>
                            <a:rPr lang="en-US"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𝑇</m:t>
                          </m:r>
                        </m:sub>
                      </m:sSub>
                      <m:r>
                        <a:rPr lang="en-US" sz="1600"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−0.02 (−0.15, 0.1)</m:t>
                      </m:r>
                    </m:oMath>
                  </m:oMathPara>
                </a14:m>
                <a:endParaRPr lang="en-US" sz="1600" dirty="0"/>
              </a:p>
            </p:txBody>
          </p:sp>
        </mc:Choice>
        <mc:Fallback>
          <p:sp>
            <p:nvSpPr>
              <p:cNvPr id="2231" name="Rectangle 2230">
                <a:extLst>
                  <a:ext uri="{FF2B5EF4-FFF2-40B4-BE49-F238E27FC236}">
                    <a16:creationId xmlns:a16="http://schemas.microsoft.com/office/drawing/2014/main" id="{48D3DF54-64FE-49CF-B83B-94F75457F20F}"/>
                  </a:ext>
                </a:extLst>
              </p:cNvPr>
              <p:cNvSpPr>
                <a:spLocks noRot="1" noChangeAspect="1" noMove="1" noResize="1" noEditPoints="1" noAdjustHandles="1" noChangeArrowheads="1" noChangeShapeType="1" noTextEdit="1"/>
              </p:cNvSpPr>
              <p:nvPr/>
            </p:nvSpPr>
            <p:spPr>
              <a:xfrm>
                <a:off x="13604616" y="15062730"/>
                <a:ext cx="2817053" cy="338554"/>
              </a:xfrm>
              <a:prstGeom prst="rect">
                <a:avLst/>
              </a:prstGeom>
              <a:blipFill>
                <a:blip r:embed="rId11"/>
                <a:stretch>
                  <a:fillRect b="-10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32" name="Rectangle 2231">
                <a:extLst>
                  <a:ext uri="{FF2B5EF4-FFF2-40B4-BE49-F238E27FC236}">
                    <a16:creationId xmlns:a16="http://schemas.microsoft.com/office/drawing/2014/main" id="{701CE8A1-A47B-4329-8493-CDB8AFBD60F8}"/>
                  </a:ext>
                </a:extLst>
              </p:cNvPr>
              <p:cNvSpPr/>
              <p:nvPr/>
            </p:nvSpPr>
            <p:spPr>
              <a:xfrm>
                <a:off x="13604616" y="17876012"/>
                <a:ext cx="3013710" cy="3385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𝑆𝑙𝑜𝑝𝑒</m:t>
                          </m:r>
                          <m:r>
                            <a:rPr lang="en-US"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𝑇</m:t>
                          </m:r>
                        </m:sub>
                      </m:sSub>
                      <m:r>
                        <a:rPr lang="en-US" sz="1600"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−0.02 (−0.14 0.11)</m:t>
                      </m:r>
                    </m:oMath>
                  </m:oMathPara>
                </a14:m>
                <a:endParaRPr lang="en-US" sz="1600" dirty="0"/>
              </a:p>
            </p:txBody>
          </p:sp>
        </mc:Choice>
        <mc:Fallback>
          <p:sp>
            <p:nvSpPr>
              <p:cNvPr id="2232" name="Rectangle 2231">
                <a:extLst>
                  <a:ext uri="{FF2B5EF4-FFF2-40B4-BE49-F238E27FC236}">
                    <a16:creationId xmlns:a16="http://schemas.microsoft.com/office/drawing/2014/main" id="{701CE8A1-A47B-4329-8493-CDB8AFBD60F8}"/>
                  </a:ext>
                </a:extLst>
              </p:cNvPr>
              <p:cNvSpPr>
                <a:spLocks noRot="1" noChangeAspect="1" noMove="1" noResize="1" noEditPoints="1" noAdjustHandles="1" noChangeArrowheads="1" noChangeShapeType="1" noTextEdit="1"/>
              </p:cNvSpPr>
              <p:nvPr/>
            </p:nvSpPr>
            <p:spPr>
              <a:xfrm>
                <a:off x="13604616" y="17876012"/>
                <a:ext cx="3013710" cy="338554"/>
              </a:xfrm>
              <a:prstGeom prst="rect">
                <a:avLst/>
              </a:prstGeom>
              <a:blipFill>
                <a:blip r:embed="rId12"/>
                <a:stretch>
                  <a:fillRect b="-89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33" name="Rectangle 2232">
                <a:extLst>
                  <a:ext uri="{FF2B5EF4-FFF2-40B4-BE49-F238E27FC236}">
                    <a16:creationId xmlns:a16="http://schemas.microsoft.com/office/drawing/2014/main" id="{028CA7E4-38D1-450E-BCC3-35E91F2D4B32}"/>
                  </a:ext>
                </a:extLst>
              </p:cNvPr>
              <p:cNvSpPr/>
              <p:nvPr/>
            </p:nvSpPr>
            <p:spPr>
              <a:xfrm>
                <a:off x="13604616" y="20732559"/>
                <a:ext cx="2776979" cy="3385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𝑆𝑙𝑜𝑝𝑒</m:t>
                          </m:r>
                          <m:r>
                            <a:rPr lang="en-US"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𝑇</m:t>
                          </m:r>
                        </m:sub>
                      </m:sSub>
                      <m:r>
                        <a:rPr lang="en-US" sz="1600"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0.06 (−0.05, 0.21)</m:t>
                      </m:r>
                    </m:oMath>
                  </m:oMathPara>
                </a14:m>
                <a:endParaRPr lang="en-US" sz="1600" dirty="0"/>
              </a:p>
            </p:txBody>
          </p:sp>
        </mc:Choice>
        <mc:Fallback>
          <p:sp>
            <p:nvSpPr>
              <p:cNvPr id="2233" name="Rectangle 2232">
                <a:extLst>
                  <a:ext uri="{FF2B5EF4-FFF2-40B4-BE49-F238E27FC236}">
                    <a16:creationId xmlns:a16="http://schemas.microsoft.com/office/drawing/2014/main" id="{028CA7E4-38D1-450E-BCC3-35E91F2D4B32}"/>
                  </a:ext>
                </a:extLst>
              </p:cNvPr>
              <p:cNvSpPr>
                <a:spLocks noRot="1" noChangeAspect="1" noMove="1" noResize="1" noEditPoints="1" noAdjustHandles="1" noChangeArrowheads="1" noChangeShapeType="1" noTextEdit="1"/>
              </p:cNvSpPr>
              <p:nvPr/>
            </p:nvSpPr>
            <p:spPr>
              <a:xfrm>
                <a:off x="13604616" y="20732559"/>
                <a:ext cx="2776979" cy="338554"/>
              </a:xfrm>
              <a:prstGeom prst="rect">
                <a:avLst/>
              </a:prstGeom>
              <a:blipFill>
                <a:blip r:embed="rId13"/>
                <a:stretch>
                  <a:fillRect b="-8929"/>
                </a:stretch>
              </a:blipFill>
            </p:spPr>
            <p:txBody>
              <a:bodyPr/>
              <a:lstStyle/>
              <a:p>
                <a:r>
                  <a:rPr lang="en-US">
                    <a:noFill/>
                  </a:rPr>
                  <a:t> </a:t>
                </a:r>
              </a:p>
            </p:txBody>
          </p:sp>
        </mc:Fallback>
      </mc:AlternateContent>
      <p:pic>
        <p:nvPicPr>
          <p:cNvPr id="2235" name="Picture 2234">
            <a:extLst>
              <a:ext uri="{FF2B5EF4-FFF2-40B4-BE49-F238E27FC236}">
                <a16:creationId xmlns:a16="http://schemas.microsoft.com/office/drawing/2014/main" id="{D6BD7633-D6CA-4279-B6EB-828C0043DA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416324" y="14837400"/>
            <a:ext cx="5168560" cy="8122023"/>
          </a:xfrm>
          <a:prstGeom prst="rect">
            <a:avLst/>
          </a:prstGeom>
        </p:spPr>
      </p:pic>
      <p:sp>
        <p:nvSpPr>
          <p:cNvPr id="2237" name="TextBox 2236">
            <a:extLst>
              <a:ext uri="{FF2B5EF4-FFF2-40B4-BE49-F238E27FC236}">
                <a16:creationId xmlns:a16="http://schemas.microsoft.com/office/drawing/2014/main" id="{C3C29325-430A-466B-9E77-88E8BFD11166}"/>
              </a:ext>
            </a:extLst>
          </p:cNvPr>
          <p:cNvSpPr txBox="1"/>
          <p:nvPr/>
        </p:nvSpPr>
        <p:spPr>
          <a:xfrm>
            <a:off x="21080159" y="13313905"/>
            <a:ext cx="7077758"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6) Predicting size spectra in the future</a:t>
            </a:r>
          </a:p>
        </p:txBody>
      </p:sp>
      <p:sp>
        <p:nvSpPr>
          <p:cNvPr id="2238" name="Rectangle 2237">
            <a:extLst>
              <a:ext uri="{FF2B5EF4-FFF2-40B4-BE49-F238E27FC236}">
                <a16:creationId xmlns:a16="http://schemas.microsoft.com/office/drawing/2014/main" id="{5E8F99A2-2151-47BC-8AF3-54FE2C0169AA}"/>
              </a:ext>
            </a:extLst>
          </p:cNvPr>
          <p:cNvSpPr/>
          <p:nvPr/>
        </p:nvSpPr>
        <p:spPr>
          <a:xfrm>
            <a:off x="20761077" y="23027456"/>
            <a:ext cx="7378846" cy="3108543"/>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One outcome of our model is a prediction of future size spectra at each site. The plot above shows posterior predictions of size spectra exponents. In future years, NEON data will be tested against these predictions. Strong deviations from predictions may indicate disturbances to stream ecosystems.</a:t>
            </a:r>
          </a:p>
        </p:txBody>
      </p:sp>
      <p:sp>
        <p:nvSpPr>
          <p:cNvPr id="2239" name="TextBox 2238">
            <a:extLst>
              <a:ext uri="{FF2B5EF4-FFF2-40B4-BE49-F238E27FC236}">
                <a16:creationId xmlns:a16="http://schemas.microsoft.com/office/drawing/2014/main" id="{9BA76839-5E12-48AD-ADE6-5A69D1655308}"/>
              </a:ext>
            </a:extLst>
          </p:cNvPr>
          <p:cNvSpPr txBox="1"/>
          <p:nvPr/>
        </p:nvSpPr>
        <p:spPr>
          <a:xfrm>
            <a:off x="28649961" y="13274093"/>
            <a:ext cx="7077758"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7) Next steps</a:t>
            </a:r>
          </a:p>
        </p:txBody>
      </p:sp>
      <p:pic>
        <p:nvPicPr>
          <p:cNvPr id="2240" name="Picture 2239">
            <a:extLst>
              <a:ext uri="{FF2B5EF4-FFF2-40B4-BE49-F238E27FC236}">
                <a16:creationId xmlns:a16="http://schemas.microsoft.com/office/drawing/2014/main" id="{E8AE56F6-8537-4DD5-A33F-6453B1AF9A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269693" y="15348868"/>
            <a:ext cx="7212251" cy="3893339"/>
          </a:xfrm>
          <a:prstGeom prst="rect">
            <a:avLst/>
          </a:prstGeom>
        </p:spPr>
      </p:pic>
      <p:sp>
        <p:nvSpPr>
          <p:cNvPr id="2241" name="Rectangle 2240">
            <a:extLst>
              <a:ext uri="{FF2B5EF4-FFF2-40B4-BE49-F238E27FC236}">
                <a16:creationId xmlns:a16="http://schemas.microsoft.com/office/drawing/2014/main" id="{2ED91355-2C3B-4D61-BD14-A144409F037B}"/>
              </a:ext>
            </a:extLst>
          </p:cNvPr>
          <p:cNvSpPr/>
          <p:nvPr/>
        </p:nvSpPr>
        <p:spPr>
          <a:xfrm>
            <a:off x="28445165" y="23961534"/>
            <a:ext cx="7378846" cy="224676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We hypothesize that the weak relationship between temperature and size spectra may be masked by resource supply. We will measure resource supply by estimating GPP and organic matter inputs at NEON sites. </a:t>
            </a:r>
          </a:p>
        </p:txBody>
      </p:sp>
      <p:sp>
        <p:nvSpPr>
          <p:cNvPr id="2242" name="Rectangle 2241">
            <a:extLst>
              <a:ext uri="{FF2B5EF4-FFF2-40B4-BE49-F238E27FC236}">
                <a16:creationId xmlns:a16="http://schemas.microsoft.com/office/drawing/2014/main" id="{D89B8926-89B2-4967-B5E4-08518ABC40DC}"/>
              </a:ext>
            </a:extLst>
          </p:cNvPr>
          <p:cNvSpPr/>
          <p:nvPr/>
        </p:nvSpPr>
        <p:spPr>
          <a:xfrm>
            <a:off x="-27506" y="26965812"/>
            <a:ext cx="35628752" cy="5973166"/>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3" name="Rectangle 2242">
            <a:extLst>
              <a:ext uri="{FF2B5EF4-FFF2-40B4-BE49-F238E27FC236}">
                <a16:creationId xmlns:a16="http://schemas.microsoft.com/office/drawing/2014/main" id="{9D9CB3CF-A9AE-4209-8959-A384738DEAFE}"/>
              </a:ext>
            </a:extLst>
          </p:cNvPr>
          <p:cNvSpPr/>
          <p:nvPr/>
        </p:nvSpPr>
        <p:spPr>
          <a:xfrm>
            <a:off x="1074703" y="26939939"/>
            <a:ext cx="4754828" cy="1015663"/>
          </a:xfrm>
          <a:prstGeom prst="rect">
            <a:avLst/>
          </a:prstGeom>
        </p:spPr>
        <p:txBody>
          <a:bodyPr wrap="none">
            <a:spAutoFit/>
          </a:bodyPr>
          <a:lstStyle/>
          <a:p>
            <a:r>
              <a:rPr lang="en-US" sz="6000" dirty="0">
                <a:solidFill>
                  <a:schemeClr val="bg1"/>
                </a:solidFill>
                <a:latin typeface="Times New Roman" panose="02020603050405020304" pitchFamily="18" charset="0"/>
                <a:cs typeface="Times New Roman" panose="02020603050405020304" pitchFamily="18" charset="0"/>
              </a:rPr>
              <a:t>Why it matters</a:t>
            </a:r>
            <a:endParaRPr lang="en-US" dirty="0">
              <a:solidFill>
                <a:schemeClr val="bg1"/>
              </a:solidFill>
            </a:endParaRPr>
          </a:p>
        </p:txBody>
      </p:sp>
      <p:sp>
        <p:nvSpPr>
          <p:cNvPr id="2244" name="Rectangle 2243">
            <a:extLst>
              <a:ext uri="{FF2B5EF4-FFF2-40B4-BE49-F238E27FC236}">
                <a16:creationId xmlns:a16="http://schemas.microsoft.com/office/drawing/2014/main" id="{B414CC72-AEFE-4D5F-805C-B1E593E4609C}"/>
              </a:ext>
            </a:extLst>
          </p:cNvPr>
          <p:cNvSpPr/>
          <p:nvPr/>
        </p:nvSpPr>
        <p:spPr>
          <a:xfrm>
            <a:off x="1212846" y="27981475"/>
            <a:ext cx="26748543" cy="4401205"/>
          </a:xfrm>
          <a:prstGeom prst="rect">
            <a:avLst/>
          </a:prstGeom>
        </p:spPr>
        <p:txBody>
          <a:bodyPr wrap="square">
            <a:spAutoFit/>
          </a:bodyPr>
          <a:lstStyle/>
          <a:p>
            <a:r>
              <a:rPr lang="en-US" sz="4000" dirty="0">
                <a:solidFill>
                  <a:schemeClr val="bg1"/>
                </a:solidFill>
                <a:latin typeface="Times New Roman" panose="02020603050405020304" pitchFamily="18" charset="0"/>
                <a:cs typeface="Times New Roman" panose="02020603050405020304" pitchFamily="18" charset="0"/>
              </a:rPr>
              <a:t>All ecologists learn that large organisms are usually less abundant that small organisms. Large organisms also tend to eat smaller organisms. Size spectra place these qualitative generalities into a quantitative metric. The most interesting result of our study is the limited variation in body size spectra across a wide range of ecological conditions. Despite wide latitudinal variation, temperature variation, and complete taxonomic turnover among streams, distributions of body sizes remain remarkably stable. Future monitoring of body size spectra, especially when they deviate from these stable predictions, may indicate large underlying shifts in ecosystem functioning. Moreover, because size spectra change in response to changing trophic transfer efficiencies, an ability to predict them from ecological variables enables prediction of ecosystem function at the meta-ecosystem scale.  </a:t>
            </a:r>
          </a:p>
        </p:txBody>
      </p:sp>
      <p:sp>
        <p:nvSpPr>
          <p:cNvPr id="2245" name="Rectangle 2244">
            <a:extLst>
              <a:ext uri="{FF2B5EF4-FFF2-40B4-BE49-F238E27FC236}">
                <a16:creationId xmlns:a16="http://schemas.microsoft.com/office/drawing/2014/main" id="{6C0B695E-0E58-4FA8-8DB7-F6AA73112D0F}"/>
              </a:ext>
            </a:extLst>
          </p:cNvPr>
          <p:cNvSpPr/>
          <p:nvPr/>
        </p:nvSpPr>
        <p:spPr>
          <a:xfrm>
            <a:off x="28845718" y="26939939"/>
            <a:ext cx="5953874" cy="1015663"/>
          </a:xfrm>
          <a:prstGeom prst="rect">
            <a:avLst/>
          </a:prstGeom>
        </p:spPr>
        <p:txBody>
          <a:bodyPr wrap="none">
            <a:spAutoFit/>
          </a:bodyPr>
          <a:lstStyle/>
          <a:p>
            <a:r>
              <a:rPr lang="en-US" sz="6000" dirty="0">
                <a:solidFill>
                  <a:schemeClr val="bg1"/>
                </a:solidFill>
                <a:latin typeface="Times New Roman" panose="02020603050405020304" pitchFamily="18" charset="0"/>
                <a:cs typeface="Times New Roman" panose="02020603050405020304" pitchFamily="18" charset="0"/>
              </a:rPr>
              <a:t>Acknowledgments</a:t>
            </a:r>
            <a:endParaRPr lang="en-US" dirty="0">
              <a:solidFill>
                <a:schemeClr val="bg1"/>
              </a:solidFill>
            </a:endParaRPr>
          </a:p>
        </p:txBody>
      </p:sp>
      <p:sp>
        <p:nvSpPr>
          <p:cNvPr id="2246" name="Rectangle 2245">
            <a:extLst>
              <a:ext uri="{FF2B5EF4-FFF2-40B4-BE49-F238E27FC236}">
                <a16:creationId xmlns:a16="http://schemas.microsoft.com/office/drawing/2014/main" id="{BD4A40D1-BCEC-4716-A8D4-2A53D0917B03}"/>
              </a:ext>
            </a:extLst>
          </p:cNvPr>
          <p:cNvSpPr/>
          <p:nvPr/>
        </p:nvSpPr>
        <p:spPr>
          <a:xfrm>
            <a:off x="28860115" y="28007347"/>
            <a:ext cx="6280916" cy="2308324"/>
          </a:xfrm>
          <a:prstGeom prst="rect">
            <a:avLst/>
          </a:prstGeom>
        </p:spPr>
        <p:txBody>
          <a:bodyPr wrap="square">
            <a:spAutoFit/>
          </a:bodyPr>
          <a:lstStyle/>
          <a:p>
            <a:r>
              <a:rPr lang="en-US" sz="3600" dirty="0">
                <a:solidFill>
                  <a:schemeClr val="bg1"/>
                </a:solidFill>
                <a:latin typeface="Times New Roman" panose="02020603050405020304" pitchFamily="18" charset="0"/>
                <a:cs typeface="Times New Roman" panose="02020603050405020304" pitchFamily="18" charset="0"/>
              </a:rPr>
              <a:t>Funding: NSF Award #2106067. We thank the NEON Biorepository for loaning streams samples to JSW.</a:t>
            </a:r>
          </a:p>
        </p:txBody>
      </p:sp>
      <p:pic>
        <p:nvPicPr>
          <p:cNvPr id="2247" name="Picture 2246">
            <a:extLst>
              <a:ext uri="{FF2B5EF4-FFF2-40B4-BE49-F238E27FC236}">
                <a16:creationId xmlns:a16="http://schemas.microsoft.com/office/drawing/2014/main" id="{1669040B-F690-4044-874B-6501A79DA666}"/>
              </a:ext>
            </a:extLst>
          </p:cNvPr>
          <p:cNvPicPr>
            <a:picLocks noChangeAspect="1"/>
          </p:cNvPicPr>
          <p:nvPr/>
        </p:nvPicPr>
        <p:blipFill>
          <a:blip r:embed="rId15"/>
          <a:stretch>
            <a:fillRect/>
          </a:stretch>
        </p:blipFill>
        <p:spPr>
          <a:xfrm>
            <a:off x="-318180" y="-188598"/>
            <a:ext cx="6217600" cy="5206338"/>
          </a:xfrm>
          <a:prstGeom prst="rect">
            <a:avLst/>
          </a:prstGeom>
        </p:spPr>
      </p:pic>
    </p:spTree>
    <p:extLst>
      <p:ext uri="{BB962C8B-B14F-4D97-AF65-F5344CB8AC3E}">
        <p14:creationId xmlns:p14="http://schemas.microsoft.com/office/powerpoint/2010/main" val="221500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6A93157-1C50-421C-A030-1311CC11C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2353" y="14530087"/>
            <a:ext cx="5577624" cy="8764837"/>
          </a:xfrm>
          <a:prstGeom prst="rect">
            <a:avLst/>
          </a:prstGeom>
        </p:spPr>
      </p:pic>
      <p:pic>
        <p:nvPicPr>
          <p:cNvPr id="5" name="Picture 4">
            <a:extLst>
              <a:ext uri="{FF2B5EF4-FFF2-40B4-BE49-F238E27FC236}">
                <a16:creationId xmlns:a16="http://schemas.microsoft.com/office/drawing/2014/main" id="{4402B0E8-9CCE-4437-8FBC-7705E99EE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251" y="14635075"/>
            <a:ext cx="8910364" cy="8019328"/>
          </a:xfrm>
          <a:prstGeom prst="rect">
            <a:avLst/>
          </a:prstGeom>
        </p:spPr>
      </p:pic>
      <p:sp>
        <p:nvSpPr>
          <p:cNvPr id="2143" name="TextBox 2142">
            <a:extLst>
              <a:ext uri="{FF2B5EF4-FFF2-40B4-BE49-F238E27FC236}">
                <a16:creationId xmlns:a16="http://schemas.microsoft.com/office/drawing/2014/main" id="{C79D9D6B-2E79-40C4-BDB0-0BACCEFD574D}"/>
              </a:ext>
            </a:extLst>
          </p:cNvPr>
          <p:cNvSpPr txBox="1"/>
          <p:nvPr/>
        </p:nvSpPr>
        <p:spPr>
          <a:xfrm>
            <a:off x="18913323" y="6142624"/>
            <a:ext cx="821129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3) Estimate size spectrum exponents</a:t>
            </a:r>
          </a:p>
        </p:txBody>
      </p:sp>
      <p:sp>
        <p:nvSpPr>
          <p:cNvPr id="21" name="Rectangle 20"/>
          <p:cNvSpPr/>
          <p:nvPr/>
        </p:nvSpPr>
        <p:spPr>
          <a:xfrm>
            <a:off x="14689512" y="1366312"/>
            <a:ext cx="21038207" cy="3333791"/>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grpSp>
        <p:nvGrpSpPr>
          <p:cNvPr id="6" name="Group 5"/>
          <p:cNvGrpSpPr/>
          <p:nvPr/>
        </p:nvGrpSpPr>
        <p:grpSpPr>
          <a:xfrm>
            <a:off x="15713241" y="569472"/>
            <a:ext cx="19074060" cy="4133959"/>
            <a:chOff x="-1786312" y="4247550"/>
            <a:chExt cx="11365041" cy="4133959"/>
          </a:xfrm>
        </p:grpSpPr>
        <p:sp>
          <p:nvSpPr>
            <p:cNvPr id="4" name="TextBox 3"/>
            <p:cNvSpPr txBox="1"/>
            <p:nvPr/>
          </p:nvSpPr>
          <p:spPr>
            <a:xfrm>
              <a:off x="-1786312" y="4247550"/>
              <a:ext cx="11365041" cy="2554545"/>
            </a:xfrm>
            <a:prstGeom prst="rect">
              <a:avLst/>
            </a:prstGeom>
            <a:noFill/>
            <a:ln>
              <a:noFill/>
            </a:ln>
          </p:spPr>
          <p:txBody>
            <a:bodyPr wrap="square" rtlCol="0">
              <a:spAutoFit/>
            </a:bodyPr>
            <a:lstStyle/>
            <a:p>
              <a:pPr algn="r"/>
              <a:r>
                <a:rPr lang="en-US" sz="8000" b="1" dirty="0">
                  <a:solidFill>
                    <a:schemeClr val="accent1">
                      <a:lumMod val="75000"/>
                    </a:schemeClr>
                  </a:solidFill>
                  <a:latin typeface="Gill Sans MT" panose="020B0502020104020203" pitchFamily="34" charset="0"/>
                </a:rPr>
                <a:t>The influence of temperature and resource supply on stream size spectra</a:t>
              </a:r>
              <a:endParaRPr lang="en-US" sz="8000" dirty="0">
                <a:solidFill>
                  <a:schemeClr val="accent1">
                    <a:lumMod val="75000"/>
                  </a:schemeClr>
                </a:solidFill>
                <a:latin typeface="Gill Sans MT" panose="020B0502020104020203" pitchFamily="34" charset="0"/>
              </a:endParaRPr>
            </a:p>
          </p:txBody>
        </p:sp>
        <p:sp>
          <p:nvSpPr>
            <p:cNvPr id="2" name="TextBox 1"/>
            <p:cNvSpPr txBox="1"/>
            <p:nvPr/>
          </p:nvSpPr>
          <p:spPr>
            <a:xfrm>
              <a:off x="4983942" y="6750293"/>
              <a:ext cx="4594787" cy="1631216"/>
            </a:xfrm>
            <a:prstGeom prst="rect">
              <a:avLst/>
            </a:prstGeom>
            <a:noFill/>
          </p:spPr>
          <p:txBody>
            <a:bodyPr wrap="square" rtlCol="0">
              <a:spAutoFit/>
            </a:bodyPr>
            <a:lstStyle/>
            <a:p>
              <a:pPr algn="r"/>
              <a:r>
                <a:rPr lang="en-US" sz="3200" dirty="0">
                  <a:latin typeface="Gill Sans MT" panose="020B0502020104020203" pitchFamily="34" charset="0"/>
                </a:rPr>
                <a:t>Jeff Wesner: </a:t>
              </a:r>
              <a:r>
                <a:rPr lang="en-US" sz="1800" dirty="0">
                  <a:latin typeface="Gill Sans MT" panose="020B0502020104020203" pitchFamily="34" charset="0"/>
                </a:rPr>
                <a:t>Department of Biology, University of South Dakota</a:t>
              </a:r>
            </a:p>
            <a:p>
              <a:pPr algn="r"/>
              <a:r>
                <a:rPr lang="en-US" sz="3200" dirty="0">
                  <a:latin typeface="Gill Sans MT" panose="020B0502020104020203" pitchFamily="34" charset="0"/>
                </a:rPr>
                <a:t>Justin Pomeranz: </a:t>
              </a:r>
              <a:r>
                <a:rPr lang="en-US" sz="1800" dirty="0">
                  <a:latin typeface="Gill Sans MT" panose="020B0502020104020203" pitchFamily="34" charset="0"/>
                </a:rPr>
                <a:t>Department of Biology, Colorado Mesa University</a:t>
              </a:r>
            </a:p>
            <a:p>
              <a:pPr algn="r"/>
              <a:r>
                <a:rPr lang="en-US" sz="3200" dirty="0">
                  <a:latin typeface="Gill Sans MT" panose="020B0502020104020203" pitchFamily="34" charset="0"/>
                </a:rPr>
                <a:t>Jim Junker: </a:t>
              </a:r>
              <a:r>
                <a:rPr lang="en-US" sz="1800" dirty="0">
                  <a:latin typeface="Gill Sans MT" panose="020B0502020104020203" pitchFamily="34" charset="0"/>
                </a:rPr>
                <a:t>Louisiana University Marine Consortium</a:t>
              </a:r>
            </a:p>
          </p:txBody>
        </p:sp>
      </p:grpSp>
      <p:sp>
        <p:nvSpPr>
          <p:cNvPr id="36" name="TextBox 35"/>
          <p:cNvSpPr txBox="1"/>
          <p:nvPr/>
        </p:nvSpPr>
        <p:spPr>
          <a:xfrm>
            <a:off x="28655767" y="27957571"/>
            <a:ext cx="7273751" cy="1723549"/>
          </a:xfrm>
          <a:prstGeom prst="rect">
            <a:avLst/>
          </a:prstGeom>
          <a:noFill/>
        </p:spPr>
        <p:txBody>
          <a:bodyPr wrap="square" rtlCol="0">
            <a:spAutoFit/>
          </a:bodyPr>
          <a:lstStyle/>
          <a:p>
            <a:r>
              <a:rPr lang="en-US" sz="3400" dirty="0">
                <a:solidFill>
                  <a:schemeClr val="bg1"/>
                </a:solidFill>
                <a:latin typeface="Gill Sans MT" panose="020B0502020104020203" pitchFamily="34" charset="0"/>
              </a:rPr>
              <a:t>Acknowledgements</a:t>
            </a:r>
          </a:p>
          <a:p>
            <a:r>
              <a:rPr lang="en-US" sz="2400" dirty="0">
                <a:solidFill>
                  <a:schemeClr val="bg1"/>
                </a:solidFill>
                <a:latin typeface="Gill Sans MT" panose="020B0502020104020203" pitchFamily="34" charset="0"/>
              </a:rPr>
              <a:t>We thank the National Park Service, Missouri River Institute, and the National Science Foundation (NSF DBI-1560048) for the continued support of this research.  </a:t>
            </a:r>
          </a:p>
        </p:txBody>
      </p:sp>
      <p:grpSp>
        <p:nvGrpSpPr>
          <p:cNvPr id="1617" name="Group 1616"/>
          <p:cNvGrpSpPr/>
          <p:nvPr/>
        </p:nvGrpSpPr>
        <p:grpSpPr>
          <a:xfrm rot="9061215">
            <a:off x="34893578" y="20225522"/>
            <a:ext cx="181873" cy="317711"/>
            <a:chOff x="9759842" y="2264327"/>
            <a:chExt cx="1782053" cy="2204606"/>
          </a:xfrm>
          <a:solidFill>
            <a:schemeClr val="bg2">
              <a:lumMod val="50000"/>
            </a:schemeClr>
          </a:solidFill>
        </p:grpSpPr>
        <p:sp>
          <p:nvSpPr>
            <p:cNvPr id="1823" name="Freeform 1822"/>
            <p:cNvSpPr/>
            <p:nvPr/>
          </p:nvSpPr>
          <p:spPr>
            <a:xfrm>
              <a:off x="11247985" y="4299781"/>
              <a:ext cx="293910" cy="169152"/>
            </a:xfrm>
            <a:custGeom>
              <a:avLst/>
              <a:gdLst>
                <a:gd name="connsiteX0" fmla="*/ 266743 w 293910"/>
                <a:gd name="connsiteY0" fmla="*/ 1010 h 169152"/>
                <a:gd name="connsiteX1" fmla="*/ 20487 w 293910"/>
                <a:gd name="connsiteY1" fmla="*/ 126462 h 169152"/>
                <a:gd name="connsiteX2" fmla="*/ 20487 w 293910"/>
                <a:gd name="connsiteY2" fmla="*/ 163632 h 169152"/>
                <a:gd name="connsiteX3" fmla="*/ 76243 w 293910"/>
                <a:gd name="connsiteY3" fmla="*/ 158986 h 169152"/>
                <a:gd name="connsiteX4" fmla="*/ 262096 w 293910"/>
                <a:gd name="connsiteY4" fmla="*/ 70706 h 169152"/>
                <a:gd name="connsiteX5" fmla="*/ 266743 w 293910"/>
                <a:gd name="connsiteY5" fmla="*/ 1010 h 16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910" h="169152">
                  <a:moveTo>
                    <a:pt x="266743" y="1010"/>
                  </a:moveTo>
                  <a:cubicBezTo>
                    <a:pt x="226475" y="10303"/>
                    <a:pt x="61530" y="99358"/>
                    <a:pt x="20487" y="126462"/>
                  </a:cubicBezTo>
                  <a:cubicBezTo>
                    <a:pt x="-20556" y="153566"/>
                    <a:pt x="11194" y="158211"/>
                    <a:pt x="20487" y="163632"/>
                  </a:cubicBezTo>
                  <a:cubicBezTo>
                    <a:pt x="29780" y="169053"/>
                    <a:pt x="35975" y="174474"/>
                    <a:pt x="76243" y="158986"/>
                  </a:cubicBezTo>
                  <a:cubicBezTo>
                    <a:pt x="116511" y="143498"/>
                    <a:pt x="224151" y="92389"/>
                    <a:pt x="262096" y="70706"/>
                  </a:cubicBezTo>
                  <a:cubicBezTo>
                    <a:pt x="300041" y="49023"/>
                    <a:pt x="307011" y="-8283"/>
                    <a:pt x="266743" y="1010"/>
                  </a:cubicBezTo>
                  <a:close/>
                </a:path>
              </a:pathLst>
            </a:custGeom>
            <a:grpFill/>
            <a:ln w="0">
              <a:solidFill>
                <a:schemeClr val="bg1">
                  <a:alpha val="4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824" name="Freeform 1823"/>
            <p:cNvSpPr/>
            <p:nvPr/>
          </p:nvSpPr>
          <p:spPr>
            <a:xfrm>
              <a:off x="11041432" y="3850392"/>
              <a:ext cx="207970" cy="614897"/>
            </a:xfrm>
            <a:custGeom>
              <a:avLst/>
              <a:gdLst>
                <a:gd name="connsiteX0" fmla="*/ 189869 w 224557"/>
                <a:gd name="connsiteY0" fmla="*/ 603729 h 612581"/>
                <a:gd name="connsiteX1" fmla="*/ 106235 w 224557"/>
                <a:gd name="connsiteY1" fmla="*/ 324948 h 612581"/>
                <a:gd name="connsiteX2" fmla="*/ 4015 w 224557"/>
                <a:gd name="connsiteY2" fmla="*/ 36875 h 612581"/>
                <a:gd name="connsiteX3" fmla="*/ 22601 w 224557"/>
                <a:gd name="connsiteY3" fmla="*/ 4351 h 612581"/>
                <a:gd name="connsiteX4" fmla="*/ 41186 w 224557"/>
                <a:gd name="connsiteY4" fmla="*/ 41521 h 612581"/>
                <a:gd name="connsiteX5" fmla="*/ 83003 w 224557"/>
                <a:gd name="connsiteY5" fmla="*/ 208790 h 612581"/>
                <a:gd name="connsiteX6" fmla="*/ 161991 w 224557"/>
                <a:gd name="connsiteY6" fmla="*/ 394643 h 612581"/>
                <a:gd name="connsiteX7" fmla="*/ 222393 w 224557"/>
                <a:gd name="connsiteY7" fmla="*/ 529387 h 612581"/>
                <a:gd name="connsiteX8" fmla="*/ 189869 w 224557"/>
                <a:gd name="connsiteY8" fmla="*/ 603729 h 612581"/>
                <a:gd name="connsiteX0" fmla="*/ 189869 w 207970"/>
                <a:gd name="connsiteY0" fmla="*/ 603729 h 614897"/>
                <a:gd name="connsiteX1" fmla="*/ 106235 w 207970"/>
                <a:gd name="connsiteY1" fmla="*/ 324948 h 614897"/>
                <a:gd name="connsiteX2" fmla="*/ 4015 w 207970"/>
                <a:gd name="connsiteY2" fmla="*/ 36875 h 614897"/>
                <a:gd name="connsiteX3" fmla="*/ 22601 w 207970"/>
                <a:gd name="connsiteY3" fmla="*/ 4351 h 614897"/>
                <a:gd name="connsiteX4" fmla="*/ 41186 w 207970"/>
                <a:gd name="connsiteY4" fmla="*/ 41521 h 614897"/>
                <a:gd name="connsiteX5" fmla="*/ 83003 w 207970"/>
                <a:gd name="connsiteY5" fmla="*/ 208790 h 614897"/>
                <a:gd name="connsiteX6" fmla="*/ 161991 w 207970"/>
                <a:gd name="connsiteY6" fmla="*/ 394643 h 614897"/>
                <a:gd name="connsiteX7" fmla="*/ 203808 w 207970"/>
                <a:gd name="connsiteY7" fmla="*/ 543326 h 614897"/>
                <a:gd name="connsiteX8" fmla="*/ 189869 w 207970"/>
                <a:gd name="connsiteY8" fmla="*/ 603729 h 61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970" h="614897">
                  <a:moveTo>
                    <a:pt x="189869" y="603729"/>
                  </a:moveTo>
                  <a:cubicBezTo>
                    <a:pt x="173607" y="567333"/>
                    <a:pt x="137211" y="419424"/>
                    <a:pt x="106235" y="324948"/>
                  </a:cubicBezTo>
                  <a:cubicBezTo>
                    <a:pt x="75259" y="230472"/>
                    <a:pt x="17954" y="90308"/>
                    <a:pt x="4015" y="36875"/>
                  </a:cubicBezTo>
                  <a:cubicBezTo>
                    <a:pt x="-9924" y="-16558"/>
                    <a:pt x="16406" y="3577"/>
                    <a:pt x="22601" y="4351"/>
                  </a:cubicBezTo>
                  <a:cubicBezTo>
                    <a:pt x="28796" y="5125"/>
                    <a:pt x="31119" y="7448"/>
                    <a:pt x="41186" y="41521"/>
                  </a:cubicBezTo>
                  <a:cubicBezTo>
                    <a:pt x="51253" y="75594"/>
                    <a:pt x="62869" y="149936"/>
                    <a:pt x="83003" y="208790"/>
                  </a:cubicBezTo>
                  <a:cubicBezTo>
                    <a:pt x="103137" y="267644"/>
                    <a:pt x="138759" y="341210"/>
                    <a:pt x="161991" y="394643"/>
                  </a:cubicBezTo>
                  <a:cubicBezTo>
                    <a:pt x="185223" y="448076"/>
                    <a:pt x="194515" y="507704"/>
                    <a:pt x="203808" y="543326"/>
                  </a:cubicBezTo>
                  <a:cubicBezTo>
                    <a:pt x="213101" y="578948"/>
                    <a:pt x="206131" y="640125"/>
                    <a:pt x="189869" y="603729"/>
                  </a:cubicBezTo>
                  <a:close/>
                </a:path>
              </a:pathLst>
            </a:custGeom>
            <a:grpFill/>
            <a:ln w="0">
              <a:solidFill>
                <a:schemeClr val="bg1">
                  <a:alpha val="4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825" name="Freeform 1824"/>
            <p:cNvSpPr/>
            <p:nvPr/>
          </p:nvSpPr>
          <p:spPr>
            <a:xfrm>
              <a:off x="9759842" y="2264327"/>
              <a:ext cx="1283357" cy="1608927"/>
            </a:xfrm>
            <a:custGeom>
              <a:avLst/>
              <a:gdLst>
                <a:gd name="connsiteX0" fmla="*/ 1271346 w 1283357"/>
                <a:gd name="connsiteY0" fmla="*/ 1595863 h 1608927"/>
                <a:gd name="connsiteX1" fmla="*/ 1015157 w 1283357"/>
                <a:gd name="connsiteY1" fmla="*/ 1050639 h 1608927"/>
                <a:gd name="connsiteX2" fmla="*/ 732691 w 1283357"/>
                <a:gd name="connsiteY2" fmla="*/ 597380 h 1608927"/>
                <a:gd name="connsiteX3" fmla="*/ 430519 w 1283357"/>
                <a:gd name="connsiteY3" fmla="*/ 295208 h 1608927"/>
                <a:gd name="connsiteX4" fmla="*/ 36381 w 1283357"/>
                <a:gd name="connsiteY4" fmla="*/ 32449 h 1608927"/>
                <a:gd name="connsiteX5" fmla="*/ 49519 w 1283357"/>
                <a:gd name="connsiteY5" fmla="*/ 19311 h 1608927"/>
                <a:gd name="connsiteX6" fmla="*/ 318846 w 1283357"/>
                <a:gd name="connsiteY6" fmla="*/ 170398 h 1608927"/>
                <a:gd name="connsiteX7" fmla="*/ 667001 w 1283357"/>
                <a:gd name="connsiteY7" fmla="*/ 466001 h 1608927"/>
                <a:gd name="connsiteX8" fmla="*/ 995450 w 1283357"/>
                <a:gd name="connsiteY8" fmla="*/ 952104 h 1608927"/>
                <a:gd name="connsiteX9" fmla="*/ 1212226 w 1283357"/>
                <a:gd name="connsiteY9" fmla="*/ 1398794 h 1608927"/>
                <a:gd name="connsiteX10" fmla="*/ 1271346 w 1283357"/>
                <a:gd name="connsiteY10" fmla="*/ 1595863 h 160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3357" h="1608927">
                  <a:moveTo>
                    <a:pt x="1271346" y="1595863"/>
                  </a:moveTo>
                  <a:cubicBezTo>
                    <a:pt x="1238501" y="1537837"/>
                    <a:pt x="1104933" y="1217053"/>
                    <a:pt x="1015157" y="1050639"/>
                  </a:cubicBezTo>
                  <a:cubicBezTo>
                    <a:pt x="925381" y="884225"/>
                    <a:pt x="830131" y="723285"/>
                    <a:pt x="732691" y="597380"/>
                  </a:cubicBezTo>
                  <a:cubicBezTo>
                    <a:pt x="635251" y="471475"/>
                    <a:pt x="546571" y="389363"/>
                    <a:pt x="430519" y="295208"/>
                  </a:cubicBezTo>
                  <a:cubicBezTo>
                    <a:pt x="314467" y="201053"/>
                    <a:pt x="99881" y="78432"/>
                    <a:pt x="36381" y="32449"/>
                  </a:cubicBezTo>
                  <a:cubicBezTo>
                    <a:pt x="-27119" y="-13534"/>
                    <a:pt x="2441" y="-3681"/>
                    <a:pt x="49519" y="19311"/>
                  </a:cubicBezTo>
                  <a:cubicBezTo>
                    <a:pt x="96596" y="42302"/>
                    <a:pt x="215932" y="95950"/>
                    <a:pt x="318846" y="170398"/>
                  </a:cubicBezTo>
                  <a:cubicBezTo>
                    <a:pt x="421760" y="244846"/>
                    <a:pt x="554234" y="335717"/>
                    <a:pt x="667001" y="466001"/>
                  </a:cubicBezTo>
                  <a:cubicBezTo>
                    <a:pt x="779768" y="596285"/>
                    <a:pt x="904579" y="796638"/>
                    <a:pt x="995450" y="952104"/>
                  </a:cubicBezTo>
                  <a:cubicBezTo>
                    <a:pt x="1086321" y="1107570"/>
                    <a:pt x="1159674" y="1291501"/>
                    <a:pt x="1212226" y="1398794"/>
                  </a:cubicBezTo>
                  <a:cubicBezTo>
                    <a:pt x="1264778" y="1506087"/>
                    <a:pt x="1304191" y="1653889"/>
                    <a:pt x="1271346" y="1595863"/>
                  </a:cubicBezTo>
                  <a:close/>
                </a:path>
              </a:pathLst>
            </a:custGeom>
            <a:grpFill/>
            <a:ln w="0">
              <a:solidFill>
                <a:schemeClr val="bg1">
                  <a:alpha val="4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pic>
        <p:nvPicPr>
          <p:cNvPr id="405" name="Picture 404">
            <a:extLst>
              <a:ext uri="{FF2B5EF4-FFF2-40B4-BE49-F238E27FC236}">
                <a16:creationId xmlns:a16="http://schemas.microsoft.com/office/drawing/2014/main" id="{1B7E0854-CB29-4953-A806-BBA5E4AC390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825" t="20225" r="9795" b="18102"/>
          <a:stretch/>
        </p:blipFill>
        <p:spPr>
          <a:xfrm>
            <a:off x="12750655" y="7319223"/>
            <a:ext cx="5320587" cy="4296153"/>
          </a:xfrm>
          <a:prstGeom prst="rect">
            <a:avLst/>
          </a:prstGeom>
        </p:spPr>
      </p:pic>
      <p:sp>
        <p:nvSpPr>
          <p:cNvPr id="2112" name="TextBox 2111">
            <a:extLst>
              <a:ext uri="{FF2B5EF4-FFF2-40B4-BE49-F238E27FC236}">
                <a16:creationId xmlns:a16="http://schemas.microsoft.com/office/drawing/2014/main" id="{93437442-24AB-40F7-B0D7-D15F91B711DD}"/>
              </a:ext>
            </a:extLst>
          </p:cNvPr>
          <p:cNvSpPr txBox="1"/>
          <p:nvPr/>
        </p:nvSpPr>
        <p:spPr>
          <a:xfrm>
            <a:off x="9324789" y="6148008"/>
            <a:ext cx="9480538"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2) Collect NEON data</a:t>
            </a:r>
            <a:endParaRPr lang="en-US" sz="3200" dirty="0">
              <a:latin typeface="Times New Roman" panose="02020603050405020304" pitchFamily="18" charset="0"/>
              <a:cs typeface="Times New Roman" panose="02020603050405020304" pitchFamily="18" charset="0"/>
            </a:endParaRPr>
          </a:p>
        </p:txBody>
      </p:sp>
      <p:sp>
        <p:nvSpPr>
          <p:cNvPr id="2134" name="TextBox 2133">
            <a:extLst>
              <a:ext uri="{FF2B5EF4-FFF2-40B4-BE49-F238E27FC236}">
                <a16:creationId xmlns:a16="http://schemas.microsoft.com/office/drawing/2014/main" id="{6FD6088C-7F7C-43F8-A4C2-0DC4B36E85F8}"/>
              </a:ext>
            </a:extLst>
          </p:cNvPr>
          <p:cNvSpPr txBox="1"/>
          <p:nvPr/>
        </p:nvSpPr>
        <p:spPr>
          <a:xfrm>
            <a:off x="26970318" y="6148008"/>
            <a:ext cx="8853693"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4) Model </a:t>
            </a:r>
            <a:r>
              <a:rPr lang="en-US" sz="4000" i="1" dirty="0">
                <a:latin typeface="Times New Roman" panose="02020603050405020304" pitchFamily="18" charset="0"/>
                <a:cs typeface="Times New Roman" panose="02020603050405020304" pitchFamily="18" charset="0"/>
              </a:rPr>
              <a:t>b</a:t>
            </a:r>
            <a:r>
              <a:rPr lang="en-US" sz="4000" dirty="0">
                <a:latin typeface="Times New Roman" panose="02020603050405020304" pitchFamily="18" charset="0"/>
                <a:cs typeface="Times New Roman" panose="02020603050405020304" pitchFamily="18" charset="0"/>
              </a:rPr>
              <a:t> as a function of temperature </a:t>
            </a:r>
            <a:r>
              <a:rPr lang="en-US" sz="4000" i="1" dirty="0">
                <a:latin typeface="Times New Roman" panose="02020603050405020304" pitchFamily="18" charset="0"/>
                <a:cs typeface="Times New Roman" panose="02020603050405020304" pitchFamily="18" charset="0"/>
              </a:rPr>
              <a:t>T</a:t>
            </a:r>
            <a:endParaRPr lang="en-US" sz="4000" dirty="0">
              <a:latin typeface="Times New Roman" panose="02020603050405020304" pitchFamily="18" charset="0"/>
              <a:cs typeface="Times New Roman" panose="02020603050405020304" pitchFamily="18" charset="0"/>
            </a:endParaRPr>
          </a:p>
        </p:txBody>
      </p:sp>
      <p:sp>
        <p:nvSpPr>
          <p:cNvPr id="2136" name="TextBox 2135">
            <a:extLst>
              <a:ext uri="{FF2B5EF4-FFF2-40B4-BE49-F238E27FC236}">
                <a16:creationId xmlns:a16="http://schemas.microsoft.com/office/drawing/2014/main" id="{368E955C-C0F2-46E4-B43A-2AD7EADC5C0F}"/>
              </a:ext>
            </a:extLst>
          </p:cNvPr>
          <p:cNvSpPr txBox="1"/>
          <p:nvPr/>
        </p:nvSpPr>
        <p:spPr>
          <a:xfrm>
            <a:off x="28139923" y="7283145"/>
            <a:ext cx="1606982" cy="1384995"/>
          </a:xfrm>
          <a:prstGeom prst="rect">
            <a:avLst/>
          </a:prstGeom>
          <a:noFill/>
        </p:spPr>
        <p:txBody>
          <a:bodyPr wrap="square" rtlCol="0">
            <a:spAutoFit/>
          </a:bodyPr>
          <a:lstStyle/>
          <a:p>
            <a:r>
              <a:rPr lang="en-US" sz="2800" b="1" i="1" dirty="0">
                <a:latin typeface="Times New Roman" panose="02020603050405020304" pitchFamily="18" charset="0"/>
                <a:cs typeface="Times New Roman" panose="02020603050405020304" pitchFamily="18" charset="0"/>
              </a:rPr>
              <a:t>Data		</a:t>
            </a:r>
          </a:p>
        </p:txBody>
      </p:sp>
      <p:sp>
        <p:nvSpPr>
          <p:cNvPr id="2157" name="Rectangle 2156">
            <a:extLst>
              <a:ext uri="{FF2B5EF4-FFF2-40B4-BE49-F238E27FC236}">
                <a16:creationId xmlns:a16="http://schemas.microsoft.com/office/drawing/2014/main" id="{88C9D40A-244C-4D57-842F-6F35D3776620}"/>
              </a:ext>
            </a:extLst>
          </p:cNvPr>
          <p:cNvSpPr/>
          <p:nvPr/>
        </p:nvSpPr>
        <p:spPr>
          <a:xfrm>
            <a:off x="8869784" y="7159508"/>
            <a:ext cx="4791367" cy="2862322"/>
          </a:xfrm>
          <a:prstGeom prst="rect">
            <a:avLst/>
          </a:prstGeom>
        </p:spPr>
        <p:txBody>
          <a:bodyPr wrap="square">
            <a:spAutoFit/>
          </a:bodyPr>
          <a:lstStyle/>
          <a:p>
            <a:pPr lvl="1"/>
            <a:r>
              <a:rPr lang="en-US" sz="2000" dirty="0">
                <a:latin typeface="Times New Roman" panose="02020603050405020304" pitchFamily="18" charset="0"/>
                <a:cs typeface="Times New Roman" panose="02020603050405020304" pitchFamily="18" charset="0"/>
              </a:rPr>
              <a:t>Macroinvertebrate body sizes</a:t>
            </a:r>
          </a:p>
          <a:p>
            <a:pPr lvl="1"/>
            <a:r>
              <a:rPr lang="en-US" sz="2000" dirty="0">
                <a:latin typeface="Times New Roman" panose="02020603050405020304" pitchFamily="18" charset="0"/>
                <a:cs typeface="Times New Roman" panose="02020603050405020304" pitchFamily="18" charset="0"/>
              </a:rPr>
              <a:t>Fish body sizes</a:t>
            </a:r>
          </a:p>
          <a:p>
            <a:pPr lvl="1"/>
            <a:r>
              <a:rPr lang="en-US" sz="2000" dirty="0">
                <a:latin typeface="Times New Roman" panose="02020603050405020304" pitchFamily="18" charset="0"/>
                <a:cs typeface="Times New Roman" panose="02020603050405020304" pitchFamily="18" charset="0"/>
              </a:rPr>
              <a:t>Stream temperatures</a:t>
            </a:r>
          </a:p>
          <a:p>
            <a:pPr lvl="1"/>
            <a:r>
              <a:rPr lang="en-US" sz="2000" dirty="0">
                <a:latin typeface="Times New Roman" panose="02020603050405020304" pitchFamily="18" charset="0"/>
                <a:cs typeface="Times New Roman" panose="02020603050405020304" pitchFamily="18" charset="0"/>
              </a:rPr>
              <a:t>GPP (in progress)</a:t>
            </a:r>
          </a:p>
          <a:p>
            <a:pPr lvl="1"/>
            <a:r>
              <a:rPr lang="en-US" sz="1600" i="1" dirty="0">
                <a:latin typeface="Times New Roman" panose="02020603050405020304" pitchFamily="18" charset="0"/>
                <a:cs typeface="Times New Roman" panose="02020603050405020304" pitchFamily="18" charset="0"/>
              </a:rPr>
              <a:t>24 sites</a:t>
            </a:r>
          </a:p>
          <a:p>
            <a:pPr lvl="1"/>
            <a:r>
              <a:rPr lang="en-US" sz="1600" i="1" dirty="0">
                <a:latin typeface="Times New Roman" panose="02020603050405020304" pitchFamily="18" charset="0"/>
                <a:cs typeface="Times New Roman" panose="02020603050405020304" pitchFamily="18" charset="0"/>
              </a:rPr>
              <a:t>5 years</a:t>
            </a:r>
          </a:p>
          <a:p>
            <a:pPr lvl="1"/>
            <a:r>
              <a:rPr lang="en-US" sz="1600" i="1" dirty="0">
                <a:latin typeface="Times New Roman" panose="02020603050405020304" pitchFamily="18" charset="0"/>
                <a:cs typeface="Times New Roman" panose="02020603050405020304" pitchFamily="18" charset="0"/>
              </a:rPr>
              <a:t>2-3 seasons per year</a:t>
            </a:r>
          </a:p>
          <a:p>
            <a:pPr lvl="1"/>
            <a:r>
              <a:rPr lang="en-US" sz="3200" b="1" i="1" dirty="0">
                <a:latin typeface="Times New Roman" panose="02020603050405020304" pitchFamily="18" charset="0"/>
                <a:cs typeface="Times New Roman" panose="02020603050405020304" pitchFamily="18" charset="0"/>
              </a:rPr>
              <a:t>120 samples</a:t>
            </a:r>
          </a:p>
          <a:p>
            <a:pPr lvl="1"/>
            <a:endParaRPr lang="en-US" sz="2000" i="1" dirty="0">
              <a:latin typeface="Times New Roman" panose="02020603050405020304" pitchFamily="18" charset="0"/>
              <a:cs typeface="Times New Roman" panose="02020603050405020304" pitchFamily="18" charset="0"/>
            </a:endParaRPr>
          </a:p>
        </p:txBody>
      </p:sp>
      <p:pic>
        <p:nvPicPr>
          <p:cNvPr id="2164" name="Picture 2163">
            <a:extLst>
              <a:ext uri="{FF2B5EF4-FFF2-40B4-BE49-F238E27FC236}">
                <a16:creationId xmlns:a16="http://schemas.microsoft.com/office/drawing/2014/main" id="{E33358A9-90D6-414A-BDF8-1BEB6CABE5A2}"/>
              </a:ext>
            </a:extLst>
          </p:cNvPr>
          <p:cNvPicPr>
            <a:picLocks noChangeAspect="1"/>
          </p:cNvPicPr>
          <p:nvPr/>
        </p:nvPicPr>
        <p:blipFill>
          <a:blip r:embed="rId5"/>
          <a:stretch>
            <a:fillRect/>
          </a:stretch>
        </p:blipFill>
        <p:spPr>
          <a:xfrm>
            <a:off x="18913323" y="7030769"/>
            <a:ext cx="10174563" cy="4612591"/>
          </a:xfrm>
          <a:prstGeom prst="rect">
            <a:avLst/>
          </a:prstGeom>
        </p:spPr>
      </p:pic>
      <p:pic>
        <p:nvPicPr>
          <p:cNvPr id="2165" name="Picture 2164">
            <a:extLst>
              <a:ext uri="{FF2B5EF4-FFF2-40B4-BE49-F238E27FC236}">
                <a16:creationId xmlns:a16="http://schemas.microsoft.com/office/drawing/2014/main" id="{423D8479-0A78-4E2D-8EF8-409AD19D5BAE}"/>
              </a:ext>
            </a:extLst>
          </p:cNvPr>
          <p:cNvPicPr>
            <a:picLocks noChangeAspect="1"/>
          </p:cNvPicPr>
          <p:nvPr/>
        </p:nvPicPr>
        <p:blipFill rotWithShape="1">
          <a:blip r:embed="rId6"/>
          <a:srcRect b="13327"/>
          <a:stretch/>
        </p:blipFill>
        <p:spPr>
          <a:xfrm>
            <a:off x="28157916" y="7916764"/>
            <a:ext cx="1946978" cy="3027845"/>
          </a:xfrm>
          <a:prstGeom prst="rect">
            <a:avLst/>
          </a:prstGeom>
        </p:spPr>
      </p:pic>
      <p:grpSp>
        <p:nvGrpSpPr>
          <p:cNvPr id="2167" name="Group 2166">
            <a:extLst>
              <a:ext uri="{FF2B5EF4-FFF2-40B4-BE49-F238E27FC236}">
                <a16:creationId xmlns:a16="http://schemas.microsoft.com/office/drawing/2014/main" id="{FD46F872-CA0F-4A93-9941-5AAEFC94A03A}"/>
              </a:ext>
            </a:extLst>
          </p:cNvPr>
          <p:cNvGrpSpPr/>
          <p:nvPr/>
        </p:nvGrpSpPr>
        <p:grpSpPr>
          <a:xfrm>
            <a:off x="28860115" y="7298008"/>
            <a:ext cx="6741132" cy="3010392"/>
            <a:chOff x="5968616" y="22841421"/>
            <a:chExt cx="6741132" cy="3010392"/>
          </a:xfrm>
        </p:grpSpPr>
        <mc:AlternateContent xmlns:mc="http://schemas.openxmlformats.org/markup-compatibility/2006">
          <mc:Choice xmlns:a14="http://schemas.microsoft.com/office/drawing/2010/main" Requires="a14">
            <p:sp>
              <p:nvSpPr>
                <p:cNvPr id="2135" name="TextBox 2134">
                  <a:extLst>
                    <a:ext uri="{FF2B5EF4-FFF2-40B4-BE49-F238E27FC236}">
                      <a16:creationId xmlns:a16="http://schemas.microsoft.com/office/drawing/2014/main" id="{4EB531EB-3585-4599-A63E-839D5D2FAE4F}"/>
                    </a:ext>
                  </a:extLst>
                </p:cNvPr>
                <p:cNvSpPr txBox="1"/>
                <p:nvPr/>
              </p:nvSpPr>
              <p:spPr>
                <a:xfrm>
                  <a:off x="5968616" y="23376894"/>
                  <a:ext cx="6741132" cy="19078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𝑏</m:t>
                            </m:r>
                          </m:e>
                          <m:sub>
                            <m:r>
                              <a:rPr lang="en-US" sz="2000" b="0" i="1" smtClean="0">
                                <a:latin typeface="Cambria Math" panose="02040503050406030204" pitchFamily="18" charset="0"/>
                                <a:cs typeface="Times New Roman" panose="02020603050405020304" pitchFamily="18" charset="0"/>
                              </a:rPr>
                              <m:t>𝑜𝑏𝑠</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 ~ </m:t>
                        </m:r>
                        <m:r>
                          <a:rPr lang="en-US" sz="2000" b="0" i="1" smtClean="0">
                            <a:latin typeface="Cambria Math" panose="02040503050406030204" pitchFamily="18" charset="0"/>
                            <a:cs typeface="Times New Roman" panose="02020603050405020304" pitchFamily="18" charset="0"/>
                          </a:rPr>
                          <m:t>𝐺𝑎𝑢𝑠𝑠𝑖𝑎𝑛</m:t>
                        </m:r>
                        <m:d>
                          <m:dPr>
                            <m:ctrlPr>
                              <a:rPr lang="en-US" sz="2000" b="0" i="1" smtClean="0">
                                <a:latin typeface="Cambria Math" panose="02040503050406030204" pitchFamily="18" charset="0"/>
                                <a:cs typeface="Times New Roman" panose="02020603050405020304" pitchFamily="18" charset="0"/>
                              </a:rPr>
                            </m:ctrlPr>
                          </m:dPr>
                          <m:e>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𝑏</m:t>
                                </m:r>
                              </m:e>
                              <m:sub>
                                <m:r>
                                  <a:rPr lang="en-US" sz="2000" b="0" i="1" smtClean="0">
                                    <a:solidFill>
                                      <a:prstClr val="black"/>
                                    </a:solidFill>
                                    <a:latin typeface="Cambria Math" panose="02040503050406030204" pitchFamily="18" charset="0"/>
                                    <a:cs typeface="Times New Roman" panose="02020603050405020304" pitchFamily="18" charset="0"/>
                                  </a:rPr>
                                  <m:t>𝑡𝑟𝑢𝑒</m:t>
                                </m:r>
                                <m:r>
                                  <a:rPr lang="en-US" sz="2000" i="1">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𝑖</m:t>
                                </m:r>
                              </m:sub>
                            </m:sSub>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𝑏</m:t>
                                </m:r>
                              </m:e>
                              <m:sub>
                                <m:r>
                                  <a:rPr lang="en-US" sz="2000" b="0" i="1" smtClean="0">
                                    <a:solidFill>
                                      <a:prstClr val="black"/>
                                    </a:solidFill>
                                    <a:latin typeface="Cambria Math" panose="02040503050406030204" pitchFamily="18" charset="0"/>
                                    <a:cs typeface="Times New Roman" panose="02020603050405020304" pitchFamily="18" charset="0"/>
                                  </a:rPr>
                                  <m:t>𝑆𝐸</m:t>
                                </m:r>
                                <m:r>
                                  <a:rPr lang="en-US" sz="2000" i="1">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𝑖</m:t>
                                </m:r>
                              </m:sub>
                            </m:sSub>
                          </m:e>
                        </m:d>
                      </m:oMath>
                    </m:oMathPara>
                  </a14:m>
                  <a:endParaRPr lang="en-US" sz="2000" b="0" i="1" dirty="0">
                    <a:solidFill>
                      <a:prstClr val="black"/>
                    </a:solidFill>
                    <a:latin typeface="Times New Roman" panose="02020603050405020304" pitchFamily="18" charset="0"/>
                    <a:cs typeface="Times New Roman" panose="02020603050405020304" pitchFamily="18" charset="0"/>
                  </a:endParaRPr>
                </a:p>
                <a:p>
                  <a:endParaRPr lang="en-US" sz="1000"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𝑏</m:t>
                            </m:r>
                          </m:e>
                          <m:sub>
                            <m:r>
                              <a:rPr lang="en-US" sz="2000" b="0" i="1" smtClean="0">
                                <a:solidFill>
                                  <a:prstClr val="black"/>
                                </a:solidFill>
                                <a:latin typeface="Cambria Math" panose="02040503050406030204" pitchFamily="18" charset="0"/>
                                <a:cs typeface="Times New Roman" panose="02020603050405020304" pitchFamily="18" charset="0"/>
                              </a:rPr>
                              <m:t>𝑡𝑟𝑢𝑒</m:t>
                            </m:r>
                            <m:r>
                              <a:rPr lang="en-US" sz="2000" i="1">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𝑖</m:t>
                            </m:r>
                          </m:sub>
                        </m:sSub>
                        <m:r>
                          <a:rPr lang="en-US" sz="2000" i="1">
                            <a:solidFill>
                              <a:prstClr val="black"/>
                            </a:solidFill>
                            <a:latin typeface="Cambria Math" panose="02040503050406030204" pitchFamily="18" charset="0"/>
                            <a:cs typeface="Times New Roman" panose="02020603050405020304" pitchFamily="18" charset="0"/>
                          </a:rPr>
                          <m:t> ~ </m:t>
                        </m:r>
                        <m:r>
                          <a:rPr lang="en-US" sz="2000" i="1">
                            <a:solidFill>
                              <a:prstClr val="black"/>
                            </a:solidFill>
                            <a:latin typeface="Cambria Math" panose="02040503050406030204" pitchFamily="18" charset="0"/>
                            <a:cs typeface="Times New Roman" panose="02020603050405020304" pitchFamily="18" charset="0"/>
                          </a:rPr>
                          <m:t>𝐺𝑎𝑢𝑠𝑠𝑖𝑎𝑛</m:t>
                        </m:r>
                        <m:r>
                          <a:rPr lang="en-US" sz="2000" i="1">
                            <a:solidFill>
                              <a:prstClr val="black"/>
                            </a:solidFill>
                            <a:latin typeface="Cambria Math" panose="02040503050406030204" pitchFamily="18" charset="0"/>
                            <a:cs typeface="Times New Roman" panose="02020603050405020304" pitchFamily="18" charset="0"/>
                          </a:rPr>
                          <m:t>(</m:t>
                        </m:r>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smtClean="0">
                                <a:solidFill>
                                  <a:prstClr val="black"/>
                                </a:solidFill>
                                <a:latin typeface="Cambria Math" panose="02040503050406030204" pitchFamily="18" charset="0"/>
                                <a:cs typeface="Times New Roman" panose="02020603050405020304" pitchFamily="18" charset="0"/>
                              </a:rPr>
                              <m:t>µ</m:t>
                            </m:r>
                          </m:e>
                          <m:sub>
                            <m:r>
                              <a:rPr lang="en-US" sz="2000" i="1">
                                <a:solidFill>
                                  <a:prstClr val="black"/>
                                </a:solidFill>
                                <a:latin typeface="Cambria Math" panose="02040503050406030204" pitchFamily="18" charset="0"/>
                                <a:cs typeface="Times New Roman" panose="02020603050405020304" pitchFamily="18" charset="0"/>
                              </a:rPr>
                              <m:t>𝑖</m:t>
                            </m:r>
                          </m:sub>
                        </m:sSub>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 </m:t>
                            </m:r>
                            <m:r>
                              <a:rPr lang="en-US" sz="2000" i="1"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m:t>
                            </m:r>
                          </m:e>
                          <m:sub>
                            <m:r>
                              <a:rPr lang="en-US" sz="2000" i="1">
                                <a:solidFill>
                                  <a:prstClr val="black"/>
                                </a:solidFill>
                                <a:latin typeface="Cambria Math" panose="02040503050406030204" pitchFamily="18" charset="0"/>
                                <a:cs typeface="Times New Roman" panose="02020603050405020304" pitchFamily="18" charset="0"/>
                              </a:rPr>
                              <m:t>𝑖</m:t>
                            </m:r>
                          </m:sub>
                        </m:sSub>
                        <m:r>
                          <a:rPr lang="en-US" sz="2000" i="1">
                            <a:solidFill>
                              <a:prstClr val="black"/>
                            </a:solidFill>
                            <a:latin typeface="Cambria Math" panose="02040503050406030204" pitchFamily="18" charset="0"/>
                            <a:cs typeface="Times New Roman" panose="02020603050405020304" pitchFamily="18" charset="0"/>
                          </a:rPr>
                          <m:t>)</m:t>
                        </m:r>
                      </m:oMath>
                    </m:oMathPara>
                  </a14:m>
                  <a:endParaRPr lang="en-US" sz="1000"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µ</m:t>
                            </m:r>
                          </m:e>
                          <m:sub>
                            <m:r>
                              <a:rPr lang="en-US" sz="2000" i="1">
                                <a:solidFill>
                                  <a:prstClr val="black"/>
                                </a:solidFill>
                                <a:latin typeface="Cambria Math" panose="02040503050406030204" pitchFamily="18" charset="0"/>
                                <a:cs typeface="Times New Roman" panose="02020603050405020304" pitchFamily="18" charset="0"/>
                              </a:rPr>
                              <m:t>𝑖</m:t>
                            </m:r>
                          </m:sub>
                        </m:sSub>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α</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α</m:t>
                            </m:r>
                          </m:e>
                          <m:sub>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𝑠𝑖𝑡𝑒</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ub>
                        </m:sSub>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𝑇</m:t>
                            </m:r>
                          </m:sub>
                        </m:sSub>
                        <m:sSub>
                          <m:sSubPr>
                            <m:ctrlPr>
                              <a:rPr lang="en-US" sz="2000" i="1" smtClean="0">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𝑇</m:t>
                            </m:r>
                          </m:e>
                          <m:sub>
                            <m:r>
                              <a:rPr lang="en-US" sz="2000" i="1">
                                <a:solidFill>
                                  <a:prstClr val="black"/>
                                </a:solidFill>
                                <a:latin typeface="Cambria Math" panose="02040503050406030204" pitchFamily="18" charset="0"/>
                                <a:cs typeface="Times New Roman" panose="02020603050405020304" pitchFamily="18" charset="0"/>
                              </a:rPr>
                              <m:t>𝑜𝑏𝑠</m:t>
                            </m:r>
                            <m:r>
                              <a:rPr lang="en-US" sz="2000" i="1">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𝑖</m:t>
                            </m:r>
                          </m:sub>
                        </m:sSub>
                      </m:oMath>
                    </m:oMathPara>
                  </a14:m>
                  <a:endParaRPr lang="en-US" sz="2000" i="1"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𝑇</m:t>
                            </m:r>
                          </m:e>
                          <m:sub>
                            <m:r>
                              <a:rPr lang="en-US" sz="2000" b="0" i="1" smtClean="0">
                                <a:solidFill>
                                  <a:prstClr val="black"/>
                                </a:solidFill>
                                <a:latin typeface="Cambria Math" panose="02040503050406030204" pitchFamily="18" charset="0"/>
                                <a:cs typeface="Times New Roman" panose="02020603050405020304" pitchFamily="18" charset="0"/>
                              </a:rPr>
                              <m:t>𝑜𝑏𝑠</m:t>
                            </m:r>
                            <m:r>
                              <a:rPr lang="en-US" sz="2000" i="1">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𝑖</m:t>
                            </m:r>
                          </m:sub>
                        </m:sSub>
                        <m:r>
                          <a:rPr lang="en-US" sz="2000" i="1">
                            <a:solidFill>
                              <a:prstClr val="black"/>
                            </a:solidFill>
                            <a:latin typeface="Cambria Math" panose="02040503050406030204" pitchFamily="18" charset="0"/>
                            <a:cs typeface="Times New Roman" panose="02020603050405020304" pitchFamily="18" charset="0"/>
                          </a:rPr>
                          <m:t> ~ </m:t>
                        </m:r>
                        <m:r>
                          <a:rPr lang="en-US" sz="2000" i="1">
                            <a:solidFill>
                              <a:prstClr val="black"/>
                            </a:solidFill>
                            <a:latin typeface="Cambria Math" panose="02040503050406030204" pitchFamily="18" charset="0"/>
                            <a:cs typeface="Times New Roman" panose="02020603050405020304" pitchFamily="18" charset="0"/>
                          </a:rPr>
                          <m:t>𝐺𝑎𝑢𝑠𝑠𝑖𝑎𝑛</m:t>
                        </m:r>
                        <m:d>
                          <m:dPr>
                            <m:ctrlPr>
                              <a:rPr lang="en-US" sz="2000" i="1">
                                <a:solidFill>
                                  <a:prstClr val="black"/>
                                </a:solidFill>
                                <a:latin typeface="Cambria Math" panose="02040503050406030204" pitchFamily="18" charset="0"/>
                                <a:cs typeface="Times New Roman" panose="02020603050405020304" pitchFamily="18" charset="0"/>
                              </a:rPr>
                            </m:ctrlPr>
                          </m:dPr>
                          <m:e>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b="0" i="1" smtClean="0">
                                    <a:solidFill>
                                      <a:prstClr val="black"/>
                                    </a:solidFill>
                                    <a:latin typeface="Cambria Math" panose="02040503050406030204" pitchFamily="18" charset="0"/>
                                    <a:cs typeface="Times New Roman" panose="02020603050405020304" pitchFamily="18" charset="0"/>
                                  </a:rPr>
                                  <m:t>𝑇</m:t>
                                </m:r>
                              </m:e>
                              <m:sub>
                                <m:r>
                                  <a:rPr lang="en-US" sz="2000" b="0" i="1" smtClean="0">
                                    <a:solidFill>
                                      <a:prstClr val="black"/>
                                    </a:solidFill>
                                    <a:latin typeface="Cambria Math" panose="02040503050406030204" pitchFamily="18" charset="0"/>
                                    <a:cs typeface="Times New Roman" panose="02020603050405020304" pitchFamily="18" charset="0"/>
                                  </a:rPr>
                                  <m:t>𝑡𝑟𝑢𝑒</m:t>
                                </m:r>
                                <m:r>
                                  <a:rPr lang="en-US" sz="2000" b="0" i="1" smtClean="0">
                                    <a:solidFill>
                                      <a:prstClr val="black"/>
                                    </a:solidFill>
                                    <a:latin typeface="Cambria Math" panose="02040503050406030204" pitchFamily="18" charset="0"/>
                                    <a:cs typeface="Times New Roman" panose="02020603050405020304" pitchFamily="18" charset="0"/>
                                  </a:rPr>
                                  <m:t>,</m:t>
                                </m:r>
                                <m:r>
                                  <a:rPr lang="en-US" sz="2000" b="0" i="1" smtClean="0">
                                    <a:solidFill>
                                      <a:prstClr val="black"/>
                                    </a:solidFill>
                                    <a:latin typeface="Cambria Math" panose="02040503050406030204" pitchFamily="18" charset="0"/>
                                    <a:cs typeface="Times New Roman" panose="02020603050405020304" pitchFamily="18" charset="0"/>
                                  </a:rPr>
                                  <m:t>𝑖</m:t>
                                </m:r>
                              </m:sub>
                            </m:sSub>
                            <m:sSub>
                              <m:sSubPr>
                                <m:ctrlPr>
                                  <a:rPr lang="en-US" sz="2000" i="1">
                                    <a:solidFill>
                                      <a:prstClr val="black"/>
                                    </a:solidFill>
                                    <a:latin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cs typeface="Times New Roman" panose="02020603050405020304" pitchFamily="18" charset="0"/>
                                  </a:rPr>
                                  <m:t>, </m:t>
                                </m:r>
                                <m:r>
                                  <a:rPr lang="en-US" sz="2000" b="0" i="1" smtClean="0">
                                    <a:solidFill>
                                      <a:prstClr val="black"/>
                                    </a:solidFill>
                                    <a:latin typeface="Cambria Math" panose="02040503050406030204" pitchFamily="18" charset="0"/>
                                    <a:cs typeface="Times New Roman" panose="02020603050405020304" pitchFamily="18" charset="0"/>
                                  </a:rPr>
                                  <m:t>𝑇</m:t>
                                </m:r>
                              </m:e>
                              <m:sub>
                                <m:r>
                                  <a:rPr lang="en-US" sz="2000" b="0" i="1"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𝑆𝐸</m:t>
                                </m:r>
                                <m:r>
                                  <a:rPr lang="en-US" sz="2000" b="0" i="1"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m:t>
                                </m:r>
                                <m:r>
                                  <a:rPr lang="en-US" sz="2000" b="0" i="1"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𝑖</m:t>
                                </m:r>
                              </m:sub>
                            </m:sSub>
                          </m:e>
                        </m:d>
                      </m:oMath>
                    </m:oMathPara>
                  </a14:m>
                  <a:endParaRPr lang="en-US" sz="2000" i="1" dirty="0">
                    <a:solidFill>
                      <a:prstClr val="black"/>
                    </a:solidFill>
                    <a:latin typeface="Times New Roman" panose="02020603050405020304" pitchFamily="18" charset="0"/>
                    <a:cs typeface="Times New Roman" panose="02020603050405020304" pitchFamily="18" charset="0"/>
                  </a:endParaRPr>
                </a:p>
                <a:p>
                  <a:r>
                    <a:rPr lang="en-US" sz="2000" i="1" dirty="0">
                      <a:solidFill>
                        <a:prstClr val="black"/>
                      </a:solidFill>
                      <a:latin typeface="Times New Roman" panose="02020603050405020304" pitchFamily="18" charset="0"/>
                      <a:cs typeface="Times New Roman" panose="02020603050405020304" pitchFamily="18" charset="0"/>
                    </a:rPr>
                    <a:t>	Priors…</a:t>
                  </a:r>
                  <a:endParaRPr lang="en-US" sz="1000" i="1" dirty="0">
                    <a:latin typeface="Times New Roman" panose="02020603050405020304" pitchFamily="18" charset="0"/>
                    <a:cs typeface="Times New Roman" panose="02020603050405020304" pitchFamily="18" charset="0"/>
                  </a:endParaRPr>
                </a:p>
              </p:txBody>
            </p:sp>
          </mc:Choice>
          <mc:Fallback>
            <p:sp>
              <p:nvSpPr>
                <p:cNvPr id="2135" name="TextBox 2134">
                  <a:extLst>
                    <a:ext uri="{FF2B5EF4-FFF2-40B4-BE49-F238E27FC236}">
                      <a16:creationId xmlns:a16="http://schemas.microsoft.com/office/drawing/2014/main" id="{4EB531EB-3585-4599-A63E-839D5D2FAE4F}"/>
                    </a:ext>
                  </a:extLst>
                </p:cNvPr>
                <p:cNvSpPr txBox="1">
                  <a:spLocks noRot="1" noChangeAspect="1" noMove="1" noResize="1" noEditPoints="1" noAdjustHandles="1" noChangeArrowheads="1" noChangeShapeType="1" noTextEdit="1"/>
                </p:cNvSpPr>
                <p:nvPr/>
              </p:nvSpPr>
              <p:spPr>
                <a:xfrm>
                  <a:off x="5968616" y="23376894"/>
                  <a:ext cx="6741132" cy="1907830"/>
                </a:xfrm>
                <a:prstGeom prst="rect">
                  <a:avLst/>
                </a:prstGeom>
                <a:blipFill>
                  <a:blip r:embed="rId7"/>
                  <a:stretch>
                    <a:fillRect b="-4792"/>
                  </a:stretch>
                </a:blipFill>
              </p:spPr>
              <p:txBody>
                <a:bodyPr/>
                <a:lstStyle/>
                <a:p>
                  <a:r>
                    <a:rPr lang="en-US">
                      <a:noFill/>
                    </a:rPr>
                    <a:t> </a:t>
                  </a:r>
                </a:p>
              </p:txBody>
            </p:sp>
          </mc:Fallback>
        </mc:AlternateContent>
        <p:sp>
          <p:nvSpPr>
            <p:cNvPr id="2137" name="TextBox 2136">
              <a:extLst>
                <a:ext uri="{FF2B5EF4-FFF2-40B4-BE49-F238E27FC236}">
                  <a16:creationId xmlns:a16="http://schemas.microsoft.com/office/drawing/2014/main" id="{AC50D34C-1317-4C6F-98B5-3919E3E98ABF}"/>
                </a:ext>
              </a:extLst>
            </p:cNvPr>
            <p:cNvSpPr txBox="1"/>
            <p:nvPr/>
          </p:nvSpPr>
          <p:spPr>
            <a:xfrm>
              <a:off x="7501112" y="25143927"/>
              <a:ext cx="439469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Bayesian linear regression with errors in variables and varying intercepts by site.</a:t>
              </a:r>
            </a:p>
          </p:txBody>
        </p:sp>
        <p:sp>
          <p:nvSpPr>
            <p:cNvPr id="2166" name="Rectangle 2165">
              <a:extLst>
                <a:ext uri="{FF2B5EF4-FFF2-40B4-BE49-F238E27FC236}">
                  <a16:creationId xmlns:a16="http://schemas.microsoft.com/office/drawing/2014/main" id="{1E377D6B-C6F7-4DAA-8DFC-C5D4203E7765}"/>
                </a:ext>
              </a:extLst>
            </p:cNvPr>
            <p:cNvSpPr/>
            <p:nvPr/>
          </p:nvSpPr>
          <p:spPr>
            <a:xfrm>
              <a:off x="8733888" y="22841421"/>
              <a:ext cx="1210588" cy="523220"/>
            </a:xfrm>
            <a:prstGeom prst="rect">
              <a:avLst/>
            </a:prstGeom>
          </p:spPr>
          <p:txBody>
            <a:bodyPr wrap="none">
              <a:spAutoFit/>
            </a:bodyPr>
            <a:lstStyle/>
            <a:p>
              <a:r>
                <a:rPr lang="en-US" sz="2800" b="1" i="1" dirty="0">
                  <a:latin typeface="Times New Roman" panose="02020603050405020304" pitchFamily="18" charset="0"/>
                  <a:cs typeface="Times New Roman" panose="02020603050405020304" pitchFamily="18" charset="0"/>
                </a:rPr>
                <a:t> Model</a:t>
              </a:r>
              <a:endParaRPr lang="en-US" sz="2800" dirty="0"/>
            </a:p>
          </p:txBody>
        </p:sp>
      </p:grpSp>
      <p:sp>
        <p:nvSpPr>
          <p:cNvPr id="2170" name="Rectangle 2169">
            <a:extLst>
              <a:ext uri="{FF2B5EF4-FFF2-40B4-BE49-F238E27FC236}">
                <a16:creationId xmlns:a16="http://schemas.microsoft.com/office/drawing/2014/main" id="{87C6810E-1735-4D6E-B7FA-75C8D93E5048}"/>
              </a:ext>
            </a:extLst>
          </p:cNvPr>
          <p:cNvSpPr/>
          <p:nvPr/>
        </p:nvSpPr>
        <p:spPr>
          <a:xfrm>
            <a:off x="1256426" y="23458343"/>
            <a:ext cx="9443412" cy="267765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Size-spectrum exponents </a:t>
            </a:r>
            <a:r>
              <a:rPr lang="en-US" sz="2800" i="1"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 were negatively related to temperature, but only weakly. Across the 22 degree gradient in mean annual stream temperature, average </a:t>
            </a:r>
            <a:r>
              <a:rPr lang="en-US" sz="2800" i="1"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 exponents declined from -1.29 to -1.33, with an 88% probability of a negative slope. By comparison, among sample variation ranged from -1.13 to -1.82. </a:t>
            </a:r>
          </a:p>
        </p:txBody>
      </p:sp>
      <p:sp>
        <p:nvSpPr>
          <p:cNvPr id="2171" name="Rectangle 2170">
            <a:extLst>
              <a:ext uri="{FF2B5EF4-FFF2-40B4-BE49-F238E27FC236}">
                <a16:creationId xmlns:a16="http://schemas.microsoft.com/office/drawing/2014/main" id="{0B217994-CC16-42D3-BCA5-4E7659DE633C}"/>
              </a:ext>
            </a:extLst>
          </p:cNvPr>
          <p:cNvSpPr/>
          <p:nvPr/>
        </p:nvSpPr>
        <p:spPr>
          <a:xfrm>
            <a:off x="-1" y="5208593"/>
            <a:ext cx="35601247" cy="1015663"/>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2" name="Rectangle 2171">
            <a:extLst>
              <a:ext uri="{FF2B5EF4-FFF2-40B4-BE49-F238E27FC236}">
                <a16:creationId xmlns:a16="http://schemas.microsoft.com/office/drawing/2014/main" id="{FD866AD6-2A69-49C2-AB04-8FAEC59BCE16}"/>
              </a:ext>
            </a:extLst>
          </p:cNvPr>
          <p:cNvSpPr/>
          <p:nvPr/>
        </p:nvSpPr>
        <p:spPr>
          <a:xfrm>
            <a:off x="974754" y="5182720"/>
            <a:ext cx="6217600" cy="1015663"/>
          </a:xfrm>
          <a:prstGeom prst="rect">
            <a:avLst/>
          </a:prstGeom>
        </p:spPr>
        <p:txBody>
          <a:bodyPr wrap="none">
            <a:spAutoFit/>
          </a:bodyPr>
          <a:lstStyle/>
          <a:p>
            <a:r>
              <a:rPr lang="en-US" sz="6000" dirty="0">
                <a:solidFill>
                  <a:schemeClr val="bg1"/>
                </a:solidFill>
                <a:latin typeface="Times New Roman" panose="02020603050405020304" pitchFamily="18" charset="0"/>
                <a:cs typeface="Times New Roman" panose="02020603050405020304" pitchFamily="18" charset="0"/>
              </a:rPr>
              <a:t>Theory + Approach</a:t>
            </a:r>
            <a:endParaRPr lang="en-US" dirty="0">
              <a:solidFill>
                <a:schemeClr val="bg1"/>
              </a:solidFill>
            </a:endParaRPr>
          </a:p>
        </p:txBody>
      </p:sp>
      <p:sp>
        <p:nvSpPr>
          <p:cNvPr id="2175" name="Rectangle 2174">
            <a:extLst>
              <a:ext uri="{FF2B5EF4-FFF2-40B4-BE49-F238E27FC236}">
                <a16:creationId xmlns:a16="http://schemas.microsoft.com/office/drawing/2014/main" id="{304188E4-7FFD-494D-A3D6-C58B2C96A80F}"/>
              </a:ext>
            </a:extLst>
          </p:cNvPr>
          <p:cNvSpPr/>
          <p:nvPr/>
        </p:nvSpPr>
        <p:spPr>
          <a:xfrm>
            <a:off x="-27506" y="12314870"/>
            <a:ext cx="35628752" cy="1015663"/>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6" name="Rectangle 2175">
            <a:extLst>
              <a:ext uri="{FF2B5EF4-FFF2-40B4-BE49-F238E27FC236}">
                <a16:creationId xmlns:a16="http://schemas.microsoft.com/office/drawing/2014/main" id="{BDA4F516-5E79-4D9A-9434-03583BC971ED}"/>
              </a:ext>
            </a:extLst>
          </p:cNvPr>
          <p:cNvSpPr/>
          <p:nvPr/>
        </p:nvSpPr>
        <p:spPr>
          <a:xfrm>
            <a:off x="1074703" y="12288997"/>
            <a:ext cx="6016391" cy="1015663"/>
          </a:xfrm>
          <a:prstGeom prst="rect">
            <a:avLst/>
          </a:prstGeom>
        </p:spPr>
        <p:txBody>
          <a:bodyPr wrap="none">
            <a:spAutoFit/>
          </a:bodyPr>
          <a:lstStyle/>
          <a:p>
            <a:r>
              <a:rPr lang="en-US" sz="6000" dirty="0">
                <a:solidFill>
                  <a:schemeClr val="bg1"/>
                </a:solidFill>
                <a:latin typeface="Times New Roman" panose="02020603050405020304" pitchFamily="18" charset="0"/>
                <a:cs typeface="Times New Roman" panose="02020603050405020304" pitchFamily="18" charset="0"/>
              </a:rPr>
              <a:t>Preliminary results</a:t>
            </a:r>
            <a:endParaRPr lang="en-US" dirty="0">
              <a:solidFill>
                <a:schemeClr val="bg1"/>
              </a:solidFill>
            </a:endParaRPr>
          </a:p>
        </p:txBody>
      </p:sp>
      <mc:AlternateContent xmlns:mc="http://schemas.openxmlformats.org/markup-compatibility/2006">
        <mc:Choice xmlns:a14="http://schemas.microsoft.com/office/drawing/2010/main" Requires="a14">
          <p:sp>
            <p:nvSpPr>
              <p:cNvPr id="2182" name="Rectangle 2181">
                <a:extLst>
                  <a:ext uri="{FF2B5EF4-FFF2-40B4-BE49-F238E27FC236}">
                    <a16:creationId xmlns:a16="http://schemas.microsoft.com/office/drawing/2014/main" id="{42F75B22-581C-4BE8-A665-CB18EA7A1535}"/>
                  </a:ext>
                </a:extLst>
              </p:cNvPr>
              <p:cNvSpPr/>
              <p:nvPr/>
            </p:nvSpPr>
            <p:spPr>
              <a:xfrm>
                <a:off x="2904377" y="14637345"/>
                <a:ext cx="4052328"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0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𝑆𝑙𝑜𝑝𝑒</m:t>
                          </m:r>
                          <m:r>
                            <a:rPr lang="en-US" sz="20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20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20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𝑇</m:t>
                          </m:r>
                        </m:sub>
                      </m:sSub>
                      <m:r>
                        <a:rPr lang="en-US" sz="2000" b="0"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−0.002 (−0.006, 0.002)</m:t>
                      </m:r>
                    </m:oMath>
                  </m:oMathPara>
                </a14:m>
                <a:endParaRPr lang="en-US" sz="2000" dirty="0">
                  <a:solidFill>
                    <a:schemeClr val="bg1"/>
                  </a:solidFill>
                </a:endParaRPr>
              </a:p>
            </p:txBody>
          </p:sp>
        </mc:Choice>
        <mc:Fallback>
          <p:sp>
            <p:nvSpPr>
              <p:cNvPr id="2182" name="Rectangle 2181">
                <a:extLst>
                  <a:ext uri="{FF2B5EF4-FFF2-40B4-BE49-F238E27FC236}">
                    <a16:creationId xmlns:a16="http://schemas.microsoft.com/office/drawing/2014/main" id="{42F75B22-581C-4BE8-A665-CB18EA7A1535}"/>
                  </a:ext>
                </a:extLst>
              </p:cNvPr>
              <p:cNvSpPr>
                <a:spLocks noRot="1" noChangeAspect="1" noMove="1" noResize="1" noEditPoints="1" noAdjustHandles="1" noChangeArrowheads="1" noChangeShapeType="1" noTextEdit="1"/>
              </p:cNvSpPr>
              <p:nvPr/>
            </p:nvSpPr>
            <p:spPr>
              <a:xfrm>
                <a:off x="2904377" y="14637345"/>
                <a:ext cx="4052328" cy="400110"/>
              </a:xfrm>
              <a:prstGeom prst="rect">
                <a:avLst/>
              </a:prstGeom>
              <a:blipFill>
                <a:blip r:embed="rId8"/>
                <a:stretch>
                  <a:fillRect b="-151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83" name="Rectangle 2182">
                <a:extLst>
                  <a:ext uri="{FF2B5EF4-FFF2-40B4-BE49-F238E27FC236}">
                    <a16:creationId xmlns:a16="http://schemas.microsoft.com/office/drawing/2014/main" id="{E6AB6574-A654-4F4A-B3F5-E6B147481FAD}"/>
                  </a:ext>
                </a:extLst>
              </p:cNvPr>
              <p:cNvSpPr/>
              <p:nvPr/>
            </p:nvSpPr>
            <p:spPr>
              <a:xfrm>
                <a:off x="4431147" y="14940175"/>
                <a:ext cx="3700426" cy="523220"/>
              </a:xfrm>
              <a:prstGeom prst="rect">
                <a:avLst/>
              </a:prstGeom>
            </p:spPr>
            <p:txBody>
              <a:bodyPr wrap="square">
                <a:spAutoFit/>
              </a:bodyPr>
              <a:lstStyle/>
              <a:p>
                <a14:m>
                  <m:oMath xmlns:m="http://schemas.openxmlformats.org/officeDocument/2006/math">
                    <m:r>
                      <m:rPr>
                        <m:sty m:val="p"/>
                      </m:rPr>
                      <a:rPr lang="en-US" sz="1400" b="0"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Mean</m:t>
                    </m:r>
                  </m:oMath>
                </a14:m>
                <a:r>
                  <a:rPr lang="en-US" sz="1400" dirty="0">
                    <a:solidFill>
                      <a:schemeClr val="bg1"/>
                    </a:solidFill>
                  </a:rPr>
                  <a:t>    (</a:t>
                </a:r>
                <a14:m>
                  <m:oMath xmlns:m="http://schemas.openxmlformats.org/officeDocument/2006/math">
                    <m:r>
                      <a:rPr lang="en-US" sz="1400" b="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95</m:t>
                    </m:r>
                    <m:r>
                      <a:rPr lang="en-US" sz="1400" b="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400" b="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Credible</m:t>
                    </m:r>
                    <m:r>
                      <a:rPr lang="en-US" sz="1400" b="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400" b="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Interval</m:t>
                    </m:r>
                    <m:r>
                      <a:rPr lang="en-US" sz="1400" b="0"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400" dirty="0">
                  <a:solidFill>
                    <a:schemeClr val="bg1"/>
                  </a:solidFill>
                </a:endParaRPr>
              </a:p>
              <a:p>
                <a:endParaRPr lang="en-US" sz="1400" dirty="0">
                  <a:solidFill>
                    <a:schemeClr val="bg1"/>
                  </a:solidFill>
                </a:endParaRPr>
              </a:p>
            </p:txBody>
          </p:sp>
        </mc:Choice>
        <mc:Fallback>
          <p:sp>
            <p:nvSpPr>
              <p:cNvPr id="2183" name="Rectangle 2182">
                <a:extLst>
                  <a:ext uri="{FF2B5EF4-FFF2-40B4-BE49-F238E27FC236}">
                    <a16:creationId xmlns:a16="http://schemas.microsoft.com/office/drawing/2014/main" id="{E6AB6574-A654-4F4A-B3F5-E6B147481FAD}"/>
                  </a:ext>
                </a:extLst>
              </p:cNvPr>
              <p:cNvSpPr>
                <a:spLocks noRot="1" noChangeAspect="1" noMove="1" noResize="1" noEditPoints="1" noAdjustHandles="1" noChangeArrowheads="1" noChangeShapeType="1" noTextEdit="1"/>
              </p:cNvSpPr>
              <p:nvPr/>
            </p:nvSpPr>
            <p:spPr>
              <a:xfrm>
                <a:off x="4431147" y="14940175"/>
                <a:ext cx="3700426" cy="523220"/>
              </a:xfrm>
              <a:prstGeom prst="rect">
                <a:avLst/>
              </a:prstGeom>
              <a:blipFill>
                <a:blip r:embed="rId9"/>
                <a:stretch>
                  <a:fillRect t="-2326"/>
                </a:stretch>
              </a:blipFill>
            </p:spPr>
            <p:txBody>
              <a:bodyPr/>
              <a:lstStyle/>
              <a:p>
                <a:r>
                  <a:rPr lang="en-US">
                    <a:noFill/>
                  </a:rPr>
                  <a:t> </a:t>
                </a:r>
              </a:p>
            </p:txBody>
          </p:sp>
        </mc:Fallback>
      </mc:AlternateContent>
      <p:sp>
        <p:nvSpPr>
          <p:cNvPr id="2168" name="TextBox 2167">
            <a:extLst>
              <a:ext uri="{FF2B5EF4-FFF2-40B4-BE49-F238E27FC236}">
                <a16:creationId xmlns:a16="http://schemas.microsoft.com/office/drawing/2014/main" id="{55887B57-966B-4723-892B-D0C447596726}"/>
              </a:ext>
            </a:extLst>
          </p:cNvPr>
          <p:cNvSpPr txBox="1"/>
          <p:nvPr/>
        </p:nvSpPr>
        <p:spPr>
          <a:xfrm>
            <a:off x="1256426" y="13313906"/>
            <a:ext cx="9443412"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4) Weak negative relationship between temperature and size spectra </a:t>
            </a:r>
          </a:p>
        </p:txBody>
      </p:sp>
      <p:sp>
        <p:nvSpPr>
          <p:cNvPr id="2194" name="Rectangle 2193">
            <a:extLst>
              <a:ext uri="{FF2B5EF4-FFF2-40B4-BE49-F238E27FC236}">
                <a16:creationId xmlns:a16="http://schemas.microsoft.com/office/drawing/2014/main" id="{466D93BE-0A2F-4903-8692-0D1F614E2D1B}"/>
              </a:ext>
            </a:extLst>
          </p:cNvPr>
          <p:cNvSpPr/>
          <p:nvPr/>
        </p:nvSpPr>
        <p:spPr>
          <a:xfrm>
            <a:off x="11574379" y="23458343"/>
            <a:ext cx="7378846" cy="267765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Contrary to predictions, temperature was unrelated to standing stock biomass density overall. However, it was positively related to. However, for macroinvertebrates only, there was a 94% probability of a </a:t>
            </a:r>
            <a:r>
              <a:rPr lang="en-US" sz="2800" i="1" dirty="0">
                <a:latin typeface="Times New Roman" panose="02020603050405020304" pitchFamily="18" charset="0"/>
                <a:cs typeface="Times New Roman" panose="02020603050405020304" pitchFamily="18" charset="0"/>
              </a:rPr>
              <a:t>positive</a:t>
            </a:r>
            <a:r>
              <a:rPr lang="en-US" sz="2800" dirty="0">
                <a:latin typeface="Times New Roman" panose="02020603050405020304" pitchFamily="18" charset="0"/>
                <a:cs typeface="Times New Roman" panose="02020603050405020304" pitchFamily="18" charset="0"/>
              </a:rPr>
              <a:t> relationship, opposite of theoretical predictions. </a:t>
            </a:r>
          </a:p>
        </p:txBody>
      </p:sp>
      <p:sp>
        <p:nvSpPr>
          <p:cNvPr id="2193" name="TextBox 2192">
            <a:extLst>
              <a:ext uri="{FF2B5EF4-FFF2-40B4-BE49-F238E27FC236}">
                <a16:creationId xmlns:a16="http://schemas.microsoft.com/office/drawing/2014/main" id="{2D20C933-7B93-4A0B-A2E3-B4883108B282}"/>
              </a:ext>
            </a:extLst>
          </p:cNvPr>
          <p:cNvSpPr txBox="1"/>
          <p:nvPr/>
        </p:nvSpPr>
        <p:spPr>
          <a:xfrm>
            <a:off x="11306434" y="13302946"/>
            <a:ext cx="8256913"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5) No relationship between temperature and standing stock biomass</a:t>
            </a:r>
          </a:p>
        </p:txBody>
      </p:sp>
      <p:sp>
        <p:nvSpPr>
          <p:cNvPr id="2199" name="TextBox 2198">
            <a:extLst>
              <a:ext uri="{FF2B5EF4-FFF2-40B4-BE49-F238E27FC236}">
                <a16:creationId xmlns:a16="http://schemas.microsoft.com/office/drawing/2014/main" id="{59862475-7AD9-45F8-AD0B-CA0EC6811C14}"/>
              </a:ext>
            </a:extLst>
          </p:cNvPr>
          <p:cNvSpPr txBox="1"/>
          <p:nvPr/>
        </p:nvSpPr>
        <p:spPr>
          <a:xfrm>
            <a:off x="1020715" y="6153564"/>
            <a:ext cx="8196078" cy="1446550"/>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1) Theory: </a:t>
            </a:r>
            <a:r>
              <a:rPr lang="en-US" sz="2400" dirty="0">
                <a:latin typeface="Times New Roman" panose="02020603050405020304" pitchFamily="18" charset="0"/>
                <a:cs typeface="Times New Roman" panose="02020603050405020304" pitchFamily="18" charset="0"/>
              </a:rPr>
              <a:t>Contrasting influence of temperature and resource supply on individual size distributions via Metabolic Theory of Ecology</a:t>
            </a:r>
            <a:endParaRPr lang="en-US" sz="3200" dirty="0">
              <a:latin typeface="Times New Roman" panose="02020603050405020304" pitchFamily="18" charset="0"/>
              <a:cs typeface="Times New Roman" panose="02020603050405020304" pitchFamily="18" charset="0"/>
            </a:endParaRPr>
          </a:p>
        </p:txBody>
      </p:sp>
      <p:pic>
        <p:nvPicPr>
          <p:cNvPr id="2201" name="Picture 2200">
            <a:extLst>
              <a:ext uri="{FF2B5EF4-FFF2-40B4-BE49-F238E27FC236}">
                <a16:creationId xmlns:a16="http://schemas.microsoft.com/office/drawing/2014/main" id="{AB0040A5-6BC5-4817-B796-36BF387B611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71985" y="7500832"/>
            <a:ext cx="7713116" cy="4163717"/>
          </a:xfrm>
          <a:prstGeom prst="rect">
            <a:avLst/>
          </a:prstGeom>
        </p:spPr>
      </p:pic>
      <mc:AlternateContent xmlns:mc="http://schemas.openxmlformats.org/markup-compatibility/2006">
        <mc:Choice xmlns:a14="http://schemas.microsoft.com/office/drawing/2010/main" Requires="a14">
          <p:sp>
            <p:nvSpPr>
              <p:cNvPr id="2231" name="Rectangle 2230">
                <a:extLst>
                  <a:ext uri="{FF2B5EF4-FFF2-40B4-BE49-F238E27FC236}">
                    <a16:creationId xmlns:a16="http://schemas.microsoft.com/office/drawing/2014/main" id="{48D3DF54-64FE-49CF-B83B-94F75457F20F}"/>
                  </a:ext>
                </a:extLst>
              </p:cNvPr>
              <p:cNvSpPr/>
              <p:nvPr/>
            </p:nvSpPr>
            <p:spPr>
              <a:xfrm>
                <a:off x="13604616" y="15062730"/>
                <a:ext cx="2817053" cy="3385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𝑆𝑙𝑜𝑝𝑒</m:t>
                          </m:r>
                          <m:r>
                            <a:rPr lang="en-US"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𝑇</m:t>
                          </m:r>
                        </m:sub>
                      </m:sSub>
                      <m:r>
                        <a:rPr lang="en-US" sz="1600" b="0"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−0.02 (−0.15, 0.1)</m:t>
                      </m:r>
                    </m:oMath>
                  </m:oMathPara>
                </a14:m>
                <a:endParaRPr lang="en-US" sz="1600" dirty="0">
                  <a:solidFill>
                    <a:schemeClr val="bg1"/>
                  </a:solidFill>
                </a:endParaRPr>
              </a:p>
            </p:txBody>
          </p:sp>
        </mc:Choice>
        <mc:Fallback>
          <p:sp>
            <p:nvSpPr>
              <p:cNvPr id="2231" name="Rectangle 2230">
                <a:extLst>
                  <a:ext uri="{FF2B5EF4-FFF2-40B4-BE49-F238E27FC236}">
                    <a16:creationId xmlns:a16="http://schemas.microsoft.com/office/drawing/2014/main" id="{48D3DF54-64FE-49CF-B83B-94F75457F20F}"/>
                  </a:ext>
                </a:extLst>
              </p:cNvPr>
              <p:cNvSpPr>
                <a:spLocks noRot="1" noChangeAspect="1" noMove="1" noResize="1" noEditPoints="1" noAdjustHandles="1" noChangeArrowheads="1" noChangeShapeType="1" noTextEdit="1"/>
              </p:cNvSpPr>
              <p:nvPr/>
            </p:nvSpPr>
            <p:spPr>
              <a:xfrm>
                <a:off x="13604616" y="15062730"/>
                <a:ext cx="2817053" cy="338554"/>
              </a:xfrm>
              <a:prstGeom prst="rect">
                <a:avLst/>
              </a:prstGeom>
              <a:blipFill>
                <a:blip r:embed="rId11"/>
                <a:stretch>
                  <a:fillRect b="-10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32" name="Rectangle 2231">
                <a:extLst>
                  <a:ext uri="{FF2B5EF4-FFF2-40B4-BE49-F238E27FC236}">
                    <a16:creationId xmlns:a16="http://schemas.microsoft.com/office/drawing/2014/main" id="{701CE8A1-A47B-4329-8493-CDB8AFBD60F8}"/>
                  </a:ext>
                </a:extLst>
              </p:cNvPr>
              <p:cNvSpPr/>
              <p:nvPr/>
            </p:nvSpPr>
            <p:spPr>
              <a:xfrm>
                <a:off x="13604616" y="17745435"/>
                <a:ext cx="3013710" cy="3385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𝑆𝑙𝑜𝑝𝑒</m:t>
                          </m:r>
                          <m:r>
                            <a:rPr lang="en-US"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𝑇</m:t>
                          </m:r>
                        </m:sub>
                      </m:sSub>
                      <m:r>
                        <a:rPr lang="en-US" sz="1600" b="0"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−0.02 (−0.14 0.11)</m:t>
                      </m:r>
                    </m:oMath>
                  </m:oMathPara>
                </a14:m>
                <a:endParaRPr lang="en-US" sz="1600" dirty="0">
                  <a:solidFill>
                    <a:schemeClr val="bg1"/>
                  </a:solidFill>
                </a:endParaRPr>
              </a:p>
            </p:txBody>
          </p:sp>
        </mc:Choice>
        <mc:Fallback>
          <p:sp>
            <p:nvSpPr>
              <p:cNvPr id="2232" name="Rectangle 2231">
                <a:extLst>
                  <a:ext uri="{FF2B5EF4-FFF2-40B4-BE49-F238E27FC236}">
                    <a16:creationId xmlns:a16="http://schemas.microsoft.com/office/drawing/2014/main" id="{701CE8A1-A47B-4329-8493-CDB8AFBD60F8}"/>
                  </a:ext>
                </a:extLst>
              </p:cNvPr>
              <p:cNvSpPr>
                <a:spLocks noRot="1" noChangeAspect="1" noMove="1" noResize="1" noEditPoints="1" noAdjustHandles="1" noChangeArrowheads="1" noChangeShapeType="1" noTextEdit="1"/>
              </p:cNvSpPr>
              <p:nvPr/>
            </p:nvSpPr>
            <p:spPr>
              <a:xfrm>
                <a:off x="13604616" y="17745435"/>
                <a:ext cx="3013710" cy="338554"/>
              </a:xfrm>
              <a:prstGeom prst="rect">
                <a:avLst/>
              </a:prstGeom>
              <a:blipFill>
                <a:blip r:embed="rId12"/>
                <a:stretch>
                  <a:fillRect b="-89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33" name="Rectangle 2232">
                <a:extLst>
                  <a:ext uri="{FF2B5EF4-FFF2-40B4-BE49-F238E27FC236}">
                    <a16:creationId xmlns:a16="http://schemas.microsoft.com/office/drawing/2014/main" id="{028CA7E4-38D1-450E-BCC3-35E91F2D4B32}"/>
                  </a:ext>
                </a:extLst>
              </p:cNvPr>
              <p:cNvSpPr/>
              <p:nvPr/>
            </p:nvSpPr>
            <p:spPr>
              <a:xfrm>
                <a:off x="13604616" y="20491173"/>
                <a:ext cx="2776979" cy="3385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𝑆𝑙𝑜𝑝𝑒</m:t>
                          </m:r>
                          <m:r>
                            <a:rPr lang="en-US"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β</m:t>
                          </m:r>
                        </m:e>
                        <m:sub>
                          <m:r>
                            <a:rPr lang="en-US"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𝑇</m:t>
                          </m:r>
                        </m:sub>
                      </m:sSub>
                      <m:r>
                        <a:rPr lang="en-US" sz="1600" b="0"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0.06 (−0.05, 0.21)</m:t>
                      </m:r>
                    </m:oMath>
                  </m:oMathPara>
                </a14:m>
                <a:endParaRPr lang="en-US" sz="1600" dirty="0">
                  <a:solidFill>
                    <a:schemeClr val="bg1"/>
                  </a:solidFill>
                </a:endParaRPr>
              </a:p>
            </p:txBody>
          </p:sp>
        </mc:Choice>
        <mc:Fallback>
          <p:sp>
            <p:nvSpPr>
              <p:cNvPr id="2233" name="Rectangle 2232">
                <a:extLst>
                  <a:ext uri="{FF2B5EF4-FFF2-40B4-BE49-F238E27FC236}">
                    <a16:creationId xmlns:a16="http://schemas.microsoft.com/office/drawing/2014/main" id="{028CA7E4-38D1-450E-BCC3-35E91F2D4B32}"/>
                  </a:ext>
                </a:extLst>
              </p:cNvPr>
              <p:cNvSpPr>
                <a:spLocks noRot="1" noChangeAspect="1" noMove="1" noResize="1" noEditPoints="1" noAdjustHandles="1" noChangeArrowheads="1" noChangeShapeType="1" noTextEdit="1"/>
              </p:cNvSpPr>
              <p:nvPr/>
            </p:nvSpPr>
            <p:spPr>
              <a:xfrm>
                <a:off x="13604616" y="20491173"/>
                <a:ext cx="2776979" cy="338554"/>
              </a:xfrm>
              <a:prstGeom prst="rect">
                <a:avLst/>
              </a:prstGeom>
              <a:blipFill>
                <a:blip r:embed="rId13"/>
                <a:stretch>
                  <a:fillRect b="-8929"/>
                </a:stretch>
              </a:blipFill>
            </p:spPr>
            <p:txBody>
              <a:bodyPr/>
              <a:lstStyle/>
              <a:p>
                <a:r>
                  <a:rPr lang="en-US">
                    <a:noFill/>
                  </a:rPr>
                  <a:t> </a:t>
                </a:r>
              </a:p>
            </p:txBody>
          </p:sp>
        </mc:Fallback>
      </mc:AlternateContent>
      <p:sp>
        <p:nvSpPr>
          <p:cNvPr id="2237" name="TextBox 2236">
            <a:extLst>
              <a:ext uri="{FF2B5EF4-FFF2-40B4-BE49-F238E27FC236}">
                <a16:creationId xmlns:a16="http://schemas.microsoft.com/office/drawing/2014/main" id="{C3C29325-430A-466B-9E77-88E8BFD11166}"/>
              </a:ext>
            </a:extLst>
          </p:cNvPr>
          <p:cNvSpPr txBox="1"/>
          <p:nvPr/>
        </p:nvSpPr>
        <p:spPr>
          <a:xfrm>
            <a:off x="21080159" y="13313905"/>
            <a:ext cx="7077758"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6) Predicting size spectra in the future</a:t>
            </a:r>
          </a:p>
        </p:txBody>
      </p:sp>
      <p:sp>
        <p:nvSpPr>
          <p:cNvPr id="2238" name="Rectangle 2237">
            <a:extLst>
              <a:ext uri="{FF2B5EF4-FFF2-40B4-BE49-F238E27FC236}">
                <a16:creationId xmlns:a16="http://schemas.microsoft.com/office/drawing/2014/main" id="{5E8F99A2-2151-47BC-8AF3-54FE2C0169AA}"/>
              </a:ext>
            </a:extLst>
          </p:cNvPr>
          <p:cNvSpPr/>
          <p:nvPr/>
        </p:nvSpPr>
        <p:spPr>
          <a:xfrm>
            <a:off x="20761077" y="23027456"/>
            <a:ext cx="7378846" cy="3108543"/>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One outcome of our model is a prediction of future size spectra at each site. The plot above shows posterior predictions of size spectra exponents. In future years, NEON data will be tested against these predictions. Strong deviations from predictions may indicate disturbances to stream ecosystems.</a:t>
            </a:r>
          </a:p>
        </p:txBody>
      </p:sp>
      <p:sp>
        <p:nvSpPr>
          <p:cNvPr id="2239" name="TextBox 2238">
            <a:extLst>
              <a:ext uri="{FF2B5EF4-FFF2-40B4-BE49-F238E27FC236}">
                <a16:creationId xmlns:a16="http://schemas.microsoft.com/office/drawing/2014/main" id="{9BA76839-5E12-48AD-ADE6-5A69D1655308}"/>
              </a:ext>
            </a:extLst>
          </p:cNvPr>
          <p:cNvSpPr txBox="1"/>
          <p:nvPr/>
        </p:nvSpPr>
        <p:spPr>
          <a:xfrm>
            <a:off x="28649961" y="13274093"/>
            <a:ext cx="7077758"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7) Next steps</a:t>
            </a:r>
          </a:p>
        </p:txBody>
      </p:sp>
      <p:pic>
        <p:nvPicPr>
          <p:cNvPr id="2240" name="Picture 2239">
            <a:extLst>
              <a:ext uri="{FF2B5EF4-FFF2-40B4-BE49-F238E27FC236}">
                <a16:creationId xmlns:a16="http://schemas.microsoft.com/office/drawing/2014/main" id="{E8AE56F6-8537-4DD5-A33F-6453B1AF9AE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269693" y="15348868"/>
            <a:ext cx="7212251" cy="3893339"/>
          </a:xfrm>
          <a:prstGeom prst="rect">
            <a:avLst/>
          </a:prstGeom>
        </p:spPr>
      </p:pic>
      <p:sp>
        <p:nvSpPr>
          <p:cNvPr id="2241" name="Rectangle 2240">
            <a:extLst>
              <a:ext uri="{FF2B5EF4-FFF2-40B4-BE49-F238E27FC236}">
                <a16:creationId xmlns:a16="http://schemas.microsoft.com/office/drawing/2014/main" id="{2ED91355-2C3B-4D61-BD14-A144409F037B}"/>
              </a:ext>
            </a:extLst>
          </p:cNvPr>
          <p:cNvSpPr/>
          <p:nvPr/>
        </p:nvSpPr>
        <p:spPr>
          <a:xfrm>
            <a:off x="28445165" y="23961534"/>
            <a:ext cx="7378846" cy="224676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We hypothesize that the weak relationship between temperature and size spectra may be masked by resource supply. We will measure resource supply by estimating GPP and organic matter inputs at NEON sites. </a:t>
            </a:r>
          </a:p>
        </p:txBody>
      </p:sp>
      <p:sp>
        <p:nvSpPr>
          <p:cNvPr id="2242" name="Rectangle 2241">
            <a:extLst>
              <a:ext uri="{FF2B5EF4-FFF2-40B4-BE49-F238E27FC236}">
                <a16:creationId xmlns:a16="http://schemas.microsoft.com/office/drawing/2014/main" id="{D89B8926-89B2-4967-B5E4-08518ABC40DC}"/>
              </a:ext>
            </a:extLst>
          </p:cNvPr>
          <p:cNvSpPr/>
          <p:nvPr/>
        </p:nvSpPr>
        <p:spPr>
          <a:xfrm>
            <a:off x="-27506" y="26965812"/>
            <a:ext cx="35628752" cy="5973166"/>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3" name="Rectangle 2242">
            <a:extLst>
              <a:ext uri="{FF2B5EF4-FFF2-40B4-BE49-F238E27FC236}">
                <a16:creationId xmlns:a16="http://schemas.microsoft.com/office/drawing/2014/main" id="{9D9CB3CF-A9AE-4209-8959-A384738DEAFE}"/>
              </a:ext>
            </a:extLst>
          </p:cNvPr>
          <p:cNvSpPr/>
          <p:nvPr/>
        </p:nvSpPr>
        <p:spPr>
          <a:xfrm>
            <a:off x="1074703" y="26939939"/>
            <a:ext cx="4754828" cy="1015663"/>
          </a:xfrm>
          <a:prstGeom prst="rect">
            <a:avLst/>
          </a:prstGeom>
        </p:spPr>
        <p:txBody>
          <a:bodyPr wrap="none">
            <a:spAutoFit/>
          </a:bodyPr>
          <a:lstStyle/>
          <a:p>
            <a:r>
              <a:rPr lang="en-US" sz="6000" dirty="0">
                <a:solidFill>
                  <a:schemeClr val="bg1"/>
                </a:solidFill>
                <a:latin typeface="Times New Roman" panose="02020603050405020304" pitchFamily="18" charset="0"/>
                <a:cs typeface="Times New Roman" panose="02020603050405020304" pitchFamily="18" charset="0"/>
              </a:rPr>
              <a:t>Why it matters</a:t>
            </a:r>
            <a:endParaRPr lang="en-US" dirty="0">
              <a:solidFill>
                <a:schemeClr val="bg1"/>
              </a:solidFill>
            </a:endParaRPr>
          </a:p>
        </p:txBody>
      </p:sp>
      <p:sp>
        <p:nvSpPr>
          <p:cNvPr id="2244" name="Rectangle 2243">
            <a:extLst>
              <a:ext uri="{FF2B5EF4-FFF2-40B4-BE49-F238E27FC236}">
                <a16:creationId xmlns:a16="http://schemas.microsoft.com/office/drawing/2014/main" id="{B414CC72-AEFE-4D5F-805C-B1E593E4609C}"/>
              </a:ext>
            </a:extLst>
          </p:cNvPr>
          <p:cNvSpPr/>
          <p:nvPr/>
        </p:nvSpPr>
        <p:spPr>
          <a:xfrm>
            <a:off x="1212846" y="27981475"/>
            <a:ext cx="26748543" cy="4401205"/>
          </a:xfrm>
          <a:prstGeom prst="rect">
            <a:avLst/>
          </a:prstGeom>
        </p:spPr>
        <p:txBody>
          <a:bodyPr wrap="square">
            <a:spAutoFit/>
          </a:bodyPr>
          <a:lstStyle/>
          <a:p>
            <a:r>
              <a:rPr lang="en-US" sz="4000" dirty="0">
                <a:solidFill>
                  <a:schemeClr val="bg1"/>
                </a:solidFill>
                <a:latin typeface="Times New Roman" panose="02020603050405020304" pitchFamily="18" charset="0"/>
                <a:cs typeface="Times New Roman" panose="02020603050405020304" pitchFamily="18" charset="0"/>
              </a:rPr>
              <a:t>All ecologists learn that large organisms are usually less abundant that small organisms. Large organisms also tend to eat smaller organisms. Size spectra place these qualitative generalities into a quantitative metric. The most interesting result of our study is the limited variation in body size spectra across a wide range of ecological conditions. Despite wide latitudinal variation, temperature variation, and complete taxonomic turnover among streams, distributions of body sizes remain remarkably stable. Future monitoring of body size spectra, especially when they deviate from these stable predictions, may indicate large underlying shifts in ecosystem functioning. Moreover, because size spectra change in response to changing trophic transfer efficiencies, an ability to predict them from ecological variables enables prediction of ecosystem function at the meta-ecosystem scale.  </a:t>
            </a:r>
          </a:p>
        </p:txBody>
      </p:sp>
      <p:sp>
        <p:nvSpPr>
          <p:cNvPr id="2245" name="Rectangle 2244">
            <a:extLst>
              <a:ext uri="{FF2B5EF4-FFF2-40B4-BE49-F238E27FC236}">
                <a16:creationId xmlns:a16="http://schemas.microsoft.com/office/drawing/2014/main" id="{6C0B695E-0E58-4FA8-8DB7-F6AA73112D0F}"/>
              </a:ext>
            </a:extLst>
          </p:cNvPr>
          <p:cNvSpPr/>
          <p:nvPr/>
        </p:nvSpPr>
        <p:spPr>
          <a:xfrm>
            <a:off x="28845718" y="26939939"/>
            <a:ext cx="5953874" cy="1015663"/>
          </a:xfrm>
          <a:prstGeom prst="rect">
            <a:avLst/>
          </a:prstGeom>
        </p:spPr>
        <p:txBody>
          <a:bodyPr wrap="none">
            <a:spAutoFit/>
          </a:bodyPr>
          <a:lstStyle/>
          <a:p>
            <a:r>
              <a:rPr lang="en-US" sz="6000" dirty="0">
                <a:solidFill>
                  <a:schemeClr val="bg1"/>
                </a:solidFill>
                <a:latin typeface="Times New Roman" panose="02020603050405020304" pitchFamily="18" charset="0"/>
                <a:cs typeface="Times New Roman" panose="02020603050405020304" pitchFamily="18" charset="0"/>
              </a:rPr>
              <a:t>Acknowledgments</a:t>
            </a:r>
            <a:endParaRPr lang="en-US" dirty="0">
              <a:solidFill>
                <a:schemeClr val="bg1"/>
              </a:solidFill>
            </a:endParaRPr>
          </a:p>
        </p:txBody>
      </p:sp>
      <p:sp>
        <p:nvSpPr>
          <p:cNvPr id="2246" name="Rectangle 2245">
            <a:extLst>
              <a:ext uri="{FF2B5EF4-FFF2-40B4-BE49-F238E27FC236}">
                <a16:creationId xmlns:a16="http://schemas.microsoft.com/office/drawing/2014/main" id="{BD4A40D1-BCEC-4716-A8D4-2A53D0917B03}"/>
              </a:ext>
            </a:extLst>
          </p:cNvPr>
          <p:cNvSpPr/>
          <p:nvPr/>
        </p:nvSpPr>
        <p:spPr>
          <a:xfrm>
            <a:off x="28860115" y="28007347"/>
            <a:ext cx="6280916" cy="2308324"/>
          </a:xfrm>
          <a:prstGeom prst="rect">
            <a:avLst/>
          </a:prstGeom>
        </p:spPr>
        <p:txBody>
          <a:bodyPr wrap="square">
            <a:spAutoFit/>
          </a:bodyPr>
          <a:lstStyle/>
          <a:p>
            <a:r>
              <a:rPr lang="en-US" sz="3600" dirty="0">
                <a:solidFill>
                  <a:schemeClr val="bg1"/>
                </a:solidFill>
                <a:latin typeface="Times New Roman" panose="02020603050405020304" pitchFamily="18" charset="0"/>
                <a:cs typeface="Times New Roman" panose="02020603050405020304" pitchFamily="18" charset="0"/>
              </a:rPr>
              <a:t>Funding: NSF Award #2106067. We thank the NEON Biorepository for loaning streams samples to JSW.</a:t>
            </a:r>
          </a:p>
        </p:txBody>
      </p:sp>
      <p:pic>
        <p:nvPicPr>
          <p:cNvPr id="2247" name="Picture 2246">
            <a:extLst>
              <a:ext uri="{FF2B5EF4-FFF2-40B4-BE49-F238E27FC236}">
                <a16:creationId xmlns:a16="http://schemas.microsoft.com/office/drawing/2014/main" id="{1669040B-F690-4044-874B-6501A79DA666}"/>
              </a:ext>
            </a:extLst>
          </p:cNvPr>
          <p:cNvPicPr>
            <a:picLocks noChangeAspect="1"/>
          </p:cNvPicPr>
          <p:nvPr/>
        </p:nvPicPr>
        <p:blipFill>
          <a:blip r:embed="rId14"/>
          <a:stretch>
            <a:fillRect/>
          </a:stretch>
        </p:blipFill>
        <p:spPr>
          <a:xfrm>
            <a:off x="-318180" y="-188598"/>
            <a:ext cx="6217600" cy="5206338"/>
          </a:xfrm>
          <a:prstGeom prst="rect">
            <a:avLst/>
          </a:prstGeom>
        </p:spPr>
      </p:pic>
      <p:pic>
        <p:nvPicPr>
          <p:cNvPr id="10" name="Picture 9">
            <a:extLst>
              <a:ext uri="{FF2B5EF4-FFF2-40B4-BE49-F238E27FC236}">
                <a16:creationId xmlns:a16="http://schemas.microsoft.com/office/drawing/2014/main" id="{E3865E23-883D-4A54-B326-2EC18323C10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304706" y="14530087"/>
            <a:ext cx="5391796" cy="8472822"/>
          </a:xfrm>
          <a:prstGeom prst="rect">
            <a:avLst/>
          </a:prstGeom>
        </p:spPr>
      </p:pic>
    </p:spTree>
    <p:extLst>
      <p:ext uri="{BB962C8B-B14F-4D97-AF65-F5344CB8AC3E}">
        <p14:creationId xmlns:p14="http://schemas.microsoft.com/office/powerpoint/2010/main" val="14482158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D08B74DB13F641A1FB2572219BFE55" ma:contentTypeVersion="15" ma:contentTypeDescription="Create a new document." ma:contentTypeScope="" ma:versionID="d72e6b404a86689d5149284bbb843f28">
  <xsd:schema xmlns:xsd="http://www.w3.org/2001/XMLSchema" xmlns:xs="http://www.w3.org/2001/XMLSchema" xmlns:p="http://schemas.microsoft.com/office/2006/metadata/properties" xmlns:ns3="26133458-dd6b-4323-9224-444c1d830d6d" xmlns:ns4="ab955a96-761f-4c96-a6fc-04b9ce4c53f5" targetNamespace="http://schemas.microsoft.com/office/2006/metadata/properties" ma:root="true" ma:fieldsID="2fd11072b5cff02776c944f38ca4696e" ns3:_="" ns4:_="">
    <xsd:import namespace="26133458-dd6b-4323-9224-444c1d830d6d"/>
    <xsd:import namespace="ab955a96-761f-4c96-a6fc-04b9ce4c53f5"/>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133458-dd6b-4323-9224-444c1d830d6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b955a96-761f-4c96-a6fc-04b9ce4c53f5"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B34F66-4FDE-4BD0-A632-D8CF1E09C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133458-dd6b-4323-9224-444c1d830d6d"/>
    <ds:schemaRef ds:uri="ab955a96-761f-4c96-a6fc-04b9ce4c53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5D8B77-4625-45EC-89C2-1492BCD857EC}">
  <ds:schemaRefs>
    <ds:schemaRef ds:uri="http://schemas.microsoft.com/sharepoint/v3/contenttype/forms"/>
  </ds:schemaRefs>
</ds:datastoreItem>
</file>

<file path=customXml/itemProps3.xml><?xml version="1.0" encoding="utf-8"?>
<ds:datastoreItem xmlns:ds="http://schemas.openxmlformats.org/officeDocument/2006/customXml" ds:itemID="{8316B166-1767-4D8B-8B88-770D93F115E6}">
  <ds:schemaRefs>
    <ds:schemaRef ds:uri="ab955a96-761f-4c96-a6fc-04b9ce4c53f5"/>
    <ds:schemaRef ds:uri="26133458-dd6b-4323-9224-444c1d830d6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17840</TotalTime>
  <Words>1202</Words>
  <Application>Microsoft Office PowerPoint</Application>
  <PresentationFormat>Custom</PresentationFormat>
  <Paragraphs>92</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Cambria Math</vt:lpstr>
      <vt:lpstr>Gill Sans MT</vt:lpstr>
      <vt:lpstr>Symbol</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Henning</dc:creator>
  <cp:lastModifiedBy>Wesner, Jeff S</cp:lastModifiedBy>
  <cp:revision>283</cp:revision>
  <cp:lastPrinted>2016-05-17T16:43:44Z</cp:lastPrinted>
  <dcterms:created xsi:type="dcterms:W3CDTF">2016-03-25T19:50:18Z</dcterms:created>
  <dcterms:modified xsi:type="dcterms:W3CDTF">2022-05-05T01:33:29Z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0x01010010D08B74DB13F641A1FB2572219BFE55</vt:lpwstr>
  </property>
</Properties>
</file>