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63" r:id="rId14"/>
    <p:sldId id="270" r:id="rId15"/>
    <p:sldId id="271" r:id="rId16"/>
    <p:sldId id="264" r:id="rId17"/>
    <p:sldId id="272" r:id="rId18"/>
    <p:sldId id="273" r:id="rId19"/>
    <p:sldId id="274" r:id="rId20"/>
    <p:sldId id="279" r:id="rId21"/>
    <p:sldId id="275" r:id="rId22"/>
    <p:sldId id="278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2"/>
    <p:restoredTop sz="94672"/>
  </p:normalViewPr>
  <p:slideViewPr>
    <p:cSldViewPr snapToGrid="0" snapToObjects="1">
      <p:cViewPr varScale="1">
        <p:scale>
          <a:sx n="82" d="100"/>
          <a:sy n="82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3398;&#20064;&#36164;&#26009;\SIT%2017F\EE608\final\dataset\201701\dal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Sheet5!$A$2:$A$22</c:f>
              <c:strCache>
                <c:ptCount val="21"/>
                <c:pt idx="0">
                  <c:v>-98</c:v>
                </c:pt>
                <c:pt idx="1">
                  <c:v>-20</c:v>
                </c:pt>
                <c:pt idx="2">
                  <c:v>58</c:v>
                </c:pt>
                <c:pt idx="3">
                  <c:v>136</c:v>
                </c:pt>
                <c:pt idx="4">
                  <c:v>214</c:v>
                </c:pt>
                <c:pt idx="5">
                  <c:v>292</c:v>
                </c:pt>
                <c:pt idx="6">
                  <c:v>370</c:v>
                </c:pt>
                <c:pt idx="7">
                  <c:v>448</c:v>
                </c:pt>
                <c:pt idx="8">
                  <c:v>526</c:v>
                </c:pt>
                <c:pt idx="9">
                  <c:v>604</c:v>
                </c:pt>
                <c:pt idx="10">
                  <c:v>682</c:v>
                </c:pt>
                <c:pt idx="11">
                  <c:v>760</c:v>
                </c:pt>
                <c:pt idx="12">
                  <c:v>838</c:v>
                </c:pt>
                <c:pt idx="13">
                  <c:v>916</c:v>
                </c:pt>
                <c:pt idx="14">
                  <c:v>994</c:v>
                </c:pt>
                <c:pt idx="15">
                  <c:v>1072</c:v>
                </c:pt>
                <c:pt idx="16">
                  <c:v>1150</c:v>
                </c:pt>
                <c:pt idx="17">
                  <c:v>1228</c:v>
                </c:pt>
                <c:pt idx="18">
                  <c:v>1306</c:v>
                </c:pt>
                <c:pt idx="19">
                  <c:v>1384</c:v>
                </c:pt>
                <c:pt idx="20">
                  <c:v>其他</c:v>
                </c:pt>
              </c:strCache>
            </c:strRef>
          </c:cat>
          <c:val>
            <c:numRef>
              <c:f>Sheet5!$B$2:$B$22</c:f>
              <c:numCache>
                <c:formatCode>General</c:formatCode>
                <c:ptCount val="21"/>
                <c:pt idx="0">
                  <c:v>1</c:v>
                </c:pt>
                <c:pt idx="1">
                  <c:v>25536</c:v>
                </c:pt>
                <c:pt idx="2">
                  <c:v>155777</c:v>
                </c:pt>
                <c:pt idx="3">
                  <c:v>11539</c:v>
                </c:pt>
                <c:pt idx="4">
                  <c:v>3014</c:v>
                </c:pt>
                <c:pt idx="5">
                  <c:v>882</c:v>
                </c:pt>
                <c:pt idx="6">
                  <c:v>294</c:v>
                </c:pt>
                <c:pt idx="7">
                  <c:v>129</c:v>
                </c:pt>
                <c:pt idx="8">
                  <c:v>42</c:v>
                </c:pt>
                <c:pt idx="9">
                  <c:v>44</c:v>
                </c:pt>
                <c:pt idx="10">
                  <c:v>36</c:v>
                </c:pt>
                <c:pt idx="11">
                  <c:v>29</c:v>
                </c:pt>
                <c:pt idx="12">
                  <c:v>19</c:v>
                </c:pt>
                <c:pt idx="13">
                  <c:v>12</c:v>
                </c:pt>
                <c:pt idx="14">
                  <c:v>17</c:v>
                </c:pt>
                <c:pt idx="15">
                  <c:v>8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7-4EA6-911E-512F241FA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2624296"/>
        <c:axId val="568377056"/>
      </c:barChart>
      <c:lineChart>
        <c:grouping val="standard"/>
        <c:varyColors val="0"/>
        <c:ser>
          <c:idx val="1"/>
          <c:order val="1"/>
          <c:tx>
            <c:v>累积 %</c:v>
          </c:tx>
          <c:cat>
            <c:strRef>
              <c:f>Sheet5!$A$2:$A$22</c:f>
              <c:strCache>
                <c:ptCount val="21"/>
                <c:pt idx="0">
                  <c:v>-98</c:v>
                </c:pt>
                <c:pt idx="1">
                  <c:v>-20</c:v>
                </c:pt>
                <c:pt idx="2">
                  <c:v>58</c:v>
                </c:pt>
                <c:pt idx="3">
                  <c:v>136</c:v>
                </c:pt>
                <c:pt idx="4">
                  <c:v>214</c:v>
                </c:pt>
                <c:pt idx="5">
                  <c:v>292</c:v>
                </c:pt>
                <c:pt idx="6">
                  <c:v>370</c:v>
                </c:pt>
                <c:pt idx="7">
                  <c:v>448</c:v>
                </c:pt>
                <c:pt idx="8">
                  <c:v>526</c:v>
                </c:pt>
                <c:pt idx="9">
                  <c:v>604</c:v>
                </c:pt>
                <c:pt idx="10">
                  <c:v>682</c:v>
                </c:pt>
                <c:pt idx="11">
                  <c:v>760</c:v>
                </c:pt>
                <c:pt idx="12">
                  <c:v>838</c:v>
                </c:pt>
                <c:pt idx="13">
                  <c:v>916</c:v>
                </c:pt>
                <c:pt idx="14">
                  <c:v>994</c:v>
                </c:pt>
                <c:pt idx="15">
                  <c:v>1072</c:v>
                </c:pt>
                <c:pt idx="16">
                  <c:v>1150</c:v>
                </c:pt>
                <c:pt idx="17">
                  <c:v>1228</c:v>
                </c:pt>
                <c:pt idx="18">
                  <c:v>1306</c:v>
                </c:pt>
                <c:pt idx="19">
                  <c:v>1384</c:v>
                </c:pt>
                <c:pt idx="20">
                  <c:v>其他</c:v>
                </c:pt>
              </c:strCache>
            </c:strRef>
          </c:cat>
          <c:val>
            <c:numRef>
              <c:f>Sheet5!$C$2:$C$22</c:f>
              <c:numCache>
                <c:formatCode>0.00%</c:formatCode>
                <c:ptCount val="21"/>
                <c:pt idx="0">
                  <c:v>5.0661384372989375E-6</c:v>
                </c:pt>
                <c:pt idx="1">
                  <c:v>0.12937397727330296</c:v>
                </c:pt>
                <c:pt idx="2">
                  <c:v>0.91856182462041958</c:v>
                </c:pt>
                <c:pt idx="3">
                  <c:v>0.97701999604841205</c:v>
                </c:pt>
                <c:pt idx="4">
                  <c:v>0.99228933729843105</c:v>
                </c:pt>
                <c:pt idx="5">
                  <c:v>0.99675767140012872</c:v>
                </c:pt>
                <c:pt idx="6">
                  <c:v>0.99824711610069461</c:v>
                </c:pt>
                <c:pt idx="7">
                  <c:v>0.99890064795910616</c:v>
                </c:pt>
                <c:pt idx="8">
                  <c:v>0.99911342577347273</c:v>
                </c:pt>
                <c:pt idx="9">
                  <c:v>0.99933633586471382</c:v>
                </c:pt>
                <c:pt idx="10">
                  <c:v>0.99951871684845661</c:v>
                </c:pt>
                <c:pt idx="11">
                  <c:v>0.99966563486313831</c:v>
                </c:pt>
                <c:pt idx="12">
                  <c:v>0.99976189149344696</c:v>
                </c:pt>
                <c:pt idx="13">
                  <c:v>0.99982268515469452</c:v>
                </c:pt>
                <c:pt idx="14">
                  <c:v>0.99990880950812866</c:v>
                </c:pt>
                <c:pt idx="15">
                  <c:v>0.99994933861562696</c:v>
                </c:pt>
                <c:pt idx="16">
                  <c:v>0.9999645370309389</c:v>
                </c:pt>
                <c:pt idx="17">
                  <c:v>0.99997466930781354</c:v>
                </c:pt>
                <c:pt idx="18">
                  <c:v>0.99998480158468805</c:v>
                </c:pt>
                <c:pt idx="19">
                  <c:v>0.99999493386156268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17-4EA6-911E-512F241FA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610664"/>
        <c:axId val="762610008"/>
      </c:lineChart>
      <c:catAx>
        <c:axId val="762624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Delay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8377056"/>
        <c:crosses val="autoZero"/>
        <c:auto val="1"/>
        <c:lblAlgn val="ctr"/>
        <c:lblOffset val="100"/>
        <c:noMultiLvlLbl val="0"/>
      </c:catAx>
      <c:valAx>
        <c:axId val="5683770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Frequncy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62624296"/>
        <c:crosses val="autoZero"/>
        <c:crossBetween val="between"/>
      </c:valAx>
      <c:valAx>
        <c:axId val="76261000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762610664"/>
        <c:crosses val="max"/>
        <c:crossBetween val="between"/>
      </c:valAx>
      <c:catAx>
        <c:axId val="762610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2610008"/>
        <c:crosses val="autoZero"/>
        <c:auto val="1"/>
        <c:lblAlgn val="ctr"/>
        <c:lblOffset val="100"/>
        <c:noMultiLvlLbl val="0"/>
      </c:cat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Tables.asp?DB_ID=120&amp;DB_Name=Airline%20On-Time%20Performance%20Data&amp;DB_Short_Name=On-Ti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481" y="774290"/>
            <a:ext cx="8368838" cy="2262781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Get the </a:t>
            </a:r>
            <a:r>
              <a:rPr lang="en-US" altLang="zh-CN" dirty="0"/>
              <a:t>R</a:t>
            </a:r>
            <a:r>
              <a:rPr lang="en-US" dirty="0"/>
              <a:t>oute for minimum flight delay between two cities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9046" y="3037071"/>
            <a:ext cx="8915399" cy="1126283"/>
          </a:xfrm>
        </p:spPr>
        <p:txBody>
          <a:bodyPr/>
          <a:lstStyle/>
          <a:p>
            <a:r>
              <a:rPr lang="en-US" altLang="zh-CN" sz="2000" dirty="0"/>
              <a:t>--</a:t>
            </a:r>
            <a:r>
              <a:rPr lang="zh-CN" altLang="en-US" sz="2000" dirty="0"/>
              <a:t> </a:t>
            </a:r>
            <a:r>
              <a:rPr lang="en-US" sz="2000" dirty="0"/>
              <a:t>A optimization of linear programming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1862" y="4638132"/>
            <a:ext cx="352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Member:</a:t>
            </a:r>
          </a:p>
          <a:p>
            <a:r>
              <a:rPr lang="en-US" sz="2000" dirty="0" err="1"/>
              <a:t>Shangxing</a:t>
            </a:r>
            <a:r>
              <a:rPr lang="en-US" sz="2000" dirty="0"/>
              <a:t> Jiang</a:t>
            </a:r>
          </a:p>
          <a:p>
            <a:r>
              <a:rPr lang="en-US" sz="2000" dirty="0" err="1"/>
              <a:t>Liyan</a:t>
            </a:r>
            <a:r>
              <a:rPr lang="en-US" sz="2000" dirty="0"/>
              <a:t> Chen</a:t>
            </a:r>
          </a:p>
          <a:p>
            <a:r>
              <a:rPr lang="en-US" sz="2000" dirty="0" err="1"/>
              <a:t>Yanghongbo</a:t>
            </a:r>
            <a:r>
              <a:rPr lang="en-US" sz="2000" dirty="0"/>
              <a:t> Lu</a:t>
            </a:r>
          </a:p>
        </p:txBody>
      </p:sp>
    </p:spTree>
    <p:extLst>
      <p:ext uri="{BB962C8B-B14F-4D97-AF65-F5344CB8AC3E}">
        <p14:creationId xmlns:p14="http://schemas.microsoft.com/office/powerpoint/2010/main" val="175898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D417-9876-4954-933A-9162F6A4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0D34EC3-CDD0-4D12-8FA7-7314914A9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233849"/>
              </p:ext>
            </p:extLst>
          </p:nvPr>
        </p:nvGraphicFramePr>
        <p:xfrm>
          <a:off x="2166334" y="1704080"/>
          <a:ext cx="8675837" cy="4090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27149C19-6861-4DF5-8E0E-24383B200C79}"/>
              </a:ext>
            </a:extLst>
          </p:cNvPr>
          <p:cNvSpPr/>
          <p:nvPr/>
        </p:nvSpPr>
        <p:spPr>
          <a:xfrm>
            <a:off x="3582955" y="2323322"/>
            <a:ext cx="625151" cy="347098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E9468-A429-4D74-AA24-1C8F79A8E86C}"/>
              </a:ext>
            </a:extLst>
          </p:cNvPr>
          <p:cNvSpPr/>
          <p:nvPr/>
        </p:nvSpPr>
        <p:spPr>
          <a:xfrm>
            <a:off x="2745498" y="5867910"/>
            <a:ext cx="5437449" cy="379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buFont typeface="Arial" charset="0"/>
              <a:buChar char="•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Concentrated  in [58,136)</a:t>
            </a:r>
          </a:p>
        </p:txBody>
      </p:sp>
    </p:spTree>
    <p:extLst>
      <p:ext uri="{BB962C8B-B14F-4D97-AF65-F5344CB8AC3E}">
        <p14:creationId xmlns:p14="http://schemas.microsoft.com/office/powerpoint/2010/main" val="362391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0E136-0BD3-4D35-A92E-35F7766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86BF1-36F8-4EB6-9DF8-7ABA37D5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r>
              <a:rPr lang="zh-CN" altLang="en-US" dirty="0"/>
              <a:t>：</a:t>
            </a:r>
            <a:r>
              <a:rPr lang="en-US" altLang="zh-CN" dirty="0"/>
              <a:t>American Airlines, Delta Air Lines, Southwest Airlines, United Airlines, Frontier Airlines, JetBlue, Alaska Airlines, Hawaiian Airlines, Spirit Airlines, Virgin America</a:t>
            </a:r>
          </a:p>
          <a:p>
            <a:r>
              <a:rPr lang="en-US" altLang="zh-CN" dirty="0"/>
              <a:t>Delay in plan: 30-60 mins(Taxi-in, Taxi-out, Traffic control, Loading)</a:t>
            </a:r>
          </a:p>
          <a:p>
            <a:r>
              <a:rPr lang="en-US" altLang="zh-CN" dirty="0"/>
              <a:t>Acceptable delay: &lt;=3 </a:t>
            </a:r>
            <a:r>
              <a:rPr lang="en-US" altLang="zh-CN" dirty="0" err="1"/>
              <a:t>hrs</a:t>
            </a:r>
            <a:r>
              <a:rPr lang="en-US" altLang="zh-CN" dirty="0"/>
              <a:t> (Weather, Traffic control)</a:t>
            </a:r>
          </a:p>
          <a:p>
            <a:r>
              <a:rPr lang="en-US" altLang="zh-CN" dirty="0"/>
              <a:t>98% flights in US have acceptable delay.</a:t>
            </a:r>
          </a:p>
          <a:p>
            <a:r>
              <a:rPr lang="en-US" altLang="zh-CN" dirty="0"/>
              <a:t>However, delay still makes traveler annoyed!</a:t>
            </a:r>
          </a:p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Traveler need: Selecting a min delay airline!</a:t>
            </a:r>
          </a:p>
        </p:txBody>
      </p:sp>
    </p:spTree>
    <p:extLst>
      <p:ext uri="{BB962C8B-B14F-4D97-AF65-F5344CB8AC3E}">
        <p14:creationId xmlns:p14="http://schemas.microsoft.com/office/powerpoint/2010/main" val="381037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970" y="55036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Graph Theory</a:t>
            </a:r>
            <a:br>
              <a:rPr lang="en-US" altLang="zh-CN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970" y="1460090"/>
            <a:ext cx="9235282" cy="4704735"/>
          </a:xfrm>
        </p:spPr>
        <p:txBody>
          <a:bodyPr/>
          <a:lstStyle/>
          <a:p>
            <a:pPr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A graph G = (V,E) is a set of vertices V, and edges E. For nodes a, b ∈ V , the notation (a, b) ∈ E indicates that there is an edge from a to b in G. 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pPr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350970" y="4497180"/>
            <a:ext cx="1150375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Airport</a:t>
            </a:r>
            <a:r>
              <a:rPr lang="en-US" baseline="-25000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86799" y="4409767"/>
            <a:ext cx="1283110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Airport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7" name="Rounded Rectangle 6"/>
          <p:cNvSpPr/>
          <p:nvPr/>
        </p:nvSpPr>
        <p:spPr>
          <a:xfrm>
            <a:off x="5256403" y="3806310"/>
            <a:ext cx="1150375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Airport</a:t>
            </a:r>
            <a:r>
              <a:rPr lang="en-US" baseline="-25000" dirty="0"/>
              <a:t>2</a:t>
            </a:r>
          </a:p>
        </p:txBody>
      </p:sp>
      <p:sp>
        <p:nvSpPr>
          <p:cNvPr id="11" name="Freeform 10"/>
          <p:cNvSpPr/>
          <p:nvPr/>
        </p:nvSpPr>
        <p:spPr>
          <a:xfrm>
            <a:off x="3281996" y="5410107"/>
            <a:ext cx="5640779" cy="45719"/>
          </a:xfrm>
          <a:custGeom>
            <a:avLst/>
            <a:gdLst>
              <a:gd name="connsiteX0" fmla="*/ 1912625 w 1912625"/>
              <a:gd name="connsiteY0" fmla="*/ 0 h 854328"/>
              <a:gd name="connsiteX1" fmla="*/ 113322 w 1912625"/>
              <a:gd name="connsiteY1" fmla="*/ 796413 h 854328"/>
              <a:gd name="connsiteX2" fmla="*/ 187064 w 1912625"/>
              <a:gd name="connsiteY2" fmla="*/ 796413 h 854328"/>
              <a:gd name="connsiteX3" fmla="*/ 187064 w 1912625"/>
              <a:gd name="connsiteY3" fmla="*/ 825909 h 8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625" h="854328">
                <a:moveTo>
                  <a:pt x="1912625" y="0"/>
                </a:moveTo>
                <a:lnTo>
                  <a:pt x="113322" y="796413"/>
                </a:lnTo>
                <a:cubicBezTo>
                  <a:pt x="-174271" y="929148"/>
                  <a:pt x="174774" y="791497"/>
                  <a:pt x="187064" y="796413"/>
                </a:cubicBezTo>
                <a:cubicBezTo>
                  <a:pt x="199354" y="801329"/>
                  <a:pt x="187064" y="825909"/>
                  <a:pt x="187064" y="82590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45015" y="369738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406778" y="3716594"/>
            <a:ext cx="2515997" cy="693173"/>
          </a:xfrm>
          <a:custGeom>
            <a:avLst/>
            <a:gdLst>
              <a:gd name="connsiteX0" fmla="*/ 0 w 2566219"/>
              <a:gd name="connsiteY0" fmla="*/ 324465 h 634181"/>
              <a:gd name="connsiteX1" fmla="*/ 58994 w 2566219"/>
              <a:gd name="connsiteY1" fmla="*/ 280219 h 634181"/>
              <a:gd name="connsiteX2" fmla="*/ 191729 w 2566219"/>
              <a:gd name="connsiteY2" fmla="*/ 176981 h 634181"/>
              <a:gd name="connsiteX3" fmla="*/ 280219 w 2566219"/>
              <a:gd name="connsiteY3" fmla="*/ 132736 h 634181"/>
              <a:gd name="connsiteX4" fmla="*/ 324464 w 2566219"/>
              <a:gd name="connsiteY4" fmla="*/ 117987 h 634181"/>
              <a:gd name="connsiteX5" fmla="*/ 412955 w 2566219"/>
              <a:gd name="connsiteY5" fmla="*/ 58994 h 634181"/>
              <a:gd name="connsiteX6" fmla="*/ 516194 w 2566219"/>
              <a:gd name="connsiteY6" fmla="*/ 29497 h 634181"/>
              <a:gd name="connsiteX7" fmla="*/ 589935 w 2566219"/>
              <a:gd name="connsiteY7" fmla="*/ 14748 h 634181"/>
              <a:gd name="connsiteX8" fmla="*/ 766916 w 2566219"/>
              <a:gd name="connsiteY8" fmla="*/ 0 h 634181"/>
              <a:gd name="connsiteX9" fmla="*/ 914400 w 2566219"/>
              <a:gd name="connsiteY9" fmla="*/ 14748 h 634181"/>
              <a:gd name="connsiteX10" fmla="*/ 1430594 w 2566219"/>
              <a:gd name="connsiteY10" fmla="*/ 29497 h 634181"/>
              <a:gd name="connsiteX11" fmla="*/ 1519084 w 2566219"/>
              <a:gd name="connsiteY11" fmla="*/ 58994 h 634181"/>
              <a:gd name="connsiteX12" fmla="*/ 1563329 w 2566219"/>
              <a:gd name="connsiteY12" fmla="*/ 73742 h 634181"/>
              <a:gd name="connsiteX13" fmla="*/ 1607574 w 2566219"/>
              <a:gd name="connsiteY13" fmla="*/ 88490 h 634181"/>
              <a:gd name="connsiteX14" fmla="*/ 1696064 w 2566219"/>
              <a:gd name="connsiteY14" fmla="*/ 147484 h 634181"/>
              <a:gd name="connsiteX15" fmla="*/ 1740310 w 2566219"/>
              <a:gd name="connsiteY15" fmla="*/ 176981 h 634181"/>
              <a:gd name="connsiteX16" fmla="*/ 1828800 w 2566219"/>
              <a:gd name="connsiteY16" fmla="*/ 206477 h 634181"/>
              <a:gd name="connsiteX17" fmla="*/ 1873045 w 2566219"/>
              <a:gd name="connsiteY17" fmla="*/ 221226 h 634181"/>
              <a:gd name="connsiteX18" fmla="*/ 1917290 w 2566219"/>
              <a:gd name="connsiteY18" fmla="*/ 235974 h 634181"/>
              <a:gd name="connsiteX19" fmla="*/ 1961535 w 2566219"/>
              <a:gd name="connsiteY19" fmla="*/ 265471 h 634181"/>
              <a:gd name="connsiteX20" fmla="*/ 2050026 w 2566219"/>
              <a:gd name="connsiteY20" fmla="*/ 294968 h 634181"/>
              <a:gd name="connsiteX21" fmla="*/ 2138516 w 2566219"/>
              <a:gd name="connsiteY21" fmla="*/ 339213 h 634181"/>
              <a:gd name="connsiteX22" fmla="*/ 2227006 w 2566219"/>
              <a:gd name="connsiteY22" fmla="*/ 383458 h 634181"/>
              <a:gd name="connsiteX23" fmla="*/ 2315497 w 2566219"/>
              <a:gd name="connsiteY23" fmla="*/ 427703 h 634181"/>
              <a:gd name="connsiteX24" fmla="*/ 2448232 w 2566219"/>
              <a:gd name="connsiteY24" fmla="*/ 501445 h 634181"/>
              <a:gd name="connsiteX25" fmla="*/ 2521974 w 2566219"/>
              <a:gd name="connsiteY25" fmla="*/ 575187 h 634181"/>
              <a:gd name="connsiteX26" fmla="*/ 2551471 w 2566219"/>
              <a:gd name="connsiteY26" fmla="*/ 619432 h 634181"/>
              <a:gd name="connsiteX27" fmla="*/ 2566219 w 2566219"/>
              <a:gd name="connsiteY27" fmla="*/ 634181 h 6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6219" h="634181">
                <a:moveTo>
                  <a:pt x="0" y="324465"/>
                </a:moveTo>
                <a:cubicBezTo>
                  <a:pt x="19665" y="309716"/>
                  <a:pt x="40331" y="296216"/>
                  <a:pt x="58994" y="280219"/>
                </a:cubicBezTo>
                <a:cubicBezTo>
                  <a:pt x="107582" y="238572"/>
                  <a:pt x="121109" y="200522"/>
                  <a:pt x="191729" y="176981"/>
                </a:cubicBezTo>
                <a:cubicBezTo>
                  <a:pt x="302941" y="139909"/>
                  <a:pt x="165858" y="189916"/>
                  <a:pt x="280219" y="132736"/>
                </a:cubicBezTo>
                <a:cubicBezTo>
                  <a:pt x="294124" y="125784"/>
                  <a:pt x="310874" y="125537"/>
                  <a:pt x="324464" y="117987"/>
                </a:cubicBezTo>
                <a:cubicBezTo>
                  <a:pt x="355454" y="100771"/>
                  <a:pt x="379324" y="70205"/>
                  <a:pt x="412955" y="58994"/>
                </a:cubicBezTo>
                <a:cubicBezTo>
                  <a:pt x="462233" y="42567"/>
                  <a:pt x="460628" y="41845"/>
                  <a:pt x="516194" y="29497"/>
                </a:cubicBezTo>
                <a:cubicBezTo>
                  <a:pt x="540664" y="24059"/>
                  <a:pt x="565040" y="17677"/>
                  <a:pt x="589935" y="14748"/>
                </a:cubicBezTo>
                <a:cubicBezTo>
                  <a:pt x="648728" y="7831"/>
                  <a:pt x="707922" y="4916"/>
                  <a:pt x="766916" y="0"/>
                </a:cubicBezTo>
                <a:cubicBezTo>
                  <a:pt x="816077" y="4916"/>
                  <a:pt x="865042" y="12554"/>
                  <a:pt x="914400" y="14748"/>
                </a:cubicBezTo>
                <a:cubicBezTo>
                  <a:pt x="1086365" y="22391"/>
                  <a:pt x="1258918" y="16935"/>
                  <a:pt x="1430594" y="29497"/>
                </a:cubicBezTo>
                <a:cubicBezTo>
                  <a:pt x="1461603" y="31766"/>
                  <a:pt x="1489587" y="49162"/>
                  <a:pt x="1519084" y="58994"/>
                </a:cubicBezTo>
                <a:lnTo>
                  <a:pt x="1563329" y="73742"/>
                </a:lnTo>
                <a:lnTo>
                  <a:pt x="1607574" y="88490"/>
                </a:lnTo>
                <a:lnTo>
                  <a:pt x="1696064" y="147484"/>
                </a:lnTo>
                <a:cubicBezTo>
                  <a:pt x="1710813" y="157316"/>
                  <a:pt x="1723494" y="171376"/>
                  <a:pt x="1740310" y="176981"/>
                </a:cubicBezTo>
                <a:lnTo>
                  <a:pt x="1828800" y="206477"/>
                </a:lnTo>
                <a:lnTo>
                  <a:pt x="1873045" y="221226"/>
                </a:lnTo>
                <a:lnTo>
                  <a:pt x="1917290" y="235974"/>
                </a:lnTo>
                <a:cubicBezTo>
                  <a:pt x="1932038" y="245806"/>
                  <a:pt x="1945337" y="258272"/>
                  <a:pt x="1961535" y="265471"/>
                </a:cubicBezTo>
                <a:cubicBezTo>
                  <a:pt x="1989948" y="278099"/>
                  <a:pt x="2024156" y="277721"/>
                  <a:pt x="2050026" y="294968"/>
                </a:cubicBezTo>
                <a:cubicBezTo>
                  <a:pt x="2107206" y="333088"/>
                  <a:pt x="2077455" y="318860"/>
                  <a:pt x="2138516" y="339213"/>
                </a:cubicBezTo>
                <a:cubicBezTo>
                  <a:pt x="2265312" y="423744"/>
                  <a:pt x="2104889" y="322400"/>
                  <a:pt x="2227006" y="383458"/>
                </a:cubicBezTo>
                <a:cubicBezTo>
                  <a:pt x="2341367" y="440638"/>
                  <a:pt x="2204287" y="390634"/>
                  <a:pt x="2315497" y="427703"/>
                </a:cubicBezTo>
                <a:cubicBezTo>
                  <a:pt x="2416922" y="495320"/>
                  <a:pt x="2370355" y="475487"/>
                  <a:pt x="2448232" y="501445"/>
                </a:cubicBezTo>
                <a:cubicBezTo>
                  <a:pt x="2526891" y="619432"/>
                  <a:pt x="2423651" y="476864"/>
                  <a:pt x="2521974" y="575187"/>
                </a:cubicBezTo>
                <a:cubicBezTo>
                  <a:pt x="2534508" y="587721"/>
                  <a:pt x="2540836" y="605252"/>
                  <a:pt x="2551471" y="619432"/>
                </a:cubicBezTo>
                <a:cubicBezTo>
                  <a:pt x="2555642" y="624994"/>
                  <a:pt x="2561303" y="629265"/>
                  <a:pt x="2566219" y="63418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 flipV="1">
            <a:off x="3501345" y="4322504"/>
            <a:ext cx="1755058" cy="6908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5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994" y="1696065"/>
            <a:ext cx="8961935" cy="402523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If direction and weights are introduced to our graph.     G = (V, E, W)  </a:t>
            </a:r>
          </a:p>
          <a:p>
            <a:pPr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i.e. All edges have their directions and associated </a:t>
            </a:r>
            <a:r>
              <a:rPr lang="zh-CN" altLang="en-US" sz="2400" dirty="0"/>
              <a:t>       </a:t>
            </a:r>
            <a:r>
              <a:rPr lang="en-US" sz="2400" dirty="0"/>
              <a:t>weights.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93421" y="4688908"/>
            <a:ext cx="1150375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Airport</a:t>
            </a:r>
            <a:r>
              <a:rPr lang="en-US" baseline="-25000" dirty="0"/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29250" y="4601495"/>
            <a:ext cx="1283110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Airport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5698854" y="3998038"/>
            <a:ext cx="1150375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Airport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3438" y="3974267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3943796" y="4514232"/>
            <a:ext cx="1755058" cy="690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43796" y="5383161"/>
            <a:ext cx="5185454" cy="250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05508" y="4122244"/>
            <a:ext cx="2323742" cy="566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72484" y="4336173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baseline="-25000" dirty="0"/>
              <a:t>1,2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39654" y="5535627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baseline="-25000" dirty="0"/>
              <a:t>1,n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02611" y="397093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baseline="-25000" dirty="0"/>
              <a:t>2,n</a:t>
            </a:r>
          </a:p>
        </p:txBody>
      </p:sp>
    </p:spTree>
    <p:extLst>
      <p:ext uri="{BB962C8B-B14F-4D97-AF65-F5344CB8AC3E}">
        <p14:creationId xmlns:p14="http://schemas.microsoft.com/office/powerpoint/2010/main" val="185104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0E136-0BD3-4D35-A92E-35F7766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86BF1-36F8-4EB6-9DF8-7ABA37D5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331" y="161730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Graph: directed</a:t>
            </a:r>
          </a:p>
          <a:p>
            <a:r>
              <a:rPr lang="en-US" altLang="zh-CN" sz="2400" dirty="0"/>
              <a:t>Nodes: Airports</a:t>
            </a:r>
          </a:p>
          <a:p>
            <a:r>
              <a:rPr lang="en-US" altLang="zh-CN" sz="2400" dirty="0"/>
              <a:t>Node id: get from The US Transportation Bureau</a:t>
            </a:r>
          </a:p>
          <a:p>
            <a:r>
              <a:rPr lang="en-US" altLang="zh-CN" sz="2400" dirty="0"/>
              <a:t>Edges: Airline</a:t>
            </a:r>
          </a:p>
          <a:p>
            <a:r>
              <a:rPr lang="en-US" altLang="zh-CN" sz="2400" dirty="0"/>
              <a:t>Source: Origin airport (15)</a:t>
            </a:r>
          </a:p>
          <a:p>
            <a:r>
              <a:rPr lang="en-US" altLang="zh-CN" sz="2400" dirty="0"/>
              <a:t>Target: Destination airport(229)</a:t>
            </a:r>
          </a:p>
          <a:p>
            <a:r>
              <a:rPr lang="en-US" altLang="zh-CN" sz="2400" dirty="0"/>
              <a:t>Weight: Distance or Delay?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A3D75-878B-431B-83B4-1D18DFD3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7" y="514350"/>
            <a:ext cx="22955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7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4B4E7-481E-4596-98CF-3417635B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or Delay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5ED71-5764-456A-B5EC-6600BF6F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804" y="1732384"/>
            <a:ext cx="9671212" cy="429519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Problem: Delay may be negative</a:t>
            </a:r>
          </a:p>
          <a:p>
            <a:r>
              <a:rPr lang="en-US" altLang="zh-CN" sz="2400" dirty="0"/>
              <a:t>Assume: (JFK,IAD)=-3,(IAD,EWR)=2,(JFK,EWR)=3</a:t>
            </a:r>
          </a:p>
          <a:p>
            <a:r>
              <a:rPr lang="en-US" altLang="zh-CN" sz="2400" dirty="0"/>
              <a:t>The program may choose (JFK,IAD,EWR)=-1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WRONGE!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/>
              <a:t>Airtime is more important when choosing a flight</a:t>
            </a:r>
          </a:p>
          <a:p>
            <a:r>
              <a:rPr lang="en-US" altLang="zh-CN" sz="2400" dirty="0"/>
              <a:t>Airtime has positive correlation with distance</a:t>
            </a:r>
          </a:p>
          <a:p>
            <a:r>
              <a:rPr lang="en-US" altLang="zh-CN" sz="2400" dirty="0"/>
              <a:t>Result: Choose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en-US" altLang="zh-CN" sz="2400" dirty="0"/>
              <a:t> as the first constraints and than consider the delay.</a:t>
            </a:r>
          </a:p>
          <a:p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92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27" y="827314"/>
            <a:ext cx="8915400" cy="3777622"/>
          </a:xfrm>
        </p:spPr>
        <p:txBody>
          <a:bodyPr/>
          <a:lstStyle/>
          <a:p>
            <a:r>
              <a:rPr lang="en-US" dirty="0"/>
              <a:t>Airline: a route from origin to destination</a:t>
            </a:r>
          </a:p>
          <a:p>
            <a:r>
              <a:rPr lang="en-US" dirty="0"/>
              <a:t>Flight: there may be several different flights following a same airline offered by different companies.</a:t>
            </a:r>
          </a:p>
          <a:p>
            <a:r>
              <a:rPr lang="en-US" dirty="0"/>
              <a:t>Using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 </a:t>
            </a:r>
            <a:r>
              <a:rPr lang="en-US" dirty="0"/>
              <a:t>to find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en-US" dirty="0"/>
              <a:t> of different airlines and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delay </a:t>
            </a:r>
            <a:r>
              <a:rPr lang="en-US" dirty="0"/>
              <a:t>for all the flights.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7346-15B0-483F-ADBE-1C3E4B03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2" b="35914"/>
          <a:stretch/>
        </p:blipFill>
        <p:spPr>
          <a:xfrm>
            <a:off x="3252787" y="3051680"/>
            <a:ext cx="6296025" cy="31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D0963-C987-4BDB-B625-C55F8B5E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Shortest path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5365DF-A903-4E28-B5A9-844B362A4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0556" y="1433803"/>
                <a:ext cx="10180701" cy="47057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predecessor function π : V →V , mapping a vertex with has the shortest path to the origin</a:t>
                </a:r>
              </a:p>
              <a:p>
                <a:r>
                  <a:rPr lang="en-US" altLang="zh-CN" dirty="0"/>
                  <a:t>function </a:t>
                </a:r>
                <a:r>
                  <a:rPr lang="en-US" altLang="zh-CN" i="1" dirty="0"/>
                  <a:t>d </a:t>
                </a:r>
                <a:r>
                  <a:rPr lang="en-US" altLang="zh-CN" dirty="0"/>
                  <a:t>: </a:t>
                </a:r>
                <a:r>
                  <a:rPr lang="en-US" altLang="zh-CN" i="1" dirty="0"/>
                  <a:t>V </a:t>
                </a:r>
                <a:r>
                  <a:rPr lang="en-US" altLang="zh-CN" dirty="0"/>
                  <a:t>→R , the weight of the shortest path between the origin node and another node</a:t>
                </a:r>
              </a:p>
              <a:p>
                <a:r>
                  <a:rPr lang="it-IT" altLang="zh-CN" b="1" dirty="0"/>
                  <a:t>Required:</a:t>
                </a:r>
                <a:r>
                  <a:rPr lang="it-IT" altLang="zh-CN" dirty="0"/>
                  <a:t>π, </a:t>
                </a:r>
                <a:r>
                  <a:rPr lang="it-IT" altLang="zh-CN" i="1" dirty="0"/>
                  <a:t>d</a:t>
                </a:r>
                <a:r>
                  <a:rPr lang="it-IT" altLang="zh-CN" dirty="0"/>
                  <a:t>, origin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it-IT" altLang="zh-CN" dirty="0"/>
                  <a:t>, destination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it-IT" altLang="zh-CN" sz="1600" i="1" dirty="0"/>
              </a:p>
              <a:p>
                <a:r>
                  <a:rPr lang="en-US" altLang="zh-CN" i="1" dirty="0"/>
                  <a:t>n </a:t>
                </a:r>
                <a:r>
                  <a:rPr lang="en-US" altLang="zh-CN" dirty="0"/>
                  <a:t>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path </a:t>
                </a:r>
                <a:r>
                  <a:rPr lang="en-US" altLang="zh-CN" dirty="0"/>
                  <a:t>←list(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b="1" dirty="0"/>
                  <a:t>repeat</a:t>
                </a:r>
              </a:p>
              <a:p>
                <a:r>
                  <a:rPr lang="en-US" altLang="zh-CN" i="1" dirty="0"/>
                  <a:t>n </a:t>
                </a:r>
                <a:r>
                  <a:rPr lang="en-US" altLang="zh-CN" dirty="0"/>
                  <a:t>← </a:t>
                </a:r>
                <a:r>
                  <a:rPr lang="el-GR" altLang="zh-CN" dirty="0"/>
                  <a:t>π(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append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to </a:t>
                </a:r>
                <a:r>
                  <a:rPr lang="en-US" altLang="zh-CN" i="1" dirty="0"/>
                  <a:t>path</a:t>
                </a:r>
              </a:p>
              <a:p>
                <a:r>
                  <a:rPr lang="en-US" altLang="zh-CN" b="1" dirty="0"/>
                  <a:t>until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= </a:t>
                </a:r>
                <a:r>
                  <a:rPr lang="en-US" altLang="zh-CN" i="1" dirty="0" err="1"/>
                  <a:t>io</a:t>
                </a:r>
                <a:r>
                  <a:rPr lang="it-IT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reverse </a:t>
                </a:r>
                <a:r>
                  <a:rPr lang="en-US" altLang="zh-CN" i="1" dirty="0"/>
                  <a:t>path</a:t>
                </a:r>
              </a:p>
              <a:p>
                <a:r>
                  <a:rPr lang="en-US" altLang="zh-CN" b="1" dirty="0"/>
                  <a:t>return </a:t>
                </a:r>
                <a:r>
                  <a:rPr lang="en-US" altLang="zh-CN" i="1" dirty="0"/>
                  <a:t>path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5365DF-A903-4E28-B5A9-844B362A4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0556" y="1433803"/>
                <a:ext cx="10180701" cy="4705739"/>
              </a:xfrm>
              <a:blipFill>
                <a:blip r:embed="rId2"/>
                <a:stretch>
                  <a:fillRect l="-419" t="-1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DEC1439-793A-4C1C-B469-1B4426575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7" y="3129642"/>
            <a:ext cx="642702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2B9AD-8F64-4110-B439-714489D2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Dijkstra’s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A4667-083D-4A82-8486-0F08206AC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9835" y="1400106"/>
                <a:ext cx="8619153" cy="51269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b="1" dirty="0"/>
                  <a:t>State label </a:t>
                </a:r>
                <a:r>
                  <a:rPr lang="en-US" altLang="zh-CN" dirty="0"/>
                  <a:t> c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 not been visited, 1 visited</a:t>
                </a:r>
              </a:p>
              <a:p>
                <a:r>
                  <a:rPr lang="en-US" altLang="zh-CN" b="1" dirty="0"/>
                  <a:t>Require: </a:t>
                </a:r>
                <a:r>
                  <a:rPr lang="en-US" altLang="zh-CN" i="1" dirty="0"/>
                  <a:t>G </a:t>
                </a:r>
                <a:r>
                  <a:rPr lang="en-US" altLang="zh-CN" dirty="0"/>
                  <a:t>= (</a:t>
                </a:r>
                <a:r>
                  <a:rPr lang="en-US" altLang="zh-CN" i="1" dirty="0"/>
                  <a:t>V </a:t>
                </a:r>
                <a:r>
                  <a:rPr lang="en-US" altLang="zh-CN" dirty="0"/>
                  <a:t>,</a:t>
                </a:r>
                <a:r>
                  <a:rPr lang="en-US" altLang="zh-CN" i="1" dirty="0" err="1"/>
                  <a:t>E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c,w</a:t>
                </a:r>
                <a:r>
                  <a:rPr lang="en-US" altLang="zh-CN" dirty="0"/>
                  <a:t>), origin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𝐹𝐼𝐹𝑂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𝑞𝑢𝑒𝑢𝑒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𝑠𝑡𝑜𝑟𝑖𝑛𝑔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𝑣𝑖𝑠𝑖𝑡𝑒𝑑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𝑛𝑜𝑑𝑒𝑠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for </a:t>
                </a:r>
                <a:r>
                  <a:rPr lang="en-US" altLang="zh-CN" i="1" dirty="0"/>
                  <a:t>v </a:t>
                </a:r>
                <a:r>
                  <a:rPr lang="en-US" altLang="zh-CN" b="1" dirty="0"/>
                  <a:t>in </a:t>
                </a:r>
                <a:r>
                  <a:rPr lang="en-US" altLang="zh-CN" i="1" dirty="0"/>
                  <a:t>V </a:t>
                </a:r>
                <a:r>
                  <a:rPr lang="en-US" altLang="zh-CN" b="1" dirty="0"/>
                  <a:t>do</a:t>
                </a:r>
              </a:p>
              <a:p>
                <a:r>
                  <a:rPr lang="el-GR" altLang="zh-CN" dirty="0"/>
                  <a:t>π(</a:t>
                </a:r>
                <a:r>
                  <a:rPr lang="en-US" altLang="zh-CN" i="1" dirty="0"/>
                  <a:t>v</a:t>
                </a:r>
                <a:r>
                  <a:rPr lang="en-US" altLang="zh-CN" dirty="0"/>
                  <a:t>) ← </a:t>
                </a:r>
                <a:r>
                  <a:rPr lang="en-US" altLang="zh-CN" i="1" dirty="0" err="1"/>
                  <a:t>v,d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v</a:t>
                </a:r>
                <a:r>
                  <a:rPr lang="en-US" altLang="zh-CN" dirty="0"/>
                  <a:t>) ← ∞,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v</a:t>
                </a:r>
                <a:r>
                  <a:rPr lang="en-US" altLang="zh-CN" dirty="0"/>
                  <a:t>) ← 0</a:t>
                </a:r>
              </a:p>
              <a:p>
                <a:r>
                  <a:rPr lang="en-US" altLang="zh-CN" b="1" dirty="0"/>
                  <a:t>end for</a:t>
                </a:r>
              </a:p>
              <a:p>
                <a:r>
                  <a:rPr lang="en-US" altLang="zh-CN" i="1" dirty="0"/>
                  <a:t>d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dirty="0"/>
                  <a:t>) ← 0,set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←</a:t>
                </a:r>
                <a:r>
                  <a:rPr lang="en-US" altLang="zh-CN" i="1" dirty="0"/>
                  <a:t>V</a:t>
                </a:r>
              </a:p>
              <a:p>
                <a:r>
                  <a:rPr lang="en-US" altLang="zh-CN" b="1" dirty="0"/>
                  <a:t>while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not empty </a:t>
                </a:r>
                <a:r>
                  <a:rPr lang="en-US" altLang="zh-CN" b="1" dirty="0"/>
                  <a:t>do</a:t>
                </a:r>
              </a:p>
              <a:p>
                <a:r>
                  <a:rPr lang="en-US" altLang="zh-CN" i="1" dirty="0"/>
                  <a:t>n </a:t>
                </a:r>
                <a:r>
                  <a:rPr lang="en-US" altLang="zh-CN" dirty="0"/>
                  <a:t>←</a:t>
                </a:r>
                <a:r>
                  <a:rPr lang="en-US" altLang="zh-CN" dirty="0" err="1"/>
                  <a:t>min</a:t>
                </a:r>
                <a:r>
                  <a:rPr lang="en-US" altLang="zh-CN" i="1" dirty="0" err="1"/>
                  <a:t>Q,</a:t>
                </a:r>
                <a:r>
                  <a:rPr lang="en-US" altLang="zh-CN" dirty="0" err="1"/>
                  <a:t>remove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from </a:t>
                </a:r>
                <a:r>
                  <a:rPr lang="en-US" altLang="zh-CN" i="1" dirty="0"/>
                  <a:t>Q</a:t>
                </a:r>
              </a:p>
              <a:p>
                <a:r>
                  <a:rPr lang="en-US" altLang="zh-CN" b="1" dirty="0"/>
                  <a:t>for </a:t>
                </a:r>
                <a:r>
                  <a:rPr lang="en-US" altLang="zh-CN" i="1" dirty="0"/>
                  <a:t>v </a:t>
                </a:r>
                <a:r>
                  <a:rPr lang="en-US" altLang="zh-CN" dirty="0"/>
                  <a:t>∈ </a:t>
                </a:r>
                <a:r>
                  <a:rPr lang="en-US" altLang="zh-CN" i="1" dirty="0"/>
                  <a:t>V </a:t>
                </a:r>
                <a:r>
                  <a:rPr lang="en-US" altLang="zh-CN" dirty="0"/>
                  <a:t>adjacent to </a:t>
                </a:r>
                <a:r>
                  <a:rPr lang="en-US" altLang="zh-CN" i="1" dirty="0"/>
                  <a:t>n </a:t>
                </a:r>
                <a:r>
                  <a:rPr lang="en-US" altLang="zh-CN" b="1" dirty="0"/>
                  <a:t>do</a:t>
                </a:r>
              </a:p>
              <a:p>
                <a:r>
                  <a:rPr lang="en-US" altLang="zh-CN" dirty="0"/>
                  <a:t>relax(π,</a:t>
                </a:r>
                <a:r>
                  <a:rPr lang="en-US" altLang="zh-CN" i="1" dirty="0" err="1"/>
                  <a:t>d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w</a:t>
                </a:r>
                <a:r>
                  <a:rPr lang="en-US" altLang="zh-CN" dirty="0"/>
                  <a:t>, tail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, head </a:t>
                </a:r>
                <a:r>
                  <a:rPr lang="en-US" altLang="zh-CN" i="1" dirty="0"/>
                  <a:t>v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b="1" dirty="0"/>
                  <a:t>end for</a:t>
                </a:r>
              </a:p>
              <a:p>
                <a:r>
                  <a:rPr lang="en-US" altLang="zh-CN" b="1" dirty="0"/>
                  <a:t>end while</a:t>
                </a:r>
              </a:p>
              <a:p>
                <a:r>
                  <a:rPr lang="en-US" altLang="zh-CN" b="1" dirty="0"/>
                  <a:t>return </a:t>
                </a:r>
                <a:r>
                  <a:rPr lang="el-GR" altLang="zh-CN" dirty="0"/>
                  <a:t>π,</a:t>
                </a:r>
                <a:r>
                  <a:rPr lang="en-US" altLang="zh-CN" i="1" dirty="0"/>
                  <a:t>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A4667-083D-4A82-8486-0F08206AC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9835" y="1400106"/>
                <a:ext cx="8619153" cy="5126914"/>
              </a:xfrm>
              <a:blipFill>
                <a:blip r:embed="rId2"/>
                <a:stretch>
                  <a:fillRect l="-495" t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45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A3BAC-40C7-466C-A9F2-D89439DA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8B1241-2AEF-4925-9594-AAF94B29BA5D}"/>
                  </a:ext>
                </a:extLst>
              </p:cNvPr>
              <p:cNvSpPr txBox="1"/>
              <p:nvPr/>
            </p:nvSpPr>
            <p:spPr>
              <a:xfrm>
                <a:off x="2703363" y="1368461"/>
                <a:ext cx="5810015" cy="939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⁡{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8B1241-2AEF-4925-9594-AAF94B29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63" y="1368461"/>
                <a:ext cx="5810015" cy="939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C1D91A-6AE0-4E89-A210-2EFC4F1C7FB8}"/>
                  </a:ext>
                </a:extLst>
              </p:cNvPr>
              <p:cNvSpPr txBox="1"/>
              <p:nvPr/>
            </p:nvSpPr>
            <p:spPr>
              <a:xfrm>
                <a:off x="3082664" y="2372694"/>
                <a:ext cx="6916765" cy="121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𝐹𝑙𝑖𝑔h𝑡𝑠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𝐹𝑙𝑖𝑔h𝑡𝑠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𝑖𝑛𝑡𝑜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C1D91A-6AE0-4E89-A210-2EFC4F1C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4" y="2372694"/>
                <a:ext cx="6916765" cy="1210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2E8E2366-9F2A-46F6-8D0B-40C58B3AC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5435" y="3920412"/>
                <a:ext cx="9539177" cy="180858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/>
                  <a:t>is the weight of each edge, here stands for the distance of each airline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∈ {0,1} : yes-or-no </a:t>
                </a:r>
                <a:r>
                  <a:rPr lang="en-US" altLang="zh-CN" sz="2000" i="1" dirty="0"/>
                  <a:t>decision variables </a:t>
                </a:r>
                <a:r>
                  <a:rPr lang="en-US" altLang="zh-CN" sz="2000" dirty="0"/>
                  <a:t>representing whether airline (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, j) is included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= -1 origin, 1 destination, 0 otherwise</a:t>
                </a:r>
              </a:p>
              <a:p>
                <a:r>
                  <a:rPr lang="en-US" altLang="zh-CN" sz="2000" dirty="0"/>
                  <a:t>When an airline is chosen, find min delay 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FL_NUM </a:t>
                </a:r>
                <a:r>
                  <a:rPr lang="en-US" altLang="zh-CN" sz="2000" dirty="0"/>
                  <a:t>of this airline</a:t>
                </a:r>
              </a:p>
              <a:p>
                <a:r>
                  <a:rPr lang="en-US" altLang="zh-CN" sz="2000" dirty="0"/>
                  <a:t>Go over the shortest path to  get a recommended flight set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2E8E2366-9F2A-46F6-8D0B-40C58B3AC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5435" y="3920412"/>
                <a:ext cx="9539177" cy="1808584"/>
              </a:xfrm>
              <a:blipFill>
                <a:blip r:embed="rId4"/>
                <a:stretch>
                  <a:fillRect l="-575" t="-2020" b="-59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99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994" y="1661651"/>
            <a:ext cx="8923643" cy="3854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Introduction the problem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Data Acquisition and preprocessing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Modelling and Algorithm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Linear Programming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Results and Findings</a:t>
            </a:r>
          </a:p>
        </p:txBody>
      </p:sp>
    </p:spTree>
    <p:extLst>
      <p:ext uri="{BB962C8B-B14F-4D97-AF65-F5344CB8AC3E}">
        <p14:creationId xmlns:p14="http://schemas.microsoft.com/office/powerpoint/2010/main" val="109086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898F-A513-4027-A034-8687FB1E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 </a:t>
            </a:r>
            <a:r>
              <a:rPr lang="zh-CN" altLang="en-US" dirty="0"/>
              <a:t>（</a:t>
            </a:r>
            <a:r>
              <a:rPr lang="en-US" altLang="zh-CN" dirty="0"/>
              <a:t>Python2.7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FCA5E-2D0C-4B62-8DD0-EB094110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62869"/>
            <a:ext cx="7625984" cy="48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898F-A513-4027-A034-8687FB1E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 </a:t>
            </a:r>
            <a:r>
              <a:rPr lang="zh-CN" altLang="en-US" dirty="0"/>
              <a:t>（</a:t>
            </a:r>
            <a:r>
              <a:rPr lang="en-US" altLang="zh-CN" dirty="0"/>
              <a:t>Python2.7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E7AADF-D53A-4A14-A3E6-15E7B2EA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28384"/>
            <a:ext cx="8185905" cy="45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9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36101F-AA04-4105-9EF1-05E07FB0C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80"/>
          <a:stretch/>
        </p:blipFill>
        <p:spPr>
          <a:xfrm>
            <a:off x="2660994" y="1581039"/>
            <a:ext cx="7511705" cy="390456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B7A5EA5-944F-4A40-92DF-F3CFC1A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 </a:t>
            </a:r>
            <a:r>
              <a:rPr lang="zh-CN" altLang="en-US" dirty="0"/>
              <a:t>（</a:t>
            </a:r>
            <a:r>
              <a:rPr lang="en-US" altLang="zh-CN" dirty="0"/>
              <a:t>Python2.7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6227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94C6B-A6CA-4855-8F3E-FF9A0333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81813-ECE5-429A-BEC0-29A3993E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75" y="1425889"/>
            <a:ext cx="8915400" cy="3777622"/>
          </a:xfrm>
        </p:spPr>
        <p:txBody>
          <a:bodyPr/>
          <a:lstStyle/>
          <a:p>
            <a:r>
              <a:rPr lang="en-US" altLang="zh-CN" dirty="0"/>
              <a:t>We did a test to find out recommended flights  with min delay between JFK to the other 12 airports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95FAF4-106E-43FF-955C-B775C96AE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21073"/>
              </p:ext>
            </p:extLst>
          </p:nvPr>
        </p:nvGraphicFramePr>
        <p:xfrm>
          <a:off x="550506" y="2228018"/>
          <a:ext cx="11551299" cy="3777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477">
                  <a:extLst>
                    <a:ext uri="{9D8B030D-6E8A-4147-A177-3AD203B41FA5}">
                      <a16:colId xmlns:a16="http://schemas.microsoft.com/office/drawing/2014/main" val="734003432"/>
                    </a:ext>
                  </a:extLst>
                </a:gridCol>
                <a:gridCol w="1319764">
                  <a:extLst>
                    <a:ext uri="{9D8B030D-6E8A-4147-A177-3AD203B41FA5}">
                      <a16:colId xmlns:a16="http://schemas.microsoft.com/office/drawing/2014/main" val="2464795514"/>
                    </a:ext>
                  </a:extLst>
                </a:gridCol>
                <a:gridCol w="1483567">
                  <a:extLst>
                    <a:ext uri="{9D8B030D-6E8A-4147-A177-3AD203B41FA5}">
                      <a16:colId xmlns:a16="http://schemas.microsoft.com/office/drawing/2014/main" val="3791298847"/>
                    </a:ext>
                  </a:extLst>
                </a:gridCol>
                <a:gridCol w="1411333">
                  <a:extLst>
                    <a:ext uri="{9D8B030D-6E8A-4147-A177-3AD203B41FA5}">
                      <a16:colId xmlns:a16="http://schemas.microsoft.com/office/drawing/2014/main" val="2991513429"/>
                    </a:ext>
                  </a:extLst>
                </a:gridCol>
                <a:gridCol w="1049711">
                  <a:extLst>
                    <a:ext uri="{9D8B030D-6E8A-4147-A177-3AD203B41FA5}">
                      <a16:colId xmlns:a16="http://schemas.microsoft.com/office/drawing/2014/main" val="673284391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3787449264"/>
                    </a:ext>
                  </a:extLst>
                </a:gridCol>
                <a:gridCol w="3312759">
                  <a:extLst>
                    <a:ext uri="{9D8B030D-6E8A-4147-A177-3AD203B41FA5}">
                      <a16:colId xmlns:a16="http://schemas.microsoft.com/office/drawing/2014/main" val="3703691011"/>
                    </a:ext>
                  </a:extLst>
                </a:gridCol>
              </a:tblGrid>
              <a:tr h="529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oringin_airport</a:t>
                      </a:r>
                      <a:endParaRPr lang="en-US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oringin_airport_ID</a:t>
                      </a:r>
                      <a:endParaRPr lang="en-US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arrival_airport_ID</a:t>
                      </a:r>
                      <a:endParaRPr lang="en-US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arrival_airport</a:t>
                      </a:r>
                      <a:endParaRPr lang="en-US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min_delay</a:t>
                      </a:r>
                      <a:endParaRPr lang="en-US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reconmmended</a:t>
                      </a:r>
                      <a:r>
                        <a:rPr lang="en-US" sz="1400" b="1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flights</a:t>
                      </a:r>
                      <a:endParaRPr lang="en-US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shortest_path:none</a:t>
                      </a:r>
                      <a:r>
                        <a:rPr lang="en-US" sz="1400" b="1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for none stop flight</a:t>
                      </a:r>
                      <a:endParaRPr lang="en-US" sz="14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8684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JFK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ATL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10397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-28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12478','10397'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1326982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11057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1635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12478','11057'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1895176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11292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2500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12478','11292'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7760747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11298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1223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12478','11298'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6490897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12889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-51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611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12478','12889'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762978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12892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-62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422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12478','12892'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778767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MCO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13204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-39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2803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12478','13204'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4324641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13303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-37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2190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12478','13303'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3441193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13930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-42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1530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12478','13930'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0550659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PHX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14107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1185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12478','14107'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316102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JFK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14747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12478','14747'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3807573"/>
                  </a:ext>
                </a:extLst>
              </a:tr>
              <a:tr h="27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JFK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12478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14771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-47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12478','14771'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10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33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6342-2E2F-49DF-9852-DE21F5C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Flight Map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F084CE-EF87-4ADD-BF5B-C5F0FEA8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59" y="624110"/>
            <a:ext cx="5756955" cy="57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1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BAFDDD-726E-4FB5-8316-C62C8AB05AB2}"/>
              </a:ext>
            </a:extLst>
          </p:cNvPr>
          <p:cNvSpPr/>
          <p:nvPr/>
        </p:nvSpPr>
        <p:spPr>
          <a:xfrm>
            <a:off x="3165817" y="1549082"/>
            <a:ext cx="586036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Thanks!</a:t>
            </a:r>
            <a:endParaRPr lang="zh-CN" alt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28B235B-F1D8-4EDB-9511-E6C263DF9656}"/>
              </a:ext>
            </a:extLst>
          </p:cNvPr>
          <p:cNvSpPr txBox="1"/>
          <p:nvPr/>
        </p:nvSpPr>
        <p:spPr>
          <a:xfrm>
            <a:off x="4021494" y="3470988"/>
            <a:ext cx="8006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any problems, send email to:</a:t>
            </a:r>
          </a:p>
          <a:p>
            <a:r>
              <a:rPr lang="en-US" sz="2000" dirty="0" err="1"/>
              <a:t>Shangxing</a:t>
            </a:r>
            <a:r>
              <a:rPr lang="en-US" sz="2000" dirty="0"/>
              <a:t> Jiang     sjiang25@stevens.edu</a:t>
            </a:r>
          </a:p>
          <a:p>
            <a:r>
              <a:rPr lang="en-US" sz="2000" dirty="0"/>
              <a:t>Liyan Chen              lchen39@stevens.edu</a:t>
            </a:r>
          </a:p>
          <a:p>
            <a:r>
              <a:rPr lang="en-US" sz="2000" dirty="0" err="1"/>
              <a:t>Yanghongbo</a:t>
            </a:r>
            <a:r>
              <a:rPr lang="en-US" sz="2000" dirty="0"/>
              <a:t> Lu      ylu44@stevens.edu</a:t>
            </a:r>
          </a:p>
        </p:txBody>
      </p:sp>
    </p:spTree>
    <p:extLst>
      <p:ext uri="{BB962C8B-B14F-4D97-AF65-F5344CB8AC3E}">
        <p14:creationId xmlns:p14="http://schemas.microsoft.com/office/powerpoint/2010/main" val="41615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68" y="565116"/>
            <a:ext cx="8911687" cy="1280890"/>
          </a:xfrm>
        </p:spPr>
        <p:txBody>
          <a:bodyPr/>
          <a:lstStyle/>
          <a:p>
            <a:r>
              <a:rPr lang="en-US" dirty="0"/>
              <a:t>Introduction the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568" y="1720645"/>
            <a:ext cx="9690560" cy="4503174"/>
          </a:xfrm>
        </p:spPr>
        <p:txBody>
          <a:bodyPr/>
          <a:lstStyle/>
          <a:p>
            <a:r>
              <a:rPr lang="en-US" sz="2800" dirty="0"/>
              <a:t>Overview</a:t>
            </a:r>
          </a:p>
          <a:p>
            <a:pPr algn="just"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We model the problem of finding minimum-delay route between two cities as a shortest path problem with stochastic costs. </a:t>
            </a:r>
          </a:p>
          <a:p>
            <a:pPr algn="just"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Graph Theory is used to abstract all the flights forming our model.</a:t>
            </a:r>
          </a:p>
          <a:p>
            <a:pPr algn="just"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Dijkstra’s Algorithm is used to calculate the shortest path between Nodes(Airports). </a:t>
            </a:r>
          </a:p>
        </p:txBody>
      </p:sp>
    </p:spTree>
    <p:extLst>
      <p:ext uri="{BB962C8B-B14F-4D97-AF65-F5344CB8AC3E}">
        <p14:creationId xmlns:p14="http://schemas.microsoft.com/office/powerpoint/2010/main" val="8934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1" y="1592825"/>
            <a:ext cx="9307102" cy="4232787"/>
          </a:xfrm>
        </p:spPr>
        <p:txBody>
          <a:bodyPr>
            <a:normAutofit/>
          </a:bodyPr>
          <a:lstStyle/>
          <a:p>
            <a:r>
              <a:rPr lang="en-US" sz="2800" dirty="0"/>
              <a:t>Background</a:t>
            </a:r>
          </a:p>
          <a:p>
            <a:pPr>
              <a:buFont typeface="Arial" charset="0"/>
              <a:buChar char="•"/>
            </a:pPr>
            <a:r>
              <a:rPr lang="en-US" sz="2400" i="1" dirty="0"/>
              <a:t>“The total cost of domestic air traffic delays to the U.S. economy was as much as </a:t>
            </a:r>
            <a:r>
              <a:rPr lang="en-US" sz="2400" b="1" dirty="0"/>
              <a:t>$</a:t>
            </a:r>
            <a:r>
              <a:rPr lang="en-US" sz="2400" b="1" i="1" dirty="0"/>
              <a:t>32.9 billion </a:t>
            </a:r>
            <a:r>
              <a:rPr lang="en-US" sz="2400" i="1" dirty="0"/>
              <a:t>for 2007.” </a:t>
            </a:r>
            <a:endParaRPr lang="en-US" sz="2400" dirty="0"/>
          </a:p>
          <a:p>
            <a:pPr marL="0" indent="0" algn="r">
              <a:buNone/>
            </a:pPr>
            <a:r>
              <a:rPr lang="en-US" sz="2000" dirty="0"/>
              <a:t>– U.S. Congress Joint Economic Committee 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pPr algn="just"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Nearly 20% flights delayed in US.</a:t>
            </a:r>
          </a:p>
          <a:p>
            <a:pPr algn="just"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Flight delay is a problem both for travelers and airlines.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42" y="5150189"/>
            <a:ext cx="10295439" cy="43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271" y="1548581"/>
            <a:ext cx="9130122" cy="4527754"/>
          </a:xfrm>
        </p:spPr>
        <p:txBody>
          <a:bodyPr/>
          <a:lstStyle/>
          <a:p>
            <a:r>
              <a:rPr lang="en-US" sz="2800" dirty="0"/>
              <a:t>Meaning of solving this problem</a:t>
            </a:r>
          </a:p>
          <a:p>
            <a:pPr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For airlines, identifying the causes of delay and predicting potential flight delays allow them to make smart schedules and improve their service.</a:t>
            </a:r>
          </a:p>
          <a:p>
            <a:pPr>
              <a:lnSpc>
                <a:spcPct val="114000"/>
              </a:lnSpc>
              <a:buFont typeface="Arial" charset="0"/>
              <a:buChar char="•"/>
            </a:pPr>
            <a:r>
              <a:rPr lang="en-US" sz="2400" dirty="0"/>
              <a:t>For passengers, the ability to predict flight delay would allow them to make better informed decisions when making travel plans.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Acquisition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476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Source：The</a:t>
            </a:r>
            <a:r>
              <a:rPr lang="en-US" dirty="0"/>
              <a:t> US Transportation Bureau</a:t>
            </a:r>
          </a:p>
          <a:p>
            <a:r>
              <a:rPr lang="en-US" dirty="0"/>
              <a:t>                </a:t>
            </a:r>
            <a:r>
              <a:rPr lang="en-US" altLang="zh-CN" u="sng" dirty="0">
                <a:hlinkClick r:id="rId2"/>
              </a:rPr>
              <a:t>Airline On-Time Performance Data</a:t>
            </a:r>
            <a:endParaRPr lang="en-US" altLang="zh-CN" u="sng" dirty="0"/>
          </a:p>
          <a:p>
            <a:r>
              <a:rPr lang="en-US" altLang="zh-CN" dirty="0"/>
              <a:t>Overview: data from 1980-2018.1</a:t>
            </a:r>
          </a:p>
          <a:p>
            <a:r>
              <a:rPr lang="en-US" altLang="zh-CN" dirty="0"/>
              <a:t>The development of technology have influence on the delay</a:t>
            </a:r>
          </a:p>
          <a:p>
            <a:r>
              <a:rPr lang="en-US" altLang="zh-CN" dirty="0"/>
              <a:t>Data: Choose data from 2017.1-2018</a:t>
            </a:r>
          </a:p>
          <a:p>
            <a:r>
              <a:rPr lang="en-US" altLang="zh-CN" dirty="0"/>
              <a:t>Total: 585w+(too much!)</a:t>
            </a:r>
          </a:p>
          <a:p>
            <a:r>
              <a:rPr lang="en-US" altLang="zh-CN" dirty="0"/>
              <a:t>Filter:  Finding the 15</a:t>
            </a:r>
            <a:r>
              <a:rPr lang="en-US" altLang="zh-CN" baseline="30000" dirty="0"/>
              <a:t>th</a:t>
            </a:r>
            <a:r>
              <a:rPr lang="en-US" altLang="zh-CN" dirty="0"/>
              <a:t> busiest airports in US as the origin</a:t>
            </a:r>
          </a:p>
          <a:p>
            <a:r>
              <a:rPr lang="en-US" altLang="zh-CN" dirty="0"/>
              <a:t>Constraints:  the total amount of the flight out as the degree </a:t>
            </a:r>
          </a:p>
          <a:p>
            <a:r>
              <a:rPr lang="en-US" altLang="zh-CN" dirty="0"/>
              <a:t>Tools</a:t>
            </a:r>
            <a:r>
              <a:rPr lang="zh-CN" altLang="en-US" dirty="0"/>
              <a:t>： </a:t>
            </a:r>
            <a:r>
              <a:rPr lang="en-US" altLang="zh-CN" dirty="0" err="1"/>
              <a:t>Gephi</a:t>
            </a:r>
            <a:r>
              <a:rPr lang="en-US" altLang="zh-CN" dirty="0"/>
              <a:t> and Excel</a:t>
            </a:r>
          </a:p>
          <a:p>
            <a:r>
              <a:rPr lang="en-US" altLang="zh-CN" dirty="0"/>
              <a:t>Result: 19w+</a:t>
            </a:r>
          </a:p>
        </p:txBody>
      </p:sp>
    </p:spTree>
    <p:extLst>
      <p:ext uri="{BB962C8B-B14F-4D97-AF65-F5344CB8AC3E}">
        <p14:creationId xmlns:p14="http://schemas.microsoft.com/office/powerpoint/2010/main" val="15043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129509-409A-4831-9712-1DF047EAF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5" t="15309" r="24881" b="3652"/>
          <a:stretch/>
        </p:blipFill>
        <p:spPr>
          <a:xfrm>
            <a:off x="2665950" y="1499507"/>
            <a:ext cx="4317710" cy="463070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029BEF-52E0-498B-A22E-644F17B93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37121"/>
              </p:ext>
            </p:extLst>
          </p:nvPr>
        </p:nvGraphicFramePr>
        <p:xfrm>
          <a:off x="8339846" y="1362268"/>
          <a:ext cx="1569263" cy="498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9263">
                  <a:extLst>
                    <a:ext uri="{9D8B030D-6E8A-4147-A177-3AD203B41FA5}">
                      <a16:colId xmlns:a16="http://schemas.microsoft.com/office/drawing/2014/main" val="3044002028"/>
                    </a:ext>
                  </a:extLst>
                </a:gridCol>
              </a:tblGrid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ATL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9525192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CLT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8773495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DEN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3002016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DFW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973057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EWR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1894848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IAH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054415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JFK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1354133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LAS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1116411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LAX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038127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MCO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6398233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MIA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4580683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ORD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4744688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PHX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6484085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SEA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6932983"/>
                  </a:ext>
                </a:extLst>
              </a:tr>
              <a:tr h="33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SFO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36451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3D78125-A4A8-4B75-A496-A8DCBF69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altLang="zh-CN" dirty="0"/>
              <a:t>15</a:t>
            </a:r>
            <a:r>
              <a:rPr lang="en-US" altLang="zh-CN" baseline="30000" dirty="0"/>
              <a:t>th</a:t>
            </a:r>
            <a:r>
              <a:rPr lang="en-US" altLang="zh-CN" dirty="0"/>
              <a:t> busiest airports in US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4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04F0D6-A94E-4B79-A781-C41D9A61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1" y="843439"/>
            <a:ext cx="6587502" cy="51711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B40678-BADA-432C-BEFD-C8A75EC54289}"/>
              </a:ext>
            </a:extLst>
          </p:cNvPr>
          <p:cNvSpPr/>
          <p:nvPr/>
        </p:nvSpPr>
        <p:spPr>
          <a:xfrm>
            <a:off x="7513441" y="871963"/>
            <a:ext cx="5437449" cy="379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buFont typeface="Arial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airline of the 15 airports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AEDCE09-25BF-4143-8717-07F50DE5D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40965"/>
              </p:ext>
            </p:extLst>
          </p:nvPr>
        </p:nvGraphicFramePr>
        <p:xfrm>
          <a:off x="7694644" y="1802362"/>
          <a:ext cx="3315478" cy="1892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739">
                  <a:extLst>
                    <a:ext uri="{9D8B030D-6E8A-4147-A177-3AD203B41FA5}">
                      <a16:colId xmlns:a16="http://schemas.microsoft.com/office/drawing/2014/main" val="2970581319"/>
                    </a:ext>
                  </a:extLst>
                </a:gridCol>
                <a:gridCol w="1657739">
                  <a:extLst>
                    <a:ext uri="{9D8B030D-6E8A-4147-A177-3AD203B41FA5}">
                      <a16:colId xmlns:a16="http://schemas.microsoft.com/office/drawing/2014/main" val="1472688833"/>
                    </a:ext>
                  </a:extLst>
                </a:gridCol>
              </a:tblGrid>
              <a:tr h="31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Origin</a:t>
                      </a:r>
                      <a:endParaRPr lang="en-US" sz="2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385661"/>
                  </a:ext>
                </a:extLst>
              </a:tr>
              <a:tr h="31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Destination</a:t>
                      </a:r>
                      <a:endParaRPr lang="en-US" sz="2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229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327831"/>
                  </a:ext>
                </a:extLst>
              </a:tr>
              <a:tr h="31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Count</a:t>
                      </a:r>
                      <a:endParaRPr lang="en-US" sz="2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197389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644109"/>
                  </a:ext>
                </a:extLst>
              </a:tr>
              <a:tr h="31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Max delay</a:t>
                      </a:r>
                      <a:endParaRPr lang="en-US" sz="2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1455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5798949"/>
                  </a:ext>
                </a:extLst>
              </a:tr>
              <a:tr h="31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Min delay</a:t>
                      </a:r>
                      <a:endParaRPr lang="en-US" sz="2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-98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1650054"/>
                  </a:ext>
                </a:extLst>
              </a:tr>
              <a:tr h="31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Ave  delay</a:t>
                      </a:r>
                      <a:endParaRPr lang="en-US" sz="2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8.44516918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45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84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527FB5-74D2-4D45-A20B-564B5EE42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67120"/>
              </p:ext>
            </p:extLst>
          </p:nvPr>
        </p:nvGraphicFramePr>
        <p:xfrm>
          <a:off x="2279391" y="1094402"/>
          <a:ext cx="8432150" cy="5026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870">
                  <a:extLst>
                    <a:ext uri="{9D8B030D-6E8A-4147-A177-3AD203B41FA5}">
                      <a16:colId xmlns:a16="http://schemas.microsoft.com/office/drawing/2014/main" val="1296532933"/>
                    </a:ext>
                  </a:extLst>
                </a:gridCol>
                <a:gridCol w="1390870">
                  <a:extLst>
                    <a:ext uri="{9D8B030D-6E8A-4147-A177-3AD203B41FA5}">
                      <a16:colId xmlns:a16="http://schemas.microsoft.com/office/drawing/2014/main" val="1803428535"/>
                    </a:ext>
                  </a:extLst>
                </a:gridCol>
                <a:gridCol w="1854494">
                  <a:extLst>
                    <a:ext uri="{9D8B030D-6E8A-4147-A177-3AD203B41FA5}">
                      <a16:colId xmlns:a16="http://schemas.microsoft.com/office/drawing/2014/main" val="3878948563"/>
                    </a:ext>
                  </a:extLst>
                </a:gridCol>
                <a:gridCol w="1709611">
                  <a:extLst>
                    <a:ext uri="{9D8B030D-6E8A-4147-A177-3AD203B41FA5}">
                      <a16:colId xmlns:a16="http://schemas.microsoft.com/office/drawing/2014/main" val="4089217848"/>
                    </a:ext>
                  </a:extLst>
                </a:gridCol>
                <a:gridCol w="2086305">
                  <a:extLst>
                    <a:ext uri="{9D8B030D-6E8A-4147-A177-3AD203B41FA5}">
                      <a16:colId xmlns:a16="http://schemas.microsoft.com/office/drawing/2014/main" val="3209135936"/>
                    </a:ext>
                  </a:extLst>
                </a:gridCol>
              </a:tblGrid>
              <a:tr h="239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Group</a:t>
                      </a:r>
                      <a:endParaRPr lang="en-US" sz="14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Dalay</a:t>
                      </a:r>
                      <a:endParaRPr lang="en-US" sz="14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Frequency</a:t>
                      </a:r>
                      <a:endParaRPr lang="en-US" sz="14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Percentage</a:t>
                      </a:r>
                      <a:endParaRPr lang="en-US" sz="14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Accumulation</a:t>
                      </a:r>
                      <a:endParaRPr lang="en-US" sz="14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267465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462422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3862700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155777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78.92%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91.86%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29627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97.70%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8580005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1.53%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5218502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99.68%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0644015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99.82%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0336017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99.89%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972663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684812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9736499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9937225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949962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418733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984314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630992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99.99%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176079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1323165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007985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362895"/>
                  </a:ext>
                </a:extLst>
              </a:tr>
              <a:tr h="23935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100.00%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5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517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1342</Words>
  <Application>Microsoft Office PowerPoint</Application>
  <PresentationFormat>宽屏</PresentationFormat>
  <Paragraphs>353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幼圆</vt:lpstr>
      <vt:lpstr>Arial</vt:lpstr>
      <vt:lpstr>Cambria Math</vt:lpstr>
      <vt:lpstr>Century Gothic</vt:lpstr>
      <vt:lpstr>Mangal</vt:lpstr>
      <vt:lpstr>Wingdings 3</vt:lpstr>
      <vt:lpstr>Wisp</vt:lpstr>
      <vt:lpstr>Get the Route for minimum flight delay between two cities </vt:lpstr>
      <vt:lpstr>Agenda</vt:lpstr>
      <vt:lpstr>Introduction the problem </vt:lpstr>
      <vt:lpstr>Introduction the problem</vt:lpstr>
      <vt:lpstr>Introduction the problem</vt:lpstr>
      <vt:lpstr>The Data Acquisition </vt:lpstr>
      <vt:lpstr>The 15th busiest airports in US </vt:lpstr>
      <vt:lpstr>PowerPoint 演示文稿</vt:lpstr>
      <vt:lpstr>PowerPoint 演示文稿</vt:lpstr>
      <vt:lpstr>Histogram </vt:lpstr>
      <vt:lpstr>Delay description</vt:lpstr>
      <vt:lpstr>Graph Theory  </vt:lpstr>
      <vt:lpstr>PowerPoint 演示文稿</vt:lpstr>
      <vt:lpstr>Data Preprocessing</vt:lpstr>
      <vt:lpstr>Distance or Delay</vt:lpstr>
      <vt:lpstr>PowerPoint 演示文稿</vt:lpstr>
      <vt:lpstr>The Shortest path problem</vt:lpstr>
      <vt:lpstr>Dijkstra’s Algorithm</vt:lpstr>
      <vt:lpstr>Optimization Model</vt:lpstr>
      <vt:lpstr>Sample Code （Python2.7）</vt:lpstr>
      <vt:lpstr>Sample Code （Python2.7）</vt:lpstr>
      <vt:lpstr>Sample Code （Python2.7）</vt:lpstr>
      <vt:lpstr>Test Result</vt:lpstr>
      <vt:lpstr>Flight Map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the minimum Flight delay route between cities</dc:title>
  <dc:creator>姜 尚行</dc:creator>
  <cp:lastModifiedBy>Liyan Chen</cp:lastModifiedBy>
  <cp:revision>75</cp:revision>
  <dcterms:created xsi:type="dcterms:W3CDTF">2018-05-03T01:44:30Z</dcterms:created>
  <dcterms:modified xsi:type="dcterms:W3CDTF">2018-05-07T07:46:43Z</dcterms:modified>
</cp:coreProperties>
</file>