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73" r:id="rId10"/>
    <p:sldId id="261" r:id="rId11"/>
    <p:sldId id="262" r:id="rId12"/>
    <p:sldId id="263" r:id="rId13"/>
    <p:sldId id="264" r:id="rId14"/>
    <p:sldId id="270" r:id="rId15"/>
    <p:sldId id="274" r:id="rId16"/>
    <p:sldId id="275" r:id="rId17"/>
    <p:sldId id="26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71" r:id="rId26"/>
    <p:sldId id="272" r:id="rId27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3"/>
    <p:restoredTop sz="94672"/>
  </p:normalViewPr>
  <p:slideViewPr>
    <p:cSldViewPr snapToGrid="0" snapToObjects="1">
      <p:cViewPr varScale="1">
        <p:scale>
          <a:sx n="74" d="100"/>
          <a:sy n="74" d="100"/>
        </p:scale>
        <p:origin x="169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1080000"/>
            <a:ext cx="9070560" cy="172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5860" b="0" strike="noStrike" spc="-1">
                <a:solidFill>
                  <a:srgbClr val="FFFFFF"/>
                </a:solidFill>
                <a:latin typeface="Arial"/>
                <a:ea typeface="DejaVu Sans"/>
              </a:rPr>
              <a:t>Handwritten Digit Recognition</a:t>
            </a:r>
            <a:endParaRPr lang="en-US" sz="586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4000" y="3168000"/>
            <a:ext cx="9070560" cy="36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Liyan Chen		lchen39@stevens.edu</a:t>
            </a:r>
            <a:endParaRPr lang="en-US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Shangxing Jiang		sjiang25@stevens.edu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480560" y="564480"/>
            <a:ext cx="1361880" cy="71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76" name="Picture 175"/>
          <p:cNvPicPr/>
          <p:nvPr/>
        </p:nvPicPr>
        <p:blipFill>
          <a:blip r:embed="rId2"/>
          <a:stretch/>
        </p:blipFill>
        <p:spPr>
          <a:xfrm>
            <a:off x="1463040" y="1371600"/>
            <a:ext cx="7406640" cy="555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</a:rPr>
              <a:t>MLP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Backpropagation Algorithm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189" name="Picture 138"/>
          <p:cNvPicPr/>
          <p:nvPr/>
        </p:nvPicPr>
        <p:blipFill>
          <a:blip r:embed="rId2"/>
          <a:stretch/>
        </p:blipFill>
        <p:spPr>
          <a:xfrm>
            <a:off x="548640" y="2651760"/>
            <a:ext cx="4976280" cy="3930840"/>
          </a:xfrm>
          <a:prstGeom prst="rect">
            <a:avLst/>
          </a:prstGeom>
          <a:ln>
            <a:noFill/>
          </a:ln>
        </p:spPr>
      </p:pic>
      <p:sp>
        <p:nvSpPr>
          <p:cNvPr id="190" name="CustomShape 3"/>
          <p:cNvSpPr/>
          <p:nvPr/>
        </p:nvSpPr>
        <p:spPr>
          <a:xfrm>
            <a:off x="5734080" y="5688720"/>
            <a:ext cx="130572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28*28 pixel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5212080" y="4408560"/>
            <a:ext cx="345168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10 to 100 units  (sigmoid function)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4754880" y="3200400"/>
            <a:ext cx="512820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Arial"/>
                <a:ea typeface="DejaVu Sans"/>
              </a:rPr>
              <a:t>One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binary output (sigmoid function) 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MLP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6172" y="1285875"/>
            <a:ext cx="11814671" cy="649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01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8688" y="1257884"/>
            <a:ext cx="11918293" cy="630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47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For handwritten digit recognition, SVM needs to get multiple hyperplanes to get 10 categories.</a:t>
            </a:r>
            <a:endParaRPr lang="en-US" sz="3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Here we chose a classification strategycalled one-vs-rest (OVR). Only one digit category is treated as positive example in each classification when the rest are all negative.</a:t>
            </a:r>
            <a:endParaRPr lang="en-US" sz="3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For this test, we imported the SVM model from  sklearn and parameters were set as following: C=100.0, kernel=poly, gamma=0.03. 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AA23243-9CE4-4283-B228-C6F610A34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11" y="456451"/>
            <a:ext cx="4816257" cy="37722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EE3FC7-D1C5-4EEB-B5EE-6ECFE5075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518" y="373324"/>
            <a:ext cx="5427296" cy="42568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78DF5D5-B9A1-4C6C-9471-0F96D27E0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03" y="4397189"/>
            <a:ext cx="4968671" cy="27891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8BBD0B-84EC-4D3C-A745-3C2F13CAE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2986" y="4630184"/>
            <a:ext cx="5029636" cy="29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9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6F47B41-54D2-4064-82E4-9D22F92A7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2212" y="1750875"/>
            <a:ext cx="10770932" cy="5385466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994F3D0F-3F16-498D-AAE6-B1503B8A0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73" y="423334"/>
            <a:ext cx="7387936" cy="1538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SVC(C=100.0, cache_size=200, class_weight=None, coef0=0.0,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decision_function_shape='ovr', degree=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, gamma=0.03, kernel='poly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’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,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max_iter=-1, probability=False, random_state=None, shrinking=True, tol=0.001, verbose=False)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BA1084-9C66-4677-BF10-52FF216B0783}"/>
              </a:ext>
            </a:extLst>
          </p:cNvPr>
          <p:cNvSpPr/>
          <p:nvPr/>
        </p:nvSpPr>
        <p:spPr>
          <a:xfrm>
            <a:off x="3066184" y="2192685"/>
            <a:ext cx="50387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36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FF0000"/>
                </a:solidFill>
                <a:latin typeface="Arial" panose="020B0604020202020204" pitchFamily="34" charset="0"/>
              </a:rPr>
              <a:t>Accuracy:96.5%</a:t>
            </a:r>
            <a:endParaRPr lang="zh-CN" altLang="zh-CN" sz="36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895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056B825-B484-4145-944D-37C973E0E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05" y="1214345"/>
            <a:ext cx="9402014" cy="266435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61C7EBA-EB57-4DB9-A6D6-0071D2B2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809" y="405245"/>
            <a:ext cx="9072000" cy="1261800"/>
          </a:xfrm>
        </p:spPr>
        <p:txBody>
          <a:bodyPr/>
          <a:lstStyle/>
          <a:p>
            <a:pPr algn="ctr"/>
            <a:r>
              <a:rPr lang="en-US" altLang="zh-CN" dirty="0"/>
              <a:t>CNN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387BF94-C6BB-44C6-BB0C-21DDED72A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38928"/>
              </p:ext>
            </p:extLst>
          </p:nvPr>
        </p:nvGraphicFramePr>
        <p:xfrm>
          <a:off x="469967" y="3701114"/>
          <a:ext cx="8860842" cy="3302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948">
                  <a:extLst>
                    <a:ext uri="{9D8B030D-6E8A-4147-A177-3AD203B41FA5}">
                      <a16:colId xmlns:a16="http://schemas.microsoft.com/office/drawing/2014/main" val="3306885458"/>
                    </a:ext>
                  </a:extLst>
                </a:gridCol>
                <a:gridCol w="1852497">
                  <a:extLst>
                    <a:ext uri="{9D8B030D-6E8A-4147-A177-3AD203B41FA5}">
                      <a16:colId xmlns:a16="http://schemas.microsoft.com/office/drawing/2014/main" val="2569045393"/>
                    </a:ext>
                  </a:extLst>
                </a:gridCol>
                <a:gridCol w="683400">
                  <a:extLst>
                    <a:ext uri="{9D8B030D-6E8A-4147-A177-3AD203B41FA5}">
                      <a16:colId xmlns:a16="http://schemas.microsoft.com/office/drawing/2014/main" val="1412128584"/>
                    </a:ext>
                  </a:extLst>
                </a:gridCol>
                <a:gridCol w="1253153">
                  <a:extLst>
                    <a:ext uri="{9D8B030D-6E8A-4147-A177-3AD203B41FA5}">
                      <a16:colId xmlns:a16="http://schemas.microsoft.com/office/drawing/2014/main" val="528142590"/>
                    </a:ext>
                  </a:extLst>
                </a:gridCol>
                <a:gridCol w="1267948">
                  <a:extLst>
                    <a:ext uri="{9D8B030D-6E8A-4147-A177-3AD203B41FA5}">
                      <a16:colId xmlns:a16="http://schemas.microsoft.com/office/drawing/2014/main" val="1908573240"/>
                    </a:ext>
                  </a:extLst>
                </a:gridCol>
                <a:gridCol w="1267948">
                  <a:extLst>
                    <a:ext uri="{9D8B030D-6E8A-4147-A177-3AD203B41FA5}">
                      <a16:colId xmlns:a16="http://schemas.microsoft.com/office/drawing/2014/main" val="1083140667"/>
                    </a:ext>
                  </a:extLst>
                </a:gridCol>
                <a:gridCol w="1267948">
                  <a:extLst>
                    <a:ext uri="{9D8B030D-6E8A-4147-A177-3AD203B41FA5}">
                      <a16:colId xmlns:a16="http://schemas.microsoft.com/office/drawing/2014/main" val="2709679901"/>
                    </a:ext>
                  </a:extLst>
                </a:gridCol>
              </a:tblGrid>
              <a:tr h="363716">
                <a:tc>
                  <a:txBody>
                    <a:bodyPr/>
                    <a:lstStyle/>
                    <a:p>
                      <a:r>
                        <a:rPr lang="en-US" altLang="zh-CN" dirty="0"/>
                        <a:t>Layer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filter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Neuron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Kernel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Stride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107557"/>
                  </a:ext>
                </a:extLst>
              </a:tr>
              <a:tr h="432390">
                <a:tc>
                  <a:txBody>
                    <a:bodyPr/>
                    <a:lstStyle/>
                    <a:p>
                      <a:r>
                        <a:rPr lang="en-US" altLang="zh-CN" dirty="0"/>
                        <a:t>F2(Out)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Fully Connected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750630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Fully Connected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177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Max Pooling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2*2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2*2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712685"/>
                  </a:ext>
                </a:extLst>
              </a:tr>
              <a:tr h="451136">
                <a:tc>
                  <a:txBody>
                    <a:bodyPr/>
                    <a:lstStyle/>
                    <a:p>
                      <a:r>
                        <a:rPr lang="en-US" altLang="zh-CN" dirty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Covolution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7*7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5*5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741092"/>
                  </a:ext>
                </a:extLst>
              </a:tr>
              <a:tr h="471577"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Max Pooling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14*14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2*2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087870"/>
                  </a:ext>
                </a:extLst>
              </a:tr>
              <a:tr h="413730">
                <a:tc>
                  <a:txBody>
                    <a:bodyPr/>
                    <a:lstStyle/>
                    <a:p>
                      <a:r>
                        <a:rPr lang="en-US" altLang="zh-CN" dirty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Covolution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28*28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5*5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732381"/>
                  </a:ext>
                </a:extLst>
              </a:tr>
              <a:tr h="358733">
                <a:tc>
                  <a:txBody>
                    <a:bodyPr/>
                    <a:lstStyle/>
                    <a:p>
                      <a:r>
                        <a:rPr lang="en-US" altLang="zh-CN" dirty="0"/>
                        <a:t>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28*28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9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433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CCC1CA-0A2A-487B-8DD0-B46AB7DD9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179" y="1805147"/>
            <a:ext cx="7273540" cy="484902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767FCF0-4BA6-4B2C-ACC8-642EBA4B085A}"/>
              </a:ext>
            </a:extLst>
          </p:cNvPr>
          <p:cNvSpPr txBox="1"/>
          <p:nvPr/>
        </p:nvSpPr>
        <p:spPr>
          <a:xfrm>
            <a:off x="1693717" y="1371600"/>
            <a:ext cx="5746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Different activation function</a:t>
            </a:r>
            <a:endParaRPr lang="zh-CN" altLang="en-US" sz="32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401717E-7F79-4EB0-B972-5ED243BA189A}"/>
              </a:ext>
            </a:extLst>
          </p:cNvPr>
          <p:cNvSpPr/>
          <p:nvPr/>
        </p:nvSpPr>
        <p:spPr>
          <a:xfrm>
            <a:off x="6795555" y="1805147"/>
            <a:ext cx="1059873" cy="21376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437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EE7ECA7-A6CE-46F8-AB4E-A94A2FF34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417" y="1908951"/>
            <a:ext cx="10189042" cy="50945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7587781-D4B9-4E8C-AF3E-DBBFA96E4FE1}"/>
              </a:ext>
            </a:extLst>
          </p:cNvPr>
          <p:cNvSpPr txBox="1"/>
          <p:nvPr/>
        </p:nvSpPr>
        <p:spPr>
          <a:xfrm>
            <a:off x="1267691" y="1028700"/>
            <a:ext cx="4717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Steps:2000</a:t>
            </a:r>
          </a:p>
          <a:p>
            <a:r>
              <a:rPr lang="en-US" altLang="zh-CN" sz="3600" dirty="0"/>
              <a:t>Accuracy:97.5%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2635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 marL="432000" indent="-32292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Handwritten digit recognition has been widely applied in many fields: </a:t>
            </a:r>
            <a:endParaRPr lang="en-US" sz="3200" b="0" strike="noStrike" spc="-1" dirty="0">
              <a:latin typeface="Arial"/>
            </a:endParaRPr>
          </a:p>
          <a:p>
            <a:pPr marL="108720">
              <a:lnSpc>
                <a:spcPct val="120000"/>
              </a:lnSpc>
              <a:spcBef>
                <a:spcPts val="1417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check verification,</a:t>
            </a:r>
            <a:endParaRPr lang="en-US" sz="3200" b="0" strike="noStrike" spc="-1" dirty="0">
              <a:latin typeface="Arial"/>
            </a:endParaRPr>
          </a:p>
          <a:p>
            <a:pPr marL="108720">
              <a:lnSpc>
                <a:spcPct val="120000"/>
              </a:lnSpc>
              <a:spcBef>
                <a:spcPts val="1417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postal address reading in envelop. </a:t>
            </a:r>
            <a:endParaRPr lang="en-US" sz="3200" b="0" strike="noStrike" spc="-1" dirty="0">
              <a:latin typeface="Arial"/>
            </a:endParaRPr>
          </a:p>
          <a:p>
            <a:pPr marL="108720">
              <a:lnSpc>
                <a:spcPct val="120000"/>
              </a:lnSpc>
              <a:spcBef>
                <a:spcPts val="1417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pin code recognition</a:t>
            </a:r>
            <a:endParaRPr lang="en-US" sz="3200" b="0" strike="noStrike" spc="-1" dirty="0">
              <a:latin typeface="Arial"/>
            </a:endParaRPr>
          </a:p>
          <a:p>
            <a:pPr marL="432000" indent="-32292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Handwritten digit recognition is more difficult  than printed digits, due to the unique writing style of different people.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010DD-59E7-4CF1-B96E-AC0A7B960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</a:t>
            </a:r>
            <a:r>
              <a:rPr lang="en-US" altLang="zh-CN" dirty="0" err="1"/>
              <a:t>comparence</a:t>
            </a:r>
            <a:endParaRPr lang="zh-CN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D7EDA30-1B24-4B27-B1E6-B1BF54FF2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2433"/>
            <a:ext cx="20840" cy="923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C4B489C-433B-4241-8D73-C575065D8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046" y="2376891"/>
            <a:ext cx="1808018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4FDF5B-90A6-4130-BAF8-5235734472D6}"/>
              </a:ext>
            </a:extLst>
          </p:cNvPr>
          <p:cNvSpPr txBox="1"/>
          <p:nvPr/>
        </p:nvSpPr>
        <p:spPr>
          <a:xfrm>
            <a:off x="761099" y="1427665"/>
            <a:ext cx="61618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Test the 10 numbers respectively</a:t>
            </a:r>
          </a:p>
          <a:p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A9D4CBE-B664-426B-A429-061753F86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99" y="2153983"/>
            <a:ext cx="6357055" cy="47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8413D95-33E6-4B7D-A918-15881E0CC3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" t="7810" r="4438" b="5249"/>
          <a:stretch/>
        </p:blipFill>
        <p:spPr>
          <a:xfrm>
            <a:off x="694907" y="453432"/>
            <a:ext cx="8872362" cy="665280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6EE80E9-0F4F-466F-BED1-D3660955FEAA}"/>
              </a:ext>
            </a:extLst>
          </p:cNvPr>
          <p:cNvSpPr/>
          <p:nvPr/>
        </p:nvSpPr>
        <p:spPr>
          <a:xfrm>
            <a:off x="2261177" y="1156864"/>
            <a:ext cx="57398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SVM: 10.46s</a:t>
            </a:r>
          </a:p>
          <a:p>
            <a:r>
              <a:rPr lang="en-US" altLang="zh-CN" dirty="0"/>
              <a:t>CNN: 7.99s</a:t>
            </a:r>
          </a:p>
          <a:p>
            <a:r>
              <a:rPr lang="en-US" altLang="zh-CN" dirty="0"/>
              <a:t>MLP: 1.55s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303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Task Allocation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675360" y="1724760"/>
            <a:ext cx="8052480" cy="520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Liyan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Chen：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·Data collection &amp; preprocessing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·Design SVM model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·Improve KNN model</a:t>
            </a:r>
            <a:endParaRPr lang="en-US" sz="2800" b="0" strike="noStrike" spc="-1" dirty="0">
              <a:latin typeface="Arial"/>
            </a:endParaRPr>
          </a:p>
          <a:p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·</a:t>
            </a:r>
            <a:r>
              <a:rPr lang="en-US" altLang="zh-CN" sz="2800" spc="-1" dirty="0">
                <a:solidFill>
                  <a:srgbClr val="000000"/>
                </a:solidFill>
              </a:rPr>
              <a:t>Design 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CNN model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·Comparing performance of different models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Shangxing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Jiang： 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·Data preprocessing 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·Design KNN model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·Design </a:t>
            </a:r>
            <a:r>
              <a:rPr lang="en-US" sz="2800" spc="-1" dirty="0">
                <a:solidFill>
                  <a:srgbClr val="000000"/>
                </a:solidFill>
                <a:latin typeface="Arial"/>
                <a:ea typeface="DejaVu Sans"/>
              </a:rPr>
              <a:t>MLP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model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·Result Analysis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828800" y="3108960"/>
            <a:ext cx="7198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7200" b="0" strike="noStrike" spc="-1">
                <a:solidFill>
                  <a:srgbClr val="FFFFFF"/>
                </a:solidFill>
                <a:latin typeface="Arial"/>
                <a:ea typeface="DejaVu Sans"/>
              </a:rPr>
              <a:t>Thank you !</a:t>
            </a:r>
            <a:endParaRPr lang="en-US" sz="7200" b="0" strike="noStrike" spc="-1">
              <a:latin typeface="Arial"/>
            </a:endParaRPr>
          </a:p>
        </p:txBody>
      </p:sp>
      <p:pic>
        <p:nvPicPr>
          <p:cNvPr id="196" name="Picture 143"/>
          <p:cNvPicPr/>
          <p:nvPr/>
        </p:nvPicPr>
        <p:blipFill>
          <a:blip r:embed="rId2"/>
          <a:stretch/>
        </p:blipFill>
        <p:spPr>
          <a:xfrm>
            <a:off x="457200" y="3027600"/>
            <a:ext cx="1270800" cy="446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Related work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727200" y="1563120"/>
            <a:ext cx="7522560" cy="43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· 2012, Niu and Suen，CNN +SVM，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 recognition rate：94.40%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· 2014，Ravi and Venkateswarlu，KNN，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 recognition rate：96.94%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· 2015, Eva and Nebojsa，SVM(OVO),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 recognition rate： 99.05%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· 2016, Yan and JunMin,Ncfm (No combination of feature maps),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recognition rate： 99.81%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· 2017, Tohidul and Ghulam, CNN,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 recognition rate： 99.60%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Source of Dataset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MNIST digit database:</a:t>
            </a:r>
            <a:endParaRPr lang="en-US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Encode every image of handwritten digit into  784 pixels (28*28) with a label.</a:t>
            </a:r>
            <a:endParaRPr lang="en-US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Every pixel is a gray-level value from 0 to 255 (8-bit-deep), representing the extent of color.</a:t>
            </a:r>
            <a:endParaRPr lang="en-US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60000 instances for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training（American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Census Bureau employee）, 10000 instances for testing（ American high school students ）.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2" name="Picture 121"/>
          <p:cNvPicPr/>
          <p:nvPr/>
        </p:nvPicPr>
        <p:blipFill>
          <a:blip r:embed="rId2"/>
          <a:stretch/>
        </p:blipFill>
        <p:spPr>
          <a:xfrm>
            <a:off x="182880" y="274320"/>
            <a:ext cx="9809280" cy="3875400"/>
          </a:xfrm>
          <a:prstGeom prst="rect">
            <a:avLst/>
          </a:prstGeom>
          <a:ln>
            <a:noFill/>
          </a:ln>
        </p:spPr>
      </p:pic>
      <p:pic>
        <p:nvPicPr>
          <p:cNvPr id="163" name="Picture 122"/>
          <p:cNvPicPr/>
          <p:nvPr/>
        </p:nvPicPr>
        <p:blipFill>
          <a:blip r:embed="rId3"/>
          <a:stretch/>
        </p:blipFill>
        <p:spPr>
          <a:xfrm>
            <a:off x="1248120" y="4425480"/>
            <a:ext cx="3839400" cy="2652480"/>
          </a:xfrm>
          <a:prstGeom prst="rect">
            <a:avLst/>
          </a:prstGeom>
          <a:ln>
            <a:noFill/>
          </a:ln>
        </p:spPr>
      </p:pic>
      <p:sp>
        <p:nvSpPr>
          <p:cNvPr id="164" name="CustomShape 3"/>
          <p:cNvSpPr/>
          <p:nvPr/>
        </p:nvSpPr>
        <p:spPr>
          <a:xfrm>
            <a:off x="5420160" y="4614840"/>
            <a:ext cx="5708160" cy="155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NimbusRomNo9L-Regu"/>
                <a:ea typeface="DejaVu Sans"/>
              </a:rPr>
              <a:t>train set.csv (109.5 MB)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NimbusRomNo9L-Regu"/>
                <a:ea typeface="DejaVu Sans"/>
              </a:rPr>
              <a:t>train label.csv (120 KB)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NimbusRomNo9L-Regu"/>
                <a:ea typeface="DejaVu Sans"/>
              </a:rPr>
              <a:t>test set.csv (18.3 MB)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NimbusRomNo9L-Regu"/>
                <a:ea typeface="DejaVu Sans"/>
              </a:rPr>
              <a:t>test label.csv (20 KB)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581411"/>
            <a:ext cx="9072000" cy="1261800"/>
          </a:xfrm>
        </p:spPr>
        <p:txBody>
          <a:bodyPr/>
          <a:lstStyle/>
          <a:p>
            <a:pPr algn="ctr"/>
            <a:r>
              <a:rPr lang="en-US" spc="-1" dirty="0">
                <a:solidFill>
                  <a:srgbClr val="000000"/>
                </a:solidFill>
              </a:rPr>
              <a:t>Extraction of Dataset</a:t>
            </a:r>
            <a:br>
              <a:rPr lang="en-US" spc="-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842964" y="1471613"/>
            <a:ext cx="8501062" cy="428625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pc="-1" dirty="0">
                <a:solidFill>
                  <a:srgbClr val="000000"/>
                </a:solidFill>
              </a:rPr>
              <a:t>Extract 10000 samples randomly from MNIST digit database as training data, where the number of every digit (0~9) is 1000.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pc="-1" dirty="0">
                <a:solidFill>
                  <a:srgbClr val="000000"/>
                </a:solidFill>
              </a:rPr>
              <a:t>Extract 2000 samples as testing as well as above.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pc="-1" dirty="0">
                <a:solidFill>
                  <a:srgbClr val="000000"/>
                </a:solidFill>
              </a:rPr>
              <a:t>Split the testing dataset to ten files (0~9), which is used to test the accuracy of a certain digit.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08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Each sample in dataset can be seen as a vector with size of (1, 784). Supposed α and β are both Ndimensional vector, to calculate the Euclidean distance of this two vectors, a equation can be used: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167" name="Picture 125"/>
          <p:cNvPicPr/>
          <p:nvPr/>
        </p:nvPicPr>
        <p:blipFill>
          <a:blip r:embed="rId2"/>
          <a:stretch/>
        </p:blipFill>
        <p:spPr>
          <a:xfrm>
            <a:off x="2377440" y="4389120"/>
            <a:ext cx="4961160" cy="1897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0" name="Picture 128"/>
          <p:cNvPicPr/>
          <p:nvPr/>
        </p:nvPicPr>
        <p:blipFill>
          <a:blip r:embed="rId2"/>
          <a:stretch/>
        </p:blipFill>
        <p:spPr>
          <a:xfrm>
            <a:off x="425160" y="1280160"/>
            <a:ext cx="4953960" cy="3839400"/>
          </a:xfrm>
          <a:prstGeom prst="rect">
            <a:avLst/>
          </a:prstGeom>
          <a:ln>
            <a:noFill/>
          </a:ln>
        </p:spPr>
      </p:pic>
      <p:pic>
        <p:nvPicPr>
          <p:cNvPr id="171" name="Picture 129"/>
          <p:cNvPicPr/>
          <p:nvPr/>
        </p:nvPicPr>
        <p:blipFill>
          <a:blip r:embed="rId3"/>
          <a:stretch/>
        </p:blipFill>
        <p:spPr>
          <a:xfrm>
            <a:off x="3753360" y="4389120"/>
            <a:ext cx="5846760" cy="2922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480560" y="564480"/>
            <a:ext cx="1361880" cy="71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73" name="Picture 172"/>
          <p:cNvPicPr/>
          <p:nvPr/>
        </p:nvPicPr>
        <p:blipFill>
          <a:blip r:embed="rId2"/>
          <a:stretch/>
        </p:blipFill>
        <p:spPr>
          <a:xfrm>
            <a:off x="1214438" y="1280160"/>
            <a:ext cx="7434202" cy="5477828"/>
          </a:xfrm>
          <a:prstGeom prst="rect">
            <a:avLst/>
          </a:prstGeom>
          <a:ln>
            <a:noFill/>
          </a:ln>
        </p:spPr>
      </p:pic>
      <p:sp>
        <p:nvSpPr>
          <p:cNvPr id="174" name="TextShape 2"/>
          <p:cNvSpPr txBox="1"/>
          <p:nvPr/>
        </p:nvSpPr>
        <p:spPr>
          <a:xfrm>
            <a:off x="2165940" y="1434465"/>
            <a:ext cx="1977435" cy="59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FF0000"/>
                </a:solidFill>
                <a:latin typeface="Arial"/>
              </a:rPr>
              <a:t>K=4, best, 95.6%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624</Words>
  <Application>Microsoft Office PowerPoint</Application>
  <PresentationFormat>自定义</PresentationFormat>
  <Paragraphs>129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 Unicode MS</vt:lpstr>
      <vt:lpstr>DejaVu Sans</vt:lpstr>
      <vt:lpstr>NimbusRomNo9L-Regu</vt:lpstr>
      <vt:lpstr>Arial</vt:lpstr>
      <vt:lpstr>Courier New</vt:lpstr>
      <vt:lpstr>Symbol</vt:lpstr>
      <vt:lpstr>Wingdings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Extraction of Dataset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MLP</vt:lpstr>
      <vt:lpstr>ANN</vt:lpstr>
      <vt:lpstr>PowerPoint 演示文稿</vt:lpstr>
      <vt:lpstr>PowerPoint 演示文稿</vt:lpstr>
      <vt:lpstr>PowerPoint 演示文稿</vt:lpstr>
      <vt:lpstr>CNN</vt:lpstr>
      <vt:lpstr>PowerPoint 演示文稿</vt:lpstr>
      <vt:lpstr>PowerPoint 演示文稿</vt:lpstr>
      <vt:lpstr>Performance comparence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Blueprint Plans</dc:title>
  <dc:subject/>
  <dc:creator/>
  <dc:description/>
  <cp:lastModifiedBy>Liyan Chen</cp:lastModifiedBy>
  <cp:revision>33</cp:revision>
  <dcterms:created xsi:type="dcterms:W3CDTF">2018-11-14T11:17:36Z</dcterms:created>
  <dcterms:modified xsi:type="dcterms:W3CDTF">2018-12-05T09:09:59Z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15.0039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