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1080000"/>
            <a:ext cx="9070560" cy="172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5860" b="0" strike="noStrike" spc="-1">
                <a:solidFill>
                  <a:srgbClr val="FFFFFF"/>
                </a:solidFill>
                <a:latin typeface="Arial"/>
                <a:ea typeface="DejaVu Sans"/>
              </a:rPr>
              <a:t>Handwritten Digit Recognition</a:t>
            </a:r>
            <a:endParaRPr lang="en-US" sz="586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04000" y="3168000"/>
            <a:ext cx="9070560" cy="36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Liyan Chen		lchen39@stevens.edu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  <a:ea typeface="DejaVu Sans"/>
              </a:rPr>
              <a:t>Shangxing Jiang		sjiang25@stevens.edu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1463040" y="1371600"/>
            <a:ext cx="7406640" cy="555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handwritten digit recognition, SVM needs to get multiple hyperplanes to get 10 categories.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Here we chose a classification strategycalled one-vs-rest (OVR). Only one digit category is treated as positive example in each classification when the rest are all negative.</a:t>
            </a:r>
            <a:endParaRPr lang="en-US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For this test, we imported the SVM model from  sklearn and parameters were set as following: C=100.0, kernel=poly, gamma=0.03.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61240" y="425880"/>
            <a:ext cx="7876080" cy="77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(980, 784) test dataLabel len:  980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0 spent 7.0068s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7.5406s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0.991837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0.008163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(1135, 784) test dataLabel len:  1135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1 spent 8.9315s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9.6033s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0.992070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0.007930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(1032, 784) test dataLabel len:  1032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2 spent 7.5508s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26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7.1265s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0.974806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0.025194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---------------------------------------------------------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test dataMat shape:  (1010, 784) test dataLabel len:  1010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Recognition 3 spent 7.0013s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errorCount: 23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computing score spent 7.0816s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score: 0.977228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error rate is 0.022772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SVM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2" name="Picture 135"/>
          <p:cNvPicPr/>
          <p:nvPr/>
        </p:nvPicPr>
        <p:blipFill>
          <a:blip r:embed="rId2"/>
          <a:stretch/>
        </p:blipFill>
        <p:spPr>
          <a:xfrm>
            <a:off x="914400" y="1477440"/>
            <a:ext cx="8174880" cy="547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Weak Point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486080"/>
            <a:ext cx="8333280" cy="59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Tedious computation task.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Can’t well explain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output（extract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features）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KNN：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Lazy learning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When the training sample of different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catagories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is not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equal, k-nearest neighbors of a new example may have greater probability to be the majority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catagory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SVM：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Lack of data sensitivity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really relies on the choice of Kernel function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Backpropagation Algorithm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89" name="Picture 138"/>
          <p:cNvPicPr/>
          <p:nvPr/>
        </p:nvPicPr>
        <p:blipFill>
          <a:blip r:embed="rId2"/>
          <a:stretch/>
        </p:blipFill>
        <p:spPr>
          <a:xfrm>
            <a:off x="548640" y="2651760"/>
            <a:ext cx="4976280" cy="39308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5734080" y="5688720"/>
            <a:ext cx="1305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28*28 pixel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212080" y="4408560"/>
            <a:ext cx="34516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10 to 100 units 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(sigmoid function)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4754880" y="3200400"/>
            <a:ext cx="51282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binary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(sigmoid function) 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Task Allocation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5360" y="1724760"/>
            <a:ext cx="8052480" cy="52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Liyan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Chen：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collection &amp; preprocessing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SVM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·Improve KNN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·Feature extraction for CNN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·Comparing performance of different models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Shangxing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Jiang：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·Data preprocessing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KNN 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·Design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ANN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·Result Analysis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828800" y="3108960"/>
            <a:ext cx="7198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Thank you !</a:t>
            </a:r>
            <a:endParaRPr lang="en-US" sz="7200" b="0" strike="noStrike" spc="-1">
              <a:latin typeface="Arial"/>
            </a:endParaRPr>
          </a:p>
        </p:txBody>
      </p:sp>
      <p:pic>
        <p:nvPicPr>
          <p:cNvPr id="196" name="Picture 143"/>
          <p:cNvPicPr/>
          <p:nvPr/>
        </p:nvPicPr>
        <p:blipFill>
          <a:blip r:embed="rId2"/>
          <a:stretch/>
        </p:blipFill>
        <p:spPr>
          <a:xfrm>
            <a:off x="457200" y="3027600"/>
            <a:ext cx="1270800" cy="4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has been widely applied in many fields: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check verification,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postal address reading in envelop. </a:t>
            </a:r>
            <a:endParaRPr lang="en-US" sz="3200" b="0" strike="noStrike" spc="-1" dirty="0">
              <a:latin typeface="Arial"/>
            </a:endParaRPr>
          </a:p>
          <a:p>
            <a:pPr marL="108720">
              <a:lnSpc>
                <a:spcPct val="12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pin code recognition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Handwritten digit recognition is more difficult  than printed digits, due to the unique writing style of different people.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Related work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7200" y="1563120"/>
            <a:ext cx="7522560" cy="43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2012, Niu and Suen，CNN +SVM，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rate：94.40%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2014，Ravi and Venkateswarlu，KNN，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rate：96.94%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2015, Eva and Nebojsa，SVM(OVO),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99.05%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2016, Yan and JunMin,Ncfm (No combination of feature maps),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recognition rate： 99.81%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· 2017, Tohidul and Ghulam, CNN,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recognition rate： 99.60%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Source of Dataset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MNIST digit database: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Encode every image of handwritten digit into  784 pixels (28*28) with a label.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Every pixel is a gray-level value from 0 to 255 (8-bit-deep), representing the extent of color.</a:t>
            </a:r>
            <a:endParaRPr lang="en-US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60000 instances for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training（American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Census Bureau employee）, 10000 instances for testing（ American high school students ）.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Picture 121"/>
          <p:cNvPicPr/>
          <p:nvPr/>
        </p:nvPicPr>
        <p:blipFill>
          <a:blip r:embed="rId2"/>
          <a:stretch/>
        </p:blipFill>
        <p:spPr>
          <a:xfrm>
            <a:off x="182880" y="274320"/>
            <a:ext cx="9809280" cy="3875400"/>
          </a:xfrm>
          <a:prstGeom prst="rect">
            <a:avLst/>
          </a:prstGeom>
          <a:ln>
            <a:noFill/>
          </a:ln>
        </p:spPr>
      </p:pic>
      <p:pic>
        <p:nvPicPr>
          <p:cNvPr id="163" name="Picture 122"/>
          <p:cNvPicPr/>
          <p:nvPr/>
        </p:nvPicPr>
        <p:blipFill>
          <a:blip r:embed="rId3"/>
          <a:stretch/>
        </p:blipFill>
        <p:spPr>
          <a:xfrm>
            <a:off x="1248120" y="4425480"/>
            <a:ext cx="3839400" cy="265248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5420160" y="4614840"/>
            <a:ext cx="570816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set.csv (109.5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train label.csv (120 KB)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set.csv (18.3 MB)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NimbusRomNo9L-Regu"/>
                <a:ea typeface="DejaVu Sans"/>
              </a:rPr>
              <a:t>test label.csv (20 KB)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581411"/>
            <a:ext cx="9072000" cy="1261800"/>
          </a:xfrm>
        </p:spPr>
        <p:txBody>
          <a:bodyPr/>
          <a:lstStyle/>
          <a:p>
            <a:pPr algn="ctr"/>
            <a:r>
              <a:rPr lang="en-US" spc="-1" dirty="0" smtClean="0">
                <a:solidFill>
                  <a:srgbClr val="000000"/>
                </a:solidFill>
              </a:rPr>
              <a:t>Extraction </a:t>
            </a:r>
            <a:r>
              <a:rPr lang="en-US" spc="-1" dirty="0">
                <a:solidFill>
                  <a:srgbClr val="000000"/>
                </a:solidFill>
              </a:rPr>
              <a:t>of Dataset</a:t>
            </a:r>
            <a:r>
              <a:rPr lang="en-US" spc="-1" dirty="0"/>
              <a:t/>
            </a:r>
            <a:br>
              <a:rPr lang="en-US" spc="-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42964" y="1471613"/>
            <a:ext cx="8501062" cy="428625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Extract 10000 samples randomly from </a:t>
            </a:r>
            <a:r>
              <a:rPr lang="en-US" spc="-1" dirty="0">
                <a:solidFill>
                  <a:srgbClr val="000000"/>
                </a:solidFill>
              </a:rPr>
              <a:t>MNIST digit database </a:t>
            </a:r>
            <a:r>
              <a:rPr lang="en-US" spc="-1" dirty="0" smtClean="0">
                <a:solidFill>
                  <a:srgbClr val="000000"/>
                </a:solidFill>
              </a:rPr>
              <a:t>as training data, where the number of every digit (0~9) is 1000.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Extract 2000 samples as testing as well as above.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pc="-1" dirty="0" smtClean="0">
                <a:solidFill>
                  <a:srgbClr val="000000"/>
                </a:solidFill>
              </a:rPr>
              <a:t>Split the testing dataset to ten files (0~9), which is used to test the accuracy of a certain digit.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Each sample in dataset can be seen as a vector with size of (1, 784). Supposed α and β are both Ndimensional vector, to calculate the Euclidean distance of this two vectors, a equation can be used: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67" name="Picture 125"/>
          <p:cNvPicPr/>
          <p:nvPr/>
        </p:nvPicPr>
        <p:blipFill>
          <a:blip r:embed="rId2"/>
          <a:stretch/>
        </p:blipFill>
        <p:spPr>
          <a:xfrm>
            <a:off x="2377440" y="4389120"/>
            <a:ext cx="4961160" cy="189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0" name="Picture 128"/>
          <p:cNvPicPr/>
          <p:nvPr/>
        </p:nvPicPr>
        <p:blipFill>
          <a:blip r:embed="rId2"/>
          <a:stretch/>
        </p:blipFill>
        <p:spPr>
          <a:xfrm>
            <a:off x="425160" y="1280160"/>
            <a:ext cx="4953960" cy="3839400"/>
          </a:xfrm>
          <a:prstGeom prst="rect">
            <a:avLst/>
          </a:prstGeom>
          <a:ln>
            <a:noFill/>
          </a:ln>
        </p:spPr>
      </p:pic>
      <p:pic>
        <p:nvPicPr>
          <p:cNvPr id="171" name="Picture 129"/>
          <p:cNvPicPr/>
          <p:nvPr/>
        </p:nvPicPr>
        <p:blipFill>
          <a:blip r:embed="rId3"/>
          <a:stretch/>
        </p:blipFill>
        <p:spPr>
          <a:xfrm>
            <a:off x="3753360" y="4389120"/>
            <a:ext cx="5846760" cy="292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480560" y="564480"/>
            <a:ext cx="136188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73" name="Picture 172"/>
          <p:cNvPicPr/>
          <p:nvPr/>
        </p:nvPicPr>
        <p:blipFill>
          <a:blip r:embed="rId2"/>
          <a:stretch/>
        </p:blipFill>
        <p:spPr>
          <a:xfrm>
            <a:off x="1214438" y="1280160"/>
            <a:ext cx="7434202" cy="5477828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165940" y="1434465"/>
            <a:ext cx="1977435" cy="59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K=4, </a:t>
            </a:r>
            <a:r>
              <a:rPr lang="en-US" sz="1800" b="0" strike="noStrike" spc="-1" dirty="0" smtClean="0">
                <a:solidFill>
                  <a:srgbClr val="FF0000"/>
                </a:solidFill>
                <a:latin typeface="Arial"/>
              </a:rPr>
              <a:t>best, 95.6</a:t>
            </a:r>
            <a:r>
              <a:rPr lang="en-US" sz="1800" b="0" strike="noStrike" spc="-1" dirty="0">
                <a:solidFill>
                  <a:srgbClr val="FF0000"/>
                </a:solidFill>
                <a:latin typeface="Arial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614</Words>
  <Application>Microsoft Macintosh PowerPoint</Application>
  <PresentationFormat>Custom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DejaVu Sans</vt:lpstr>
      <vt:lpstr>NimbusRomNo9L-Regu</vt:lpstr>
      <vt:lpstr>Symbol</vt:lpstr>
      <vt:lpstr>Wingdings</vt:lpstr>
      <vt:lpstr>Arial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Extraction of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dc:description/>
  <cp:lastModifiedBy>姜 尚行</cp:lastModifiedBy>
  <cp:revision>21</cp:revision>
  <dcterms:created xsi:type="dcterms:W3CDTF">2018-11-14T11:17:36Z</dcterms:created>
  <dcterms:modified xsi:type="dcterms:W3CDTF">2018-12-05T02:55:46Z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