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66" r:id="rId6"/>
    <p:sldId id="267" r:id="rId7"/>
    <p:sldId id="258" r:id="rId8"/>
    <p:sldId id="270" r:id="rId9"/>
    <p:sldId id="259" r:id="rId10"/>
    <p:sldId id="260" r:id="rId11"/>
    <p:sldId id="261" r:id="rId12"/>
    <p:sldId id="262" r:id="rId13"/>
    <p:sldId id="269" r:id="rId14"/>
    <p:sldId id="263" r:id="rId15"/>
    <p:sldId id="268" r:id="rId16"/>
    <p:sldId id="275" r:id="rId17"/>
    <p:sldId id="264" r:id="rId18"/>
    <p:sldId id="273" r:id="rId19"/>
    <p:sldId id="265" r:id="rId20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3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1080000"/>
            <a:ext cx="9070920" cy="172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860" b="0" strike="noStrike" spc="-1">
                <a:solidFill>
                  <a:srgbClr val="FFFFFF"/>
                </a:solidFill>
                <a:latin typeface="Arial"/>
                <a:ea typeface="DejaVu Sans"/>
              </a:rPr>
              <a:t>Handwritten Digit Recognition</a:t>
            </a:r>
            <a:endParaRPr lang="en-US" sz="586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4000" y="3168000"/>
            <a:ext cx="9070920" cy="36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Liyan Chen		lchen39@stevens.edu</a:t>
            </a:r>
            <a:endParaRPr lang="en-U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Shangxing Jiang		sjiang25@stevens.edu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For handwritten digit recognition, SVM needs to get multiple hyperplanes to get 10 categories.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Here we chose a classification strategycalled one-vs-rest (OVR). Only one digit category is treated as positive example in each classification when the rest are all negative.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For this test, we imported the SVM model from  sklearn and parameters were set as following: C=100.0, kernel=poly, gamma=0.03. 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BE8B08CE-D4B0-43DC-9CC9-BDA98F42DBBA}"/>
              </a:ext>
            </a:extLst>
          </p:cNvPr>
          <p:cNvSpPr txBox="1"/>
          <p:nvPr/>
        </p:nvSpPr>
        <p:spPr>
          <a:xfrm>
            <a:off x="561109" y="426027"/>
            <a:ext cx="7876309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 </a:t>
            </a:r>
            <a:r>
              <a:rPr lang="en-US" altLang="zh-CN" dirty="0" err="1"/>
              <a:t>dataMat</a:t>
            </a:r>
            <a:r>
              <a:rPr lang="en-US" altLang="zh-CN" dirty="0"/>
              <a:t> shape:  (980, 784) test </a:t>
            </a:r>
            <a:r>
              <a:rPr lang="en-US" altLang="zh-CN" dirty="0" err="1"/>
              <a:t>dataLabel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:  980</a:t>
            </a:r>
          </a:p>
          <a:p>
            <a:r>
              <a:rPr lang="en-US" altLang="zh-CN" dirty="0"/>
              <a:t>Recognition 0 spent 7.0068s</a:t>
            </a:r>
          </a:p>
          <a:p>
            <a:r>
              <a:rPr lang="en-US" altLang="zh-CN" dirty="0" err="1"/>
              <a:t>errorCount</a:t>
            </a:r>
            <a:r>
              <a:rPr lang="en-US" altLang="zh-CN" dirty="0"/>
              <a:t>: 8</a:t>
            </a:r>
          </a:p>
          <a:p>
            <a:r>
              <a:rPr lang="en-US" altLang="zh-CN" dirty="0"/>
              <a:t>computing score spent 7.5406s</a:t>
            </a:r>
          </a:p>
          <a:p>
            <a:r>
              <a:rPr lang="en-US" altLang="zh-CN" dirty="0"/>
              <a:t>score: 0.991837</a:t>
            </a:r>
          </a:p>
          <a:p>
            <a:r>
              <a:rPr lang="en-US" altLang="zh-CN" dirty="0"/>
              <a:t>error rate is 0.008163</a:t>
            </a:r>
          </a:p>
          <a:p>
            <a:r>
              <a:rPr lang="en-US" altLang="zh-CN" dirty="0"/>
              <a:t>---------------------------------------------------------</a:t>
            </a:r>
          </a:p>
          <a:p>
            <a:r>
              <a:rPr lang="en-US" altLang="zh-CN" dirty="0"/>
              <a:t>test </a:t>
            </a:r>
            <a:r>
              <a:rPr lang="en-US" altLang="zh-CN" dirty="0" err="1"/>
              <a:t>dataMat</a:t>
            </a:r>
            <a:r>
              <a:rPr lang="en-US" altLang="zh-CN" dirty="0"/>
              <a:t> shape:  (1135, 784) test </a:t>
            </a:r>
            <a:r>
              <a:rPr lang="en-US" altLang="zh-CN" dirty="0" err="1"/>
              <a:t>dataLabel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:  1135</a:t>
            </a:r>
          </a:p>
          <a:p>
            <a:r>
              <a:rPr lang="en-US" altLang="zh-CN" dirty="0"/>
              <a:t>Recognition 1 spent 8.9315s</a:t>
            </a:r>
          </a:p>
          <a:p>
            <a:r>
              <a:rPr lang="en-US" altLang="zh-CN" dirty="0" err="1"/>
              <a:t>errorCount</a:t>
            </a:r>
            <a:r>
              <a:rPr lang="en-US" altLang="zh-CN" dirty="0"/>
              <a:t>: 9</a:t>
            </a:r>
          </a:p>
          <a:p>
            <a:r>
              <a:rPr lang="en-US" altLang="zh-CN" dirty="0"/>
              <a:t>computing score spent 9.6033s</a:t>
            </a:r>
          </a:p>
          <a:p>
            <a:r>
              <a:rPr lang="en-US" altLang="zh-CN" dirty="0"/>
              <a:t>score: 0.992070</a:t>
            </a:r>
          </a:p>
          <a:p>
            <a:r>
              <a:rPr lang="en-US" altLang="zh-CN" dirty="0"/>
              <a:t>error rate is 0.007930</a:t>
            </a:r>
          </a:p>
          <a:p>
            <a:r>
              <a:rPr lang="en-US" altLang="zh-CN" dirty="0"/>
              <a:t>---------------------------------------------------------</a:t>
            </a:r>
          </a:p>
          <a:p>
            <a:r>
              <a:rPr lang="en-US" altLang="zh-CN" dirty="0"/>
              <a:t>test </a:t>
            </a:r>
            <a:r>
              <a:rPr lang="en-US" altLang="zh-CN" dirty="0" err="1"/>
              <a:t>dataMat</a:t>
            </a:r>
            <a:r>
              <a:rPr lang="en-US" altLang="zh-CN" dirty="0"/>
              <a:t> shape:  (1032, 784) test </a:t>
            </a:r>
            <a:r>
              <a:rPr lang="en-US" altLang="zh-CN" dirty="0" err="1"/>
              <a:t>dataLabel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:  1032</a:t>
            </a:r>
          </a:p>
          <a:p>
            <a:r>
              <a:rPr lang="en-US" altLang="zh-CN" dirty="0"/>
              <a:t>Recognition 2 spent 7.5508s</a:t>
            </a:r>
          </a:p>
          <a:p>
            <a:r>
              <a:rPr lang="en-US" altLang="zh-CN" dirty="0" err="1"/>
              <a:t>errorCount</a:t>
            </a:r>
            <a:r>
              <a:rPr lang="en-US" altLang="zh-CN" dirty="0"/>
              <a:t>: 26</a:t>
            </a:r>
          </a:p>
          <a:p>
            <a:r>
              <a:rPr lang="en-US" altLang="zh-CN" dirty="0"/>
              <a:t>computing score spent 7.1265s</a:t>
            </a:r>
          </a:p>
          <a:p>
            <a:r>
              <a:rPr lang="en-US" altLang="zh-CN" dirty="0"/>
              <a:t>score: 0.974806</a:t>
            </a:r>
          </a:p>
          <a:p>
            <a:r>
              <a:rPr lang="en-US" altLang="zh-CN" dirty="0"/>
              <a:t>error rate is 0.025194</a:t>
            </a:r>
          </a:p>
          <a:p>
            <a:r>
              <a:rPr lang="en-US" altLang="zh-CN" dirty="0"/>
              <a:t>---------------------------------------------------------</a:t>
            </a:r>
          </a:p>
          <a:p>
            <a:r>
              <a:rPr lang="en-US" altLang="zh-CN" dirty="0"/>
              <a:t>test </a:t>
            </a:r>
            <a:r>
              <a:rPr lang="en-US" altLang="zh-CN" dirty="0" err="1"/>
              <a:t>dataMat</a:t>
            </a:r>
            <a:r>
              <a:rPr lang="en-US" altLang="zh-CN" dirty="0"/>
              <a:t> shape:  (1010, 784) test </a:t>
            </a:r>
            <a:r>
              <a:rPr lang="en-US" altLang="zh-CN" dirty="0" err="1"/>
              <a:t>dataLabel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:  1010</a:t>
            </a:r>
          </a:p>
          <a:p>
            <a:r>
              <a:rPr lang="en-US" altLang="zh-CN" dirty="0"/>
              <a:t>Recognition 3 spent 7.0013s</a:t>
            </a:r>
          </a:p>
          <a:p>
            <a:r>
              <a:rPr lang="en-US" altLang="zh-CN" dirty="0" err="1"/>
              <a:t>errorCount</a:t>
            </a:r>
            <a:r>
              <a:rPr lang="en-US" altLang="zh-CN" dirty="0"/>
              <a:t>: 23</a:t>
            </a:r>
          </a:p>
          <a:p>
            <a:r>
              <a:rPr lang="en-US" altLang="zh-CN" dirty="0"/>
              <a:t>computing score spent 7.0816s</a:t>
            </a:r>
          </a:p>
          <a:p>
            <a:r>
              <a:rPr lang="en-US" altLang="zh-CN" dirty="0"/>
              <a:t>score: 0.977228</a:t>
            </a:r>
          </a:p>
          <a:p>
            <a:r>
              <a:rPr lang="en-US" altLang="zh-CN" dirty="0"/>
              <a:t>error rate is 0.022772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39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6" name="Picture 135"/>
          <p:cNvPicPr/>
          <p:nvPr/>
        </p:nvPicPr>
        <p:blipFill>
          <a:blip r:embed="rId2"/>
          <a:stretch/>
        </p:blipFill>
        <p:spPr>
          <a:xfrm>
            <a:off x="914400" y="1477440"/>
            <a:ext cx="8175240" cy="547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AC2DD4A-F005-4625-A18A-328D6D14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Weak Point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19FFA476-9193-4982-81DA-3002C6FF7743}"/>
              </a:ext>
            </a:extLst>
          </p:cNvPr>
          <p:cNvSpPr txBox="1"/>
          <p:nvPr/>
        </p:nvSpPr>
        <p:spPr>
          <a:xfrm>
            <a:off x="504000" y="1485900"/>
            <a:ext cx="8333509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Tedious computation task. </a:t>
            </a:r>
          </a:p>
          <a:p>
            <a:r>
              <a:rPr lang="en-US" altLang="zh-CN" sz="2800" dirty="0"/>
              <a:t>Can’t well explain the output</a:t>
            </a:r>
            <a:r>
              <a:rPr lang="zh-CN" altLang="en-US" sz="2800" dirty="0"/>
              <a:t>（</a:t>
            </a:r>
            <a:r>
              <a:rPr lang="en-US" altLang="zh-CN" sz="2800" dirty="0"/>
              <a:t>extract features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KNN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en-US" altLang="zh-CN" sz="2800" dirty="0"/>
              <a:t>Lazy learning</a:t>
            </a:r>
          </a:p>
          <a:p>
            <a:r>
              <a:rPr lang="en-US" altLang="zh-CN" sz="2800" dirty="0"/>
              <a:t>When the training sample of different </a:t>
            </a:r>
            <a:r>
              <a:rPr lang="en-US" altLang="zh-CN" sz="2800" dirty="0" err="1"/>
              <a:t>catagories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isnot</a:t>
            </a:r>
            <a:r>
              <a:rPr lang="en-US" altLang="zh-CN" sz="2800" dirty="0"/>
              <a:t> equal, k-nearest neighbors of a new example may have greater probability to be the majority </a:t>
            </a:r>
            <a:r>
              <a:rPr lang="en-US" altLang="zh-CN" sz="2800" dirty="0" err="1"/>
              <a:t>catagory</a:t>
            </a:r>
            <a:r>
              <a:rPr lang="en-US" altLang="zh-CN" sz="2800" dirty="0"/>
              <a:t>. </a:t>
            </a:r>
          </a:p>
          <a:p>
            <a:endParaRPr lang="en-US" altLang="zh-CN" sz="2800" dirty="0"/>
          </a:p>
          <a:p>
            <a:r>
              <a:rPr lang="en-US" altLang="zh-CN" sz="2800" dirty="0"/>
              <a:t>SVM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en-US" altLang="zh-CN" sz="2800" dirty="0"/>
              <a:t>Lack of data sensitivity</a:t>
            </a:r>
          </a:p>
          <a:p>
            <a:r>
              <a:rPr lang="en-US" altLang="zh-CN" sz="2800" dirty="0"/>
              <a:t>really relies on the choice of Kernel function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699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AC2DD4A-F005-4625-A18A-328D6D14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Work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19FFA476-9193-4982-81DA-3002C6FF7743}"/>
              </a:ext>
            </a:extLst>
          </p:cNvPr>
          <p:cNvSpPr txBox="1"/>
          <p:nvPr/>
        </p:nvSpPr>
        <p:spPr>
          <a:xfrm>
            <a:off x="504000" y="1607688"/>
            <a:ext cx="83335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Week 1</a:t>
            </a:r>
            <a:r>
              <a:rPr lang="zh-CN" altLang="en-US" sz="2800" dirty="0"/>
              <a:t>：</a:t>
            </a:r>
            <a:r>
              <a:rPr lang="en-US" altLang="zh-CN" sz="2800" dirty="0"/>
              <a:t>Build CNN model</a:t>
            </a:r>
          </a:p>
          <a:p>
            <a:r>
              <a:rPr lang="en-US" altLang="zh-CN" sz="2800" dirty="0"/>
              <a:t>Week2</a:t>
            </a:r>
            <a:r>
              <a:rPr lang="zh-CN" altLang="en-US" sz="2800" dirty="0"/>
              <a:t>：</a:t>
            </a:r>
            <a:r>
              <a:rPr lang="en-US" altLang="zh-CN" sz="2800" dirty="0"/>
              <a:t>Comparing performance of different model</a:t>
            </a:r>
          </a:p>
          <a:p>
            <a:r>
              <a:rPr lang="en-US" altLang="zh-CN" sz="2800" dirty="0"/>
              <a:t>Week3</a:t>
            </a:r>
            <a:r>
              <a:rPr lang="zh-CN" altLang="en-US" sz="2800" dirty="0"/>
              <a:t>：</a:t>
            </a:r>
            <a:r>
              <a:rPr lang="en-US" altLang="zh-CN" sz="2800" dirty="0"/>
              <a:t>Result analysis and visualization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955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CNN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Backpropagation Algorithm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139" name="Picture 138"/>
          <p:cNvPicPr/>
          <p:nvPr/>
        </p:nvPicPr>
        <p:blipFill>
          <a:blip r:embed="rId2"/>
          <a:stretch/>
        </p:blipFill>
        <p:spPr>
          <a:xfrm>
            <a:off x="548640" y="2651760"/>
            <a:ext cx="4976640" cy="3931200"/>
          </a:xfrm>
          <a:prstGeom prst="rect">
            <a:avLst/>
          </a:prstGeom>
          <a:ln>
            <a:noFill/>
          </a:ln>
        </p:spPr>
      </p:pic>
      <p:sp>
        <p:nvSpPr>
          <p:cNvPr id="140" name="CustomShape 3"/>
          <p:cNvSpPr/>
          <p:nvPr/>
        </p:nvSpPr>
        <p:spPr>
          <a:xfrm>
            <a:off x="5734080" y="5688720"/>
            <a:ext cx="13060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28*28 pixel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5212080" y="4408560"/>
            <a:ext cx="345204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More than 10  (sigmoid function)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4754880" y="3200400"/>
            <a:ext cx="512856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 binary vector with size of 10 (sigmoid function)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AC2DD4A-F005-4625-A18A-328D6D14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Allocation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3C9611C4-0984-495C-B50D-F02EAB8A89ED}"/>
              </a:ext>
            </a:extLst>
          </p:cNvPr>
          <p:cNvSpPr txBox="1"/>
          <p:nvPr/>
        </p:nvSpPr>
        <p:spPr>
          <a:xfrm>
            <a:off x="675409" y="1724891"/>
            <a:ext cx="805295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Liyan Chen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en-US" altLang="zh-CN" sz="2800" dirty="0"/>
              <a:t>·Data collection &amp; preprocessing</a:t>
            </a:r>
          </a:p>
          <a:p>
            <a:r>
              <a:rPr lang="en-US" altLang="zh-CN" sz="2800" dirty="0"/>
              <a:t>·Design SVM model</a:t>
            </a:r>
          </a:p>
          <a:p>
            <a:r>
              <a:rPr lang="en-US" altLang="zh-CN" sz="2800" dirty="0"/>
              <a:t>·Improve KNN model</a:t>
            </a:r>
          </a:p>
          <a:p>
            <a:r>
              <a:rPr lang="en-US" altLang="zh-CN" sz="2800" dirty="0"/>
              <a:t>·Feature extraction for CNN</a:t>
            </a:r>
          </a:p>
          <a:p>
            <a:r>
              <a:rPr lang="en-US" altLang="zh-CN" sz="2800" dirty="0"/>
              <a:t>·Comparing performance of different models</a:t>
            </a:r>
          </a:p>
          <a:p>
            <a:endParaRPr lang="en-US" altLang="zh-CN" sz="2800" dirty="0"/>
          </a:p>
          <a:p>
            <a:r>
              <a:rPr lang="en-US" altLang="zh-CN" sz="2800" dirty="0" err="1"/>
              <a:t>Shangxing</a:t>
            </a:r>
            <a:r>
              <a:rPr lang="en-US" altLang="zh-CN" sz="2800" dirty="0"/>
              <a:t> Jiang</a:t>
            </a:r>
            <a:r>
              <a:rPr lang="zh-CN" altLang="en-US" sz="2800" dirty="0"/>
              <a:t>：</a:t>
            </a:r>
            <a:r>
              <a:rPr lang="en-US" altLang="zh-CN" sz="2800" dirty="0"/>
              <a:t> </a:t>
            </a:r>
          </a:p>
          <a:p>
            <a:r>
              <a:rPr lang="en-US" altLang="zh-CN" sz="2800" dirty="0"/>
              <a:t>·Data preprocessing </a:t>
            </a:r>
          </a:p>
          <a:p>
            <a:r>
              <a:rPr lang="en-US" altLang="zh-CN" sz="2800" dirty="0"/>
              <a:t>·Design KNN model</a:t>
            </a:r>
          </a:p>
          <a:p>
            <a:r>
              <a:rPr lang="en-US" altLang="zh-CN" sz="2800" dirty="0"/>
              <a:t>·Design CNN model</a:t>
            </a:r>
          </a:p>
          <a:p>
            <a:r>
              <a:rPr lang="en-US" altLang="zh-CN" sz="2800" dirty="0"/>
              <a:t>·Result Analysis</a:t>
            </a:r>
          </a:p>
        </p:txBody>
      </p:sp>
    </p:spTree>
    <p:extLst>
      <p:ext uri="{BB962C8B-B14F-4D97-AF65-F5344CB8AC3E}">
        <p14:creationId xmlns:p14="http://schemas.microsoft.com/office/powerpoint/2010/main" val="162399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828800" y="3108960"/>
            <a:ext cx="7198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FFFFFF"/>
                </a:solidFill>
                <a:latin typeface="Arial"/>
                <a:ea typeface="DejaVu Sans"/>
              </a:rPr>
              <a:t>Thank you !</a:t>
            </a:r>
            <a:endParaRPr lang="en-US" sz="7200" b="0" strike="noStrike" spc="-1">
              <a:latin typeface="Arial"/>
            </a:endParaRPr>
          </a:p>
        </p:txBody>
      </p:sp>
      <p:pic>
        <p:nvPicPr>
          <p:cNvPr id="144" name="Picture 143"/>
          <p:cNvPicPr/>
          <p:nvPr/>
        </p:nvPicPr>
        <p:blipFill>
          <a:blip r:embed="rId2"/>
          <a:stretch/>
        </p:blipFill>
        <p:spPr>
          <a:xfrm>
            <a:off x="457200" y="3027600"/>
            <a:ext cx="1271160" cy="44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432000" indent="-32328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Handwritten digit recognition has been widely applied in many fields: </a:t>
            </a:r>
          </a:p>
          <a:p>
            <a:pPr marL="10872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	check 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verification,</a:t>
            </a:r>
          </a:p>
          <a:p>
            <a:pPr marL="10872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	postal 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address reading in envelop. </a:t>
            </a:r>
          </a:p>
          <a:p>
            <a:pPr marL="10872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</a:rPr>
              <a:t>	pin </a:t>
            </a:r>
            <a:r>
              <a:rPr lang="en-US" sz="3200" spc="-1" dirty="0">
                <a:solidFill>
                  <a:srgbClr val="000000"/>
                </a:solidFill>
              </a:rPr>
              <a:t>code recognition</a:t>
            </a:r>
            <a:endParaRPr lang="en-US" sz="3200" b="0" strike="noStrike" spc="-1" dirty="0">
              <a:latin typeface="Arial"/>
            </a:endParaRPr>
          </a:p>
          <a:p>
            <a:pPr marL="432000" indent="-32328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Handwritten digit recognition is more difficult  than printed digits, due to the unique writing style of different people.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19BE29-F5A8-4186-A6AD-C59A0665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654611"/>
            <a:ext cx="9072000" cy="1261800"/>
          </a:xfrm>
        </p:spPr>
        <p:txBody>
          <a:bodyPr/>
          <a:lstStyle/>
          <a:p>
            <a:r>
              <a:rPr lang="en-US" altLang="zh-CN" spc="-1" dirty="0">
                <a:solidFill>
                  <a:srgbClr val="000000"/>
                </a:solidFill>
              </a:rPr>
              <a:t>Algorithms </a:t>
            </a:r>
            <a:r>
              <a:rPr lang="en-US" altLang="zh-CN" dirty="0"/>
              <a:t>for classification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0351FFC-6143-4528-8639-4764606F593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3075693"/>
            <a:ext cx="9072000" cy="12618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</a:pPr>
            <a:r>
              <a:rPr lang="en-US" altLang="zh-CN" spc="-1" dirty="0">
                <a:solidFill>
                  <a:srgbClr val="000000"/>
                </a:solidFill>
              </a:rPr>
              <a:t>· K-Nearest Neighbor (KNN)</a:t>
            </a:r>
            <a:endParaRPr lang="en-US" altLang="zh-CN" spc="-1" dirty="0"/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altLang="zh-CN" spc="-1" dirty="0">
                <a:solidFill>
                  <a:srgbClr val="000000"/>
                </a:solidFill>
              </a:rPr>
              <a:t>·Support Vector Machine (SVM) </a:t>
            </a:r>
            <a:endParaRPr lang="en-US" altLang="zh-CN" spc="-1" dirty="0"/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altLang="zh-CN" spc="-1" dirty="0">
                <a:solidFill>
                  <a:srgbClr val="000000"/>
                </a:solidFill>
              </a:rPr>
              <a:t>·Convolution Neural Networks (CNN)</a:t>
            </a:r>
            <a:endParaRPr lang="en-US" altLang="zh-CN" spc="-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703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DAC2878-B1B3-43EB-AA49-73A331DC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0EBC3B7-1124-4030-B70D-3B2484269D5A}"/>
              </a:ext>
            </a:extLst>
          </p:cNvPr>
          <p:cNvSpPr txBox="1"/>
          <p:nvPr/>
        </p:nvSpPr>
        <p:spPr>
          <a:xfrm>
            <a:off x="727364" y="1563120"/>
            <a:ext cx="75230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· 2012, </a:t>
            </a:r>
            <a:r>
              <a:rPr lang="en-US" altLang="zh-CN" sz="2000" dirty="0" err="1"/>
              <a:t>Niu</a:t>
            </a:r>
            <a:r>
              <a:rPr lang="en-US" altLang="zh-CN" sz="2000" dirty="0"/>
              <a:t> and Suen</a:t>
            </a:r>
            <a:r>
              <a:rPr lang="zh-CN" altLang="en-US" sz="2000" dirty="0"/>
              <a:t>，</a:t>
            </a:r>
            <a:r>
              <a:rPr lang="en-US" altLang="zh-CN" sz="2000" dirty="0"/>
              <a:t>CNN +SVM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r>
              <a:rPr lang="en-US" altLang="zh-CN" sz="2000" dirty="0"/>
              <a:t>  recognition rate</a:t>
            </a:r>
            <a:r>
              <a:rPr lang="zh-CN" altLang="en-US" sz="2000" dirty="0"/>
              <a:t>：</a:t>
            </a:r>
            <a:r>
              <a:rPr lang="en-US" altLang="zh-CN" sz="2000" dirty="0"/>
              <a:t>94.40%</a:t>
            </a:r>
          </a:p>
          <a:p>
            <a:endParaRPr lang="en-US" altLang="zh-CN" sz="2000" dirty="0"/>
          </a:p>
          <a:p>
            <a:r>
              <a:rPr lang="en-US" altLang="zh-CN" sz="2000" dirty="0"/>
              <a:t>· 2014</a:t>
            </a:r>
            <a:r>
              <a:rPr lang="zh-CN" altLang="en-US" sz="2000" dirty="0"/>
              <a:t>，</a:t>
            </a:r>
            <a:r>
              <a:rPr lang="en-US" altLang="zh-CN" sz="2000" dirty="0"/>
              <a:t>Ravi and </a:t>
            </a:r>
            <a:r>
              <a:rPr lang="en-US" altLang="zh-CN" sz="2000" dirty="0" err="1"/>
              <a:t>Venkateswarlu</a:t>
            </a:r>
            <a:r>
              <a:rPr lang="zh-CN" altLang="en-US" sz="2000" dirty="0"/>
              <a:t>，</a:t>
            </a:r>
            <a:r>
              <a:rPr lang="en-US" altLang="zh-CN" sz="2000" dirty="0"/>
              <a:t>KNN</a:t>
            </a:r>
            <a:r>
              <a:rPr lang="zh-CN" altLang="en-US" sz="2000" dirty="0"/>
              <a:t>，</a:t>
            </a:r>
            <a:r>
              <a:rPr lang="en-US" altLang="zh-CN" sz="2000" dirty="0"/>
              <a:t> </a:t>
            </a:r>
          </a:p>
          <a:p>
            <a:r>
              <a:rPr lang="en-US" altLang="zh-CN" sz="2000" dirty="0"/>
              <a:t>  recognition rate</a:t>
            </a:r>
            <a:r>
              <a:rPr lang="zh-CN" altLang="en-US" sz="2000" dirty="0"/>
              <a:t>：</a:t>
            </a:r>
            <a:r>
              <a:rPr lang="en-US" altLang="zh-CN" sz="2000" dirty="0"/>
              <a:t>96.94%</a:t>
            </a:r>
          </a:p>
          <a:p>
            <a:endParaRPr lang="en-US" altLang="zh-CN" sz="2000" dirty="0"/>
          </a:p>
          <a:p>
            <a:r>
              <a:rPr lang="en-US" altLang="zh-CN" sz="2000" dirty="0"/>
              <a:t>· 2015, Eva and Nebojsa</a:t>
            </a:r>
            <a:r>
              <a:rPr lang="zh-CN" altLang="en-US" sz="2000" dirty="0"/>
              <a:t>，</a:t>
            </a:r>
            <a:r>
              <a:rPr lang="en-US" altLang="zh-CN" sz="2000" dirty="0"/>
              <a:t>SVM(OVO), </a:t>
            </a:r>
          </a:p>
          <a:p>
            <a:r>
              <a:rPr lang="en-US" altLang="zh-CN" sz="2000" dirty="0"/>
              <a:t>  recognition rate</a:t>
            </a:r>
            <a:r>
              <a:rPr lang="zh-CN" altLang="en-US" sz="2000" dirty="0"/>
              <a:t>： </a:t>
            </a:r>
            <a:r>
              <a:rPr lang="en-US" altLang="zh-CN" sz="2000" dirty="0"/>
              <a:t>99.05%</a:t>
            </a:r>
          </a:p>
          <a:p>
            <a:endParaRPr lang="en-US" altLang="zh-CN" sz="2000" dirty="0"/>
          </a:p>
          <a:p>
            <a:r>
              <a:rPr lang="en-US" altLang="zh-CN" sz="2000" dirty="0"/>
              <a:t>· 2016, Yan and </a:t>
            </a:r>
            <a:r>
              <a:rPr lang="en-US" altLang="zh-CN" sz="2000" dirty="0" err="1"/>
              <a:t>JunMin,Ncfm</a:t>
            </a:r>
            <a:r>
              <a:rPr lang="en-US" altLang="zh-CN" sz="2000" dirty="0"/>
              <a:t> (No combination of feature maps), </a:t>
            </a:r>
          </a:p>
          <a:p>
            <a:r>
              <a:rPr lang="en-US" altLang="zh-CN" sz="2000" dirty="0"/>
              <a:t>   recognition rate</a:t>
            </a:r>
            <a:r>
              <a:rPr lang="zh-CN" altLang="en-US" sz="2000" dirty="0"/>
              <a:t>： </a:t>
            </a:r>
            <a:r>
              <a:rPr lang="en-US" altLang="zh-CN" sz="2000" dirty="0"/>
              <a:t>99.81%</a:t>
            </a:r>
          </a:p>
          <a:p>
            <a:endParaRPr lang="en-US" altLang="zh-CN" sz="2000" dirty="0"/>
          </a:p>
          <a:p>
            <a:r>
              <a:rPr lang="en-US" altLang="zh-CN" sz="2000" dirty="0"/>
              <a:t>· 2017, </a:t>
            </a:r>
            <a:r>
              <a:rPr lang="en-US" altLang="zh-CN" sz="2000" dirty="0" err="1"/>
              <a:t>Tohidul</a:t>
            </a:r>
            <a:r>
              <a:rPr lang="en-US" altLang="zh-CN" sz="2000" dirty="0"/>
              <a:t> and Ghulam, CNN, </a:t>
            </a:r>
          </a:p>
          <a:p>
            <a:r>
              <a:rPr lang="en-US" altLang="zh-CN" sz="2000" dirty="0"/>
              <a:t>  recognition rate</a:t>
            </a:r>
            <a:r>
              <a:rPr lang="zh-CN" altLang="en-US" sz="2000" dirty="0"/>
              <a:t>： </a:t>
            </a:r>
            <a:r>
              <a:rPr lang="en-US" altLang="zh-CN" sz="2000" dirty="0"/>
              <a:t>99.60%</a:t>
            </a:r>
          </a:p>
        </p:txBody>
      </p:sp>
    </p:spTree>
    <p:extLst>
      <p:ext uri="{BB962C8B-B14F-4D97-AF65-F5344CB8AC3E}">
        <p14:creationId xmlns:p14="http://schemas.microsoft.com/office/powerpoint/2010/main" val="401804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Source of Dataset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MNIST digit database:</a:t>
            </a:r>
            <a:endParaRPr lang="en-US" sz="32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Encode every image of handwritten digit into  784 pixels (28*28) with a label.</a:t>
            </a:r>
            <a:endParaRPr lang="en-US" sz="32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Every pixel is a gray-level value from 0 to 255 (8-bit-deep), representing the extent of color.</a:t>
            </a:r>
            <a:endParaRPr lang="en-US" sz="32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60000 instances for training</a:t>
            </a:r>
            <a:r>
              <a:rPr lang="zh-CN" alt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（</a:t>
            </a:r>
            <a:r>
              <a:rPr lang="en-US" altLang="zh-CN" sz="3200" dirty="0"/>
              <a:t>American Census Bureau employee</a:t>
            </a:r>
            <a:r>
              <a:rPr lang="zh-CN" alt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）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10000 instances for testing</a:t>
            </a:r>
            <a:r>
              <a:rPr lang="zh-CN" alt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（</a:t>
            </a:r>
            <a:r>
              <a:rPr lang="en-US" altLang="zh-CN" sz="3200" dirty="0"/>
              <a:t> American high school students </a:t>
            </a:r>
            <a:r>
              <a:rPr lang="zh-CN" alt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）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EF7D3037-C690-4BC4-8785-4BB07646B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086" y="1117491"/>
            <a:ext cx="5641636" cy="532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3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2" name="Picture 121"/>
          <p:cNvPicPr/>
          <p:nvPr/>
        </p:nvPicPr>
        <p:blipFill>
          <a:blip r:embed="rId2"/>
          <a:stretch/>
        </p:blipFill>
        <p:spPr>
          <a:xfrm>
            <a:off x="182880" y="274320"/>
            <a:ext cx="9809640" cy="3875760"/>
          </a:xfrm>
          <a:prstGeom prst="rect">
            <a:avLst/>
          </a:prstGeom>
          <a:ln>
            <a:noFill/>
          </a:ln>
        </p:spPr>
      </p:pic>
      <p:pic>
        <p:nvPicPr>
          <p:cNvPr id="123" name="Picture 122"/>
          <p:cNvPicPr/>
          <p:nvPr/>
        </p:nvPicPr>
        <p:blipFill>
          <a:blip r:embed="rId3"/>
          <a:stretch/>
        </p:blipFill>
        <p:spPr>
          <a:xfrm>
            <a:off x="1247940" y="4425615"/>
            <a:ext cx="3839760" cy="2652840"/>
          </a:xfrm>
          <a:prstGeom prst="rect">
            <a:avLst/>
          </a:prstGeom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816FFB75-8D78-4AA8-B277-557C5DAEC8CF}"/>
              </a:ext>
            </a:extLst>
          </p:cNvPr>
          <p:cNvSpPr/>
          <p:nvPr/>
        </p:nvSpPr>
        <p:spPr>
          <a:xfrm>
            <a:off x="5420014" y="4614961"/>
            <a:ext cx="57086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2400" dirty="0">
                <a:latin typeface="NimbusRomNo9L-Regu"/>
              </a:rPr>
              <a:t>train set.csv (109.5 MB)</a:t>
            </a:r>
          </a:p>
          <a:p>
            <a:r>
              <a:rPr lang="fr-FR" altLang="zh-CN" sz="2400" dirty="0">
                <a:latin typeface="NimbusRomNo9L-Regu"/>
              </a:rPr>
              <a:t>train label.csv (120 KB)</a:t>
            </a:r>
          </a:p>
          <a:p>
            <a:r>
              <a:rPr lang="en-US" altLang="zh-CN" sz="2400" dirty="0">
                <a:latin typeface="NimbusRomNo9L-Regu"/>
              </a:rPr>
              <a:t>test set.csv (18.3 MB)</a:t>
            </a:r>
          </a:p>
          <a:p>
            <a:r>
              <a:rPr lang="en-US" altLang="zh-CN" sz="2400" dirty="0">
                <a:latin typeface="NimbusRomNo9L-Regu"/>
              </a:rPr>
              <a:t>test label.csv (20 KB)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Each sample in dataset can be seen as a vector with size of (1, 784). Supposed α and β are both Ndimensional vector, to calculate the Euclidean distance of this two vectors, a equation can be used: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126" name="Picture 125"/>
          <p:cNvPicPr/>
          <p:nvPr/>
        </p:nvPicPr>
        <p:blipFill>
          <a:blip r:embed="rId2"/>
          <a:stretch/>
        </p:blipFill>
        <p:spPr>
          <a:xfrm>
            <a:off x="2377440" y="4389120"/>
            <a:ext cx="4961520" cy="1897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9" name="Picture 128"/>
          <p:cNvPicPr/>
          <p:nvPr/>
        </p:nvPicPr>
        <p:blipFill>
          <a:blip r:embed="rId2"/>
          <a:stretch/>
        </p:blipFill>
        <p:spPr>
          <a:xfrm>
            <a:off x="425160" y="1280160"/>
            <a:ext cx="4954320" cy="3839760"/>
          </a:xfrm>
          <a:prstGeom prst="rect">
            <a:avLst/>
          </a:prstGeom>
          <a:ln>
            <a:noFill/>
          </a:ln>
        </p:spPr>
      </p:pic>
      <p:pic>
        <p:nvPicPr>
          <p:cNvPr id="130" name="Picture 129"/>
          <p:cNvPicPr/>
          <p:nvPr/>
        </p:nvPicPr>
        <p:blipFill>
          <a:blip r:embed="rId3"/>
          <a:stretch/>
        </p:blipFill>
        <p:spPr>
          <a:xfrm>
            <a:off x="3753360" y="4389120"/>
            <a:ext cx="5847120" cy="2923200"/>
          </a:xfrm>
          <a:prstGeom prst="rect">
            <a:avLst/>
          </a:prstGeom>
          <a:ln>
            <a:noFill/>
          </a:ln>
        </p:spPr>
      </p:pic>
      <p:pic>
        <p:nvPicPr>
          <p:cNvPr id="131" name="Picture 130"/>
          <p:cNvPicPr/>
          <p:nvPr/>
        </p:nvPicPr>
        <p:blipFill>
          <a:blip r:embed="rId4"/>
          <a:stretch/>
        </p:blipFill>
        <p:spPr>
          <a:xfrm>
            <a:off x="4916160" y="1510560"/>
            <a:ext cx="5050080" cy="2054880"/>
          </a:xfrm>
          <a:prstGeom prst="rect">
            <a:avLst/>
          </a:prstGeom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E55B333-5403-4D2B-9AFA-BEAEFBD53198}"/>
              </a:ext>
            </a:extLst>
          </p:cNvPr>
          <p:cNvSpPr txBox="1"/>
          <p:nvPr/>
        </p:nvSpPr>
        <p:spPr>
          <a:xfrm>
            <a:off x="5621482" y="3577752"/>
            <a:ext cx="358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 = 30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614</Words>
  <Application>Microsoft Macintosh PowerPoint</Application>
  <PresentationFormat>Custom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DejaVu Sans</vt:lpstr>
      <vt:lpstr>NimbusRomNo9L-Regu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Algorithms for classification</vt:lpstr>
      <vt:lpstr>Related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Weak Point</vt:lpstr>
      <vt:lpstr>Feature Work</vt:lpstr>
      <vt:lpstr>PowerPoint Presentation</vt:lpstr>
      <vt:lpstr>Task Allocation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Plans</dc:title>
  <dc:subject/>
  <dc:creator/>
  <dc:description/>
  <cp:lastModifiedBy>姜 尚行</cp:lastModifiedBy>
  <cp:revision>16</cp:revision>
  <dcterms:created xsi:type="dcterms:W3CDTF">2018-11-14T11:17:36Z</dcterms:created>
  <dcterms:modified xsi:type="dcterms:W3CDTF">2018-11-14T23:05:49Z</dcterms:modified>
  <dc:language>en-US</dc:language>
</cp:coreProperties>
</file>