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63" r:id="rId3"/>
    <p:sldId id="264" r:id="rId4"/>
    <p:sldId id="271" r:id="rId5"/>
    <p:sldId id="256" r:id="rId6"/>
    <p:sldId id="257" r:id="rId7"/>
    <p:sldId id="258" r:id="rId8"/>
    <p:sldId id="259" r:id="rId9"/>
    <p:sldId id="260" r:id="rId10"/>
    <p:sldId id="261" r:id="rId11"/>
    <p:sldId id="262"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7"/>
    <p:restoredTop sz="94580"/>
  </p:normalViewPr>
  <p:slideViewPr>
    <p:cSldViewPr snapToGrid="0">
      <p:cViewPr varScale="1">
        <p:scale>
          <a:sx n="97" d="100"/>
          <a:sy n="97" d="100"/>
        </p:scale>
        <p:origin x="232"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6FCE19-4FBD-4063-A59E-D506484FBBB8}"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376507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FCE19-4FBD-4063-A59E-D506484FBBB8}"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197407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FCE19-4FBD-4063-A59E-D506484FBBB8}"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365086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FCE19-4FBD-4063-A59E-D506484FBBB8}"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256947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6FCE19-4FBD-4063-A59E-D506484FBBB8}"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388630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6FCE19-4FBD-4063-A59E-D506484FBBB8}"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44328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FCE19-4FBD-4063-A59E-D506484FBBB8}"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418245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6FCE19-4FBD-4063-A59E-D506484FBBB8}"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99688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FCE19-4FBD-4063-A59E-D506484FBBB8}"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287553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6FCE19-4FBD-4063-A59E-D506484FBBB8}"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420626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6FCE19-4FBD-4063-A59E-D506484FBBB8}"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D5927-7610-40F1-A524-E9899994C4C8}" type="slidenum">
              <a:rPr lang="en-US" smtClean="0"/>
              <a:t>‹#›</a:t>
            </a:fld>
            <a:endParaRPr lang="en-US"/>
          </a:p>
        </p:txBody>
      </p:sp>
    </p:spTree>
    <p:extLst>
      <p:ext uri="{BB962C8B-B14F-4D97-AF65-F5344CB8AC3E}">
        <p14:creationId xmlns:p14="http://schemas.microsoft.com/office/powerpoint/2010/main" val="320638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FCE19-4FBD-4063-A59E-D506484FBBB8}" type="datetimeFigureOut">
              <a:rPr lang="en-US" smtClean="0"/>
              <a:t>11/14/18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D5927-7610-40F1-A524-E9899994C4C8}" type="slidenum">
              <a:rPr lang="en-US" smtClean="0"/>
              <a:t>‹#›</a:t>
            </a:fld>
            <a:endParaRPr lang="en-US"/>
          </a:p>
        </p:txBody>
      </p:sp>
    </p:spTree>
    <p:extLst>
      <p:ext uri="{BB962C8B-B14F-4D97-AF65-F5344CB8AC3E}">
        <p14:creationId xmlns:p14="http://schemas.microsoft.com/office/powerpoint/2010/main" val="32249204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bao2@stevens.edu" TargetMode="External"/><Relationship Id="rId2" Type="http://schemas.openxmlformats.org/officeDocument/2006/relationships/hyperlink" Target="mailto:liuzimo2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26179-967D-FC4D-908C-F441C9000DF6}"/>
              </a:ext>
            </a:extLst>
          </p:cNvPr>
          <p:cNvSpPr>
            <a:spLocks noGrp="1"/>
          </p:cNvSpPr>
          <p:nvPr>
            <p:ph type="ctrTitle"/>
          </p:nvPr>
        </p:nvSpPr>
        <p:spPr/>
        <p:txBody>
          <a:bodyPr>
            <a:normAutofit/>
          </a:bodyPr>
          <a:lstStyle/>
          <a:p>
            <a:r>
              <a:rPr kumimoji="1" lang="en-US" altLang="zh-CN" sz="4800" dirty="0"/>
              <a:t>NYC House Pricing Prediction</a:t>
            </a:r>
            <a:endParaRPr kumimoji="1" lang="zh-CN" altLang="en-US" sz="4800" dirty="0"/>
          </a:p>
        </p:txBody>
      </p:sp>
      <p:sp>
        <p:nvSpPr>
          <p:cNvPr id="3" name="副标题 2">
            <a:extLst>
              <a:ext uri="{FF2B5EF4-FFF2-40B4-BE49-F238E27FC236}">
                <a16:creationId xmlns:a16="http://schemas.microsoft.com/office/drawing/2014/main" id="{453BD8CC-892A-1B4B-B88E-956745BC10C4}"/>
              </a:ext>
            </a:extLst>
          </p:cNvPr>
          <p:cNvSpPr>
            <a:spLocks noGrp="1"/>
          </p:cNvSpPr>
          <p:nvPr>
            <p:ph type="subTitle" idx="1"/>
          </p:nvPr>
        </p:nvSpPr>
        <p:spPr/>
        <p:txBody>
          <a:bodyPr/>
          <a:lstStyle/>
          <a:p>
            <a:r>
              <a:rPr kumimoji="1" lang="en-US" altLang="zh-CN" dirty="0"/>
              <a:t>Mid-stage report</a:t>
            </a:r>
          </a:p>
          <a:p>
            <a:pPr algn="r"/>
            <a:r>
              <a:rPr kumimoji="1" lang="en-US" altLang="zh-CN" sz="1600" dirty="0"/>
              <a:t>Presented by Yifan Ding, </a:t>
            </a:r>
            <a:r>
              <a:rPr kumimoji="1" lang="en-US" altLang="zh-CN" sz="1600" dirty="0" err="1"/>
              <a:t>Xinqi</a:t>
            </a:r>
            <a:r>
              <a:rPr kumimoji="1" lang="en-US" altLang="zh-CN" sz="1600" dirty="0"/>
              <a:t> </a:t>
            </a:r>
            <a:r>
              <a:rPr kumimoji="1" lang="en-US" altLang="zh-CN" sz="1600" dirty="0" err="1"/>
              <a:t>Bao</a:t>
            </a:r>
            <a:r>
              <a:rPr kumimoji="1" lang="en-US" altLang="zh-CN" sz="1600" dirty="0"/>
              <a:t> and </a:t>
            </a:r>
            <a:r>
              <a:rPr kumimoji="1" lang="en-US" altLang="zh-CN" sz="1600" dirty="0" err="1"/>
              <a:t>Zimo</a:t>
            </a:r>
            <a:r>
              <a:rPr kumimoji="1" lang="en-US" altLang="zh-CN" sz="1600" dirty="0"/>
              <a:t> Liu</a:t>
            </a:r>
            <a:endParaRPr kumimoji="1" lang="zh-CN" altLang="en-US" sz="1600" dirty="0"/>
          </a:p>
        </p:txBody>
      </p:sp>
    </p:spTree>
    <p:extLst>
      <p:ext uri="{BB962C8B-B14F-4D97-AF65-F5344CB8AC3E}">
        <p14:creationId xmlns:p14="http://schemas.microsoft.com/office/powerpoint/2010/main" val="3056116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EC6D2-28DC-4ADF-A5E7-76CB851E6C1F}"/>
              </a:ext>
            </a:extLst>
          </p:cNvPr>
          <p:cNvPicPr>
            <a:picLocks noChangeAspect="1"/>
          </p:cNvPicPr>
          <p:nvPr/>
        </p:nvPicPr>
        <p:blipFill>
          <a:blip r:embed="rId2"/>
          <a:stretch>
            <a:fillRect/>
          </a:stretch>
        </p:blipFill>
        <p:spPr>
          <a:xfrm>
            <a:off x="5718175" y="922338"/>
            <a:ext cx="6343650" cy="4791075"/>
          </a:xfrm>
          <a:prstGeom prst="rect">
            <a:avLst/>
          </a:prstGeom>
        </p:spPr>
      </p:pic>
      <p:pic>
        <p:nvPicPr>
          <p:cNvPr id="3" name="Picture 2">
            <a:extLst>
              <a:ext uri="{FF2B5EF4-FFF2-40B4-BE49-F238E27FC236}">
                <a16:creationId xmlns:a16="http://schemas.microsoft.com/office/drawing/2014/main" id="{81837501-8A5B-4953-80C6-2ECBC4E8A83E}"/>
              </a:ext>
            </a:extLst>
          </p:cNvPr>
          <p:cNvPicPr>
            <a:picLocks noChangeAspect="1"/>
          </p:cNvPicPr>
          <p:nvPr/>
        </p:nvPicPr>
        <p:blipFill>
          <a:blip r:embed="rId3"/>
          <a:stretch>
            <a:fillRect/>
          </a:stretch>
        </p:blipFill>
        <p:spPr>
          <a:xfrm>
            <a:off x="275167" y="922338"/>
            <a:ext cx="4343400" cy="238125"/>
          </a:xfrm>
          <a:prstGeom prst="rect">
            <a:avLst/>
          </a:prstGeom>
        </p:spPr>
      </p:pic>
      <p:sp>
        <p:nvSpPr>
          <p:cNvPr id="4" name="TextBox 3">
            <a:extLst>
              <a:ext uri="{FF2B5EF4-FFF2-40B4-BE49-F238E27FC236}">
                <a16:creationId xmlns:a16="http://schemas.microsoft.com/office/drawing/2014/main" id="{B8824889-260B-40C5-B1CB-514BC39CDF73}"/>
              </a:ext>
            </a:extLst>
          </p:cNvPr>
          <p:cNvSpPr txBox="1"/>
          <p:nvPr/>
        </p:nvSpPr>
        <p:spPr>
          <a:xfrm>
            <a:off x="501308" y="2173286"/>
            <a:ext cx="3901360" cy="400110"/>
          </a:xfrm>
          <a:prstGeom prst="rect">
            <a:avLst/>
          </a:prstGeom>
          <a:noFill/>
        </p:spPr>
        <p:txBody>
          <a:bodyPr wrap="square" rtlCol="0">
            <a:spAutoFit/>
          </a:bodyPr>
          <a:lstStyle/>
          <a:p>
            <a:r>
              <a:rPr lang="en-US" sz="2000" dirty="0"/>
              <a:t>Split category to different columns</a:t>
            </a:r>
          </a:p>
        </p:txBody>
      </p:sp>
    </p:spTree>
    <p:extLst>
      <p:ext uri="{BB962C8B-B14F-4D97-AF65-F5344CB8AC3E}">
        <p14:creationId xmlns:p14="http://schemas.microsoft.com/office/powerpoint/2010/main" val="1045744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0B3A1B-79E0-4056-846C-BA4F178DE2DB}"/>
              </a:ext>
            </a:extLst>
          </p:cNvPr>
          <p:cNvPicPr>
            <a:picLocks noChangeAspect="1"/>
          </p:cNvPicPr>
          <p:nvPr/>
        </p:nvPicPr>
        <p:blipFill>
          <a:blip r:embed="rId2"/>
          <a:stretch>
            <a:fillRect/>
          </a:stretch>
        </p:blipFill>
        <p:spPr>
          <a:xfrm>
            <a:off x="446087" y="355070"/>
            <a:ext cx="7367413" cy="2565930"/>
          </a:xfrm>
          <a:prstGeom prst="rect">
            <a:avLst/>
          </a:prstGeom>
        </p:spPr>
      </p:pic>
      <p:pic>
        <p:nvPicPr>
          <p:cNvPr id="6" name="Picture 5">
            <a:extLst>
              <a:ext uri="{FF2B5EF4-FFF2-40B4-BE49-F238E27FC236}">
                <a16:creationId xmlns:a16="http://schemas.microsoft.com/office/drawing/2014/main" id="{06ABA8B4-BB0C-4041-AB0D-F9EFC419BFF2}"/>
              </a:ext>
            </a:extLst>
          </p:cNvPr>
          <p:cNvPicPr>
            <a:picLocks noChangeAspect="1"/>
          </p:cNvPicPr>
          <p:nvPr/>
        </p:nvPicPr>
        <p:blipFill>
          <a:blip r:embed="rId3"/>
          <a:stretch>
            <a:fillRect/>
          </a:stretch>
        </p:blipFill>
        <p:spPr>
          <a:xfrm>
            <a:off x="4817437" y="3937000"/>
            <a:ext cx="7310534" cy="2756431"/>
          </a:xfrm>
          <a:prstGeom prst="rect">
            <a:avLst/>
          </a:prstGeom>
        </p:spPr>
      </p:pic>
      <p:sp>
        <p:nvSpPr>
          <p:cNvPr id="7" name="TextBox 6">
            <a:extLst>
              <a:ext uri="{FF2B5EF4-FFF2-40B4-BE49-F238E27FC236}">
                <a16:creationId xmlns:a16="http://schemas.microsoft.com/office/drawing/2014/main" id="{AAAF8ACD-1FEC-48B8-9913-A6960FAC7A9D}"/>
              </a:ext>
            </a:extLst>
          </p:cNvPr>
          <p:cNvSpPr txBox="1"/>
          <p:nvPr/>
        </p:nvSpPr>
        <p:spPr>
          <a:xfrm>
            <a:off x="446087" y="3166870"/>
            <a:ext cx="390136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 columns’ data are too big compared with others</a:t>
            </a:r>
          </a:p>
          <a:p>
            <a:pPr marL="342900" indent="-342900">
              <a:buFont typeface="Arial" panose="020B0604020202020204" pitchFamily="34" charset="0"/>
              <a:buChar char="•"/>
            </a:pPr>
            <a:r>
              <a:rPr lang="en-US" sz="2000" dirty="0"/>
              <a:t>Scaling them to a fixed range</a:t>
            </a:r>
          </a:p>
        </p:txBody>
      </p:sp>
    </p:spTree>
    <p:extLst>
      <p:ext uri="{BB962C8B-B14F-4D97-AF65-F5344CB8AC3E}">
        <p14:creationId xmlns:p14="http://schemas.microsoft.com/office/powerpoint/2010/main" val="3444615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D4323-6455-4EA3-B62A-097809358883}"/>
              </a:ext>
            </a:extLst>
          </p:cNvPr>
          <p:cNvSpPr>
            <a:spLocks noGrp="1"/>
          </p:cNvSpPr>
          <p:nvPr>
            <p:ph type="title"/>
          </p:nvPr>
        </p:nvSpPr>
        <p:spPr/>
        <p:txBody>
          <a:bodyPr/>
          <a:lstStyle/>
          <a:p>
            <a:r>
              <a:rPr lang="en-US" b="1" dirty="0">
                <a:latin typeface="+mj-ea"/>
              </a:rPr>
              <a:t>Machine Learning Algorithms</a:t>
            </a:r>
          </a:p>
        </p:txBody>
      </p:sp>
      <p:sp>
        <p:nvSpPr>
          <p:cNvPr id="3" name="内容占位符 2">
            <a:extLst>
              <a:ext uri="{FF2B5EF4-FFF2-40B4-BE49-F238E27FC236}">
                <a16:creationId xmlns:a16="http://schemas.microsoft.com/office/drawing/2014/main" id="{E52A26B0-7B14-44F5-B859-3CB35EF40808}"/>
              </a:ext>
            </a:extLst>
          </p:cNvPr>
          <p:cNvSpPr>
            <a:spLocks noGrp="1"/>
          </p:cNvSpPr>
          <p:nvPr>
            <p:ph idx="1"/>
          </p:nvPr>
        </p:nvSpPr>
        <p:spPr/>
        <p:txBody>
          <a:bodyPr/>
          <a:lstStyle/>
          <a:p>
            <a:r>
              <a:rPr lang="en-US" sz="3600" dirty="0"/>
              <a:t>Random Forest Regressor:</a:t>
            </a:r>
          </a:p>
          <a:p>
            <a:pPr lvl="2"/>
            <a:r>
              <a:rPr lang="en-US" sz="2800" dirty="0"/>
              <a:t>Many features: borough, building class category, age, etc.</a:t>
            </a:r>
          </a:p>
          <a:p>
            <a:pPr lvl="2"/>
            <a:r>
              <a:rPr lang="en-US" sz="2800" dirty="0"/>
              <a:t>Independent trees, random select features, parallel training which is fast.</a:t>
            </a:r>
          </a:p>
          <a:p>
            <a:pPr lvl="2"/>
            <a:r>
              <a:rPr lang="en-US" sz="2800" dirty="0"/>
              <a:t>Not sensitive to anomalies and outliers.</a:t>
            </a:r>
          </a:p>
          <a:p>
            <a:pPr lvl="2"/>
            <a:r>
              <a:rPr lang="en-US" sz="2800" dirty="0"/>
              <a:t> Great generalization ability.</a:t>
            </a:r>
          </a:p>
          <a:p>
            <a:pPr lvl="2"/>
            <a:r>
              <a:rPr lang="en-US" sz="2800" dirty="0"/>
              <a:t>Can get feature importance.</a:t>
            </a:r>
          </a:p>
          <a:p>
            <a:pPr lvl="2"/>
            <a:endParaRPr lang="en-US" sz="2800" dirty="0"/>
          </a:p>
          <a:p>
            <a:pPr marL="0" indent="0">
              <a:buNone/>
            </a:pPr>
            <a:r>
              <a:rPr lang="en-US" dirty="0"/>
              <a:t>	 </a:t>
            </a:r>
          </a:p>
        </p:txBody>
      </p:sp>
    </p:spTree>
    <p:extLst>
      <p:ext uri="{BB962C8B-B14F-4D97-AF65-F5344CB8AC3E}">
        <p14:creationId xmlns:p14="http://schemas.microsoft.com/office/powerpoint/2010/main" val="15270041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6FC9E-F18C-4FFA-B8A3-842F16138172}"/>
              </a:ext>
            </a:extLst>
          </p:cNvPr>
          <p:cNvSpPr>
            <a:spLocks noGrp="1"/>
          </p:cNvSpPr>
          <p:nvPr>
            <p:ph type="title"/>
          </p:nvPr>
        </p:nvSpPr>
        <p:spPr>
          <a:xfrm>
            <a:off x="838200" y="365125"/>
            <a:ext cx="10515600" cy="1325563"/>
          </a:xfrm>
        </p:spPr>
        <p:txBody>
          <a:bodyPr/>
          <a:lstStyle/>
          <a:p>
            <a:r>
              <a:rPr lang="en-US" dirty="0"/>
              <a:t>Some early implementation results that you may have got</a:t>
            </a:r>
          </a:p>
        </p:txBody>
      </p:sp>
      <p:sp>
        <p:nvSpPr>
          <p:cNvPr id="3" name="内容占位符 2">
            <a:extLst>
              <a:ext uri="{FF2B5EF4-FFF2-40B4-BE49-F238E27FC236}">
                <a16:creationId xmlns:a16="http://schemas.microsoft.com/office/drawing/2014/main" id="{BE106FC7-E2D8-4B5A-97A2-194B87D55D11}"/>
              </a:ext>
            </a:extLst>
          </p:cNvPr>
          <p:cNvSpPr>
            <a:spLocks noGrp="1"/>
          </p:cNvSpPr>
          <p:nvPr>
            <p:ph idx="1"/>
          </p:nvPr>
        </p:nvSpPr>
        <p:spPr>
          <a:xfrm>
            <a:off x="838200" y="1825625"/>
            <a:ext cx="10515600" cy="4351338"/>
          </a:xfrm>
        </p:spPr>
        <p:txBody>
          <a:bodyPr/>
          <a:lstStyle/>
          <a:p>
            <a:r>
              <a:rPr lang="en-US" dirty="0"/>
              <a:t>First, after EDA, dealing with the missing values and outliers, we just applying the RF regressor simply. The result is not very well.</a:t>
            </a:r>
          </a:p>
          <a:p>
            <a:endParaRPr lang="en-US" dirty="0"/>
          </a:p>
          <a:p>
            <a:r>
              <a:rPr lang="en-US" dirty="0"/>
              <a:t>Second time we use one-hot encode method to transfer category type feature to many new features which is good for modeling. And we use </a:t>
            </a:r>
            <a:r>
              <a:rPr lang="en-US" dirty="0" err="1"/>
              <a:t>gridsearchCV</a:t>
            </a:r>
            <a:r>
              <a:rPr lang="en-US" dirty="0"/>
              <a:t> to prune the parameters of the trees, like </a:t>
            </a:r>
            <a:r>
              <a:rPr lang="en-US" dirty="0" err="1"/>
              <a:t>min_samples_leaf</a:t>
            </a:r>
            <a:r>
              <a:rPr lang="en-US" dirty="0"/>
              <a:t>, </a:t>
            </a:r>
            <a:r>
              <a:rPr lang="en-US" dirty="0" err="1"/>
              <a:t>min_samples_split</a:t>
            </a:r>
            <a:r>
              <a:rPr lang="en-US" dirty="0"/>
              <a:t>.</a:t>
            </a:r>
          </a:p>
        </p:txBody>
      </p:sp>
      <p:pic>
        <p:nvPicPr>
          <p:cNvPr id="7" name="图片 6">
            <a:extLst>
              <a:ext uri="{FF2B5EF4-FFF2-40B4-BE49-F238E27FC236}">
                <a16:creationId xmlns:a16="http://schemas.microsoft.com/office/drawing/2014/main" id="{FEFC6631-D8A8-458E-BB70-CC3A39772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320" y="4952423"/>
            <a:ext cx="9663011" cy="1428921"/>
          </a:xfrm>
          <a:prstGeom prst="rect">
            <a:avLst/>
          </a:prstGeom>
        </p:spPr>
      </p:pic>
      <p:pic>
        <p:nvPicPr>
          <p:cNvPr id="9" name="图片 8">
            <a:extLst>
              <a:ext uri="{FF2B5EF4-FFF2-40B4-BE49-F238E27FC236}">
                <a16:creationId xmlns:a16="http://schemas.microsoft.com/office/drawing/2014/main" id="{05075E00-374C-4819-B573-B71450DD8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18" y="7254231"/>
            <a:ext cx="9448800" cy="5734050"/>
          </a:xfrm>
          <a:prstGeom prst="rect">
            <a:avLst/>
          </a:prstGeom>
        </p:spPr>
      </p:pic>
    </p:spTree>
    <p:extLst>
      <p:ext uri="{BB962C8B-B14F-4D97-AF65-F5344CB8AC3E}">
        <p14:creationId xmlns:p14="http://schemas.microsoft.com/office/powerpoint/2010/main" val="140888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D0782-7CB3-4CC1-A2C1-8E1E8A5E4D66}"/>
              </a:ext>
            </a:extLst>
          </p:cNvPr>
          <p:cNvSpPr>
            <a:spLocks noGrp="1"/>
          </p:cNvSpPr>
          <p:nvPr>
            <p:ph type="title"/>
          </p:nvPr>
        </p:nvSpPr>
        <p:spPr/>
        <p:txBody>
          <a:bodyPr/>
          <a:lstStyle/>
          <a:p>
            <a:r>
              <a:rPr lang="en-US" dirty="0"/>
              <a:t>Some early implementation results that you may have got</a:t>
            </a:r>
          </a:p>
        </p:txBody>
      </p:sp>
      <p:pic>
        <p:nvPicPr>
          <p:cNvPr id="4" name="内容占位符 3">
            <a:extLst>
              <a:ext uri="{FF2B5EF4-FFF2-40B4-BE49-F238E27FC236}">
                <a16:creationId xmlns:a16="http://schemas.microsoft.com/office/drawing/2014/main" id="{D998AA89-8057-4957-863F-DBFA45D79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50" y="4572000"/>
            <a:ext cx="9815512" cy="4461596"/>
          </a:xfrm>
          <a:prstGeom prst="rect">
            <a:avLst/>
          </a:prstGeom>
        </p:spPr>
      </p:pic>
      <p:pic>
        <p:nvPicPr>
          <p:cNvPr id="5" name="图片 4">
            <a:extLst>
              <a:ext uri="{FF2B5EF4-FFF2-40B4-BE49-F238E27FC236}">
                <a16:creationId xmlns:a16="http://schemas.microsoft.com/office/drawing/2014/main" id="{CE1B73AD-3D23-49A7-8A45-D5DA9148C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50" y="3429000"/>
            <a:ext cx="12058650" cy="1143000"/>
          </a:xfrm>
          <a:prstGeom prst="rect">
            <a:avLst/>
          </a:prstGeom>
        </p:spPr>
      </p:pic>
      <p:sp>
        <p:nvSpPr>
          <p:cNvPr id="10" name="内容占位符 2">
            <a:extLst>
              <a:ext uri="{FF2B5EF4-FFF2-40B4-BE49-F238E27FC236}">
                <a16:creationId xmlns:a16="http://schemas.microsoft.com/office/drawing/2014/main" id="{1F798180-4F47-4E61-A65F-BD741C6F3503}"/>
              </a:ext>
            </a:extLst>
          </p:cNvPr>
          <p:cNvSpPr txBox="1">
            <a:spLocks/>
          </p:cNvSpPr>
          <p:nvPr/>
        </p:nvSpPr>
        <p:spPr>
          <a:xfrm>
            <a:off x="561228" y="192290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Third time, we use features scaling to standardize and normalize all features which can make the distance between values of different feature have same effect to our model and make the GD faster.</a:t>
            </a:r>
          </a:p>
        </p:txBody>
      </p:sp>
    </p:spTree>
    <p:extLst>
      <p:ext uri="{BB962C8B-B14F-4D97-AF65-F5344CB8AC3E}">
        <p14:creationId xmlns:p14="http://schemas.microsoft.com/office/powerpoint/2010/main" val="204621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AA37F-F90E-4547-A273-A91A608CC0A8}"/>
              </a:ext>
            </a:extLst>
          </p:cNvPr>
          <p:cNvSpPr>
            <a:spLocks noGrp="1"/>
          </p:cNvSpPr>
          <p:nvPr>
            <p:ph type="title"/>
          </p:nvPr>
        </p:nvSpPr>
        <p:spPr/>
        <p:txBody>
          <a:bodyPr/>
          <a:lstStyle/>
          <a:p>
            <a:r>
              <a:rPr lang="en-US" dirty="0"/>
              <a:t>The team's plan for the remaining phase of the project</a:t>
            </a:r>
          </a:p>
        </p:txBody>
      </p:sp>
      <p:sp>
        <p:nvSpPr>
          <p:cNvPr id="3" name="内容占位符 2">
            <a:extLst>
              <a:ext uri="{FF2B5EF4-FFF2-40B4-BE49-F238E27FC236}">
                <a16:creationId xmlns:a16="http://schemas.microsoft.com/office/drawing/2014/main" id="{3A2033EB-3054-41FF-8989-3A1E5FA3744B}"/>
              </a:ext>
            </a:extLst>
          </p:cNvPr>
          <p:cNvSpPr>
            <a:spLocks noGrp="1"/>
          </p:cNvSpPr>
          <p:nvPr>
            <p:ph idx="1"/>
          </p:nvPr>
        </p:nvSpPr>
        <p:spPr>
          <a:xfrm>
            <a:off x="838200" y="1806964"/>
            <a:ext cx="10515600" cy="4351338"/>
          </a:xfrm>
        </p:spPr>
        <p:txBody>
          <a:bodyPr/>
          <a:lstStyle/>
          <a:p>
            <a:r>
              <a:rPr lang="en-US" dirty="0"/>
              <a:t>Try other regression models. </a:t>
            </a:r>
          </a:p>
          <a:p>
            <a:r>
              <a:rPr lang="en-US" dirty="0"/>
              <a:t>Try some ensemble learning.</a:t>
            </a:r>
          </a:p>
          <a:p>
            <a:r>
              <a:rPr lang="en-US" dirty="0"/>
              <a:t>Add or drop features according to features importance and correlation matrix.</a:t>
            </a:r>
          </a:p>
          <a:p>
            <a:pPr marL="0" indent="0">
              <a:buNone/>
            </a:pPr>
            <a:endParaRPr lang="en-US" dirty="0"/>
          </a:p>
        </p:txBody>
      </p:sp>
    </p:spTree>
    <p:extLst>
      <p:ext uri="{BB962C8B-B14F-4D97-AF65-F5344CB8AC3E}">
        <p14:creationId xmlns:p14="http://schemas.microsoft.com/office/powerpoint/2010/main" val="406466478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18E39-D58C-49F9-B3B5-891CA9E17767}"/>
              </a:ext>
            </a:extLst>
          </p:cNvPr>
          <p:cNvSpPr>
            <a:spLocks noGrp="1"/>
          </p:cNvSpPr>
          <p:nvPr>
            <p:ph type="title"/>
          </p:nvPr>
        </p:nvSpPr>
        <p:spPr/>
        <p:txBody>
          <a:bodyPr/>
          <a:lstStyle/>
          <a:p>
            <a:r>
              <a:rPr lang="en-US" b="1" dirty="0">
                <a:latin typeface="+mj-ea"/>
              </a:rPr>
              <a:t>Team members and Task allocation.</a:t>
            </a:r>
          </a:p>
        </p:txBody>
      </p:sp>
      <p:sp>
        <p:nvSpPr>
          <p:cNvPr id="3" name="内容占位符 2">
            <a:extLst>
              <a:ext uri="{FF2B5EF4-FFF2-40B4-BE49-F238E27FC236}">
                <a16:creationId xmlns:a16="http://schemas.microsoft.com/office/drawing/2014/main" id="{AE6D67A6-6489-4246-988C-08563B447259}"/>
              </a:ext>
            </a:extLst>
          </p:cNvPr>
          <p:cNvSpPr>
            <a:spLocks noGrp="1"/>
          </p:cNvSpPr>
          <p:nvPr>
            <p:ph idx="1"/>
          </p:nvPr>
        </p:nvSpPr>
        <p:spPr/>
        <p:txBody>
          <a:bodyPr/>
          <a:lstStyle/>
          <a:p>
            <a:r>
              <a:rPr lang="en-US" altLang="zh-CN" dirty="0" err="1"/>
              <a:t>Zimo</a:t>
            </a:r>
            <a:r>
              <a:rPr lang="en-US" altLang="zh-CN" dirty="0"/>
              <a:t> Liu, CWID: 10430497, </a:t>
            </a:r>
            <a:r>
              <a:rPr lang="en-US" altLang="zh-CN" dirty="0" err="1"/>
              <a:t>emal</a:t>
            </a:r>
            <a:r>
              <a:rPr lang="en-US" altLang="zh-CN" dirty="0"/>
              <a:t>: </a:t>
            </a:r>
            <a:r>
              <a:rPr lang="en-US" altLang="zh-CN" u="sng" dirty="0">
                <a:hlinkClick r:id="rId2"/>
              </a:rPr>
              <a:t>liuzimo22@gmail.com</a:t>
            </a:r>
            <a:endParaRPr lang="zh-CN" altLang="zh-CN" dirty="0"/>
          </a:p>
          <a:p>
            <a:r>
              <a:rPr lang="en-US" altLang="zh-CN" dirty="0"/>
              <a:t>Task: data scraping, data engineering, model construction, model refine.</a:t>
            </a:r>
            <a:endParaRPr lang="zh-CN" altLang="zh-CN" dirty="0"/>
          </a:p>
          <a:p>
            <a:r>
              <a:rPr lang="en-US" altLang="zh-CN" dirty="0"/>
              <a:t>Yifan Ding, CWID: 10427456 , email: yding21@stevens.edu </a:t>
            </a:r>
            <a:endParaRPr lang="zh-CN" altLang="zh-CN" dirty="0"/>
          </a:p>
          <a:p>
            <a:r>
              <a:rPr lang="en-US" altLang="zh-CN" dirty="0"/>
              <a:t>Task: data source selecting, data engineering, model construction, model refine.</a:t>
            </a:r>
            <a:endParaRPr lang="zh-CN" altLang="zh-CN" dirty="0"/>
          </a:p>
          <a:p>
            <a:r>
              <a:rPr lang="en-US" altLang="zh-CN" dirty="0" err="1"/>
              <a:t>Xinqi</a:t>
            </a:r>
            <a:r>
              <a:rPr lang="en-US" altLang="zh-CN" dirty="0"/>
              <a:t> </a:t>
            </a:r>
            <a:r>
              <a:rPr lang="en-US" altLang="zh-CN" dirty="0" err="1"/>
              <a:t>Bao</a:t>
            </a:r>
            <a:r>
              <a:rPr lang="en-US" altLang="zh-CN" dirty="0"/>
              <a:t>, CWID: 10430137, email: </a:t>
            </a:r>
            <a:r>
              <a:rPr lang="en-US" altLang="zh-CN" u="sng" dirty="0">
                <a:hlinkClick r:id="rId3"/>
              </a:rPr>
              <a:t>xbao2@stevens.edu</a:t>
            </a:r>
            <a:endParaRPr lang="zh-CN" altLang="zh-CN" dirty="0"/>
          </a:p>
          <a:p>
            <a:r>
              <a:rPr lang="en-US" altLang="zh-CN" dirty="0"/>
              <a:t>Task: data scraping, data engineering, model construction, model refine.</a:t>
            </a:r>
            <a:endParaRPr lang="zh-CN" altLang="zh-CN" dirty="0"/>
          </a:p>
          <a:p>
            <a:endParaRPr lang="en-US" dirty="0"/>
          </a:p>
        </p:txBody>
      </p:sp>
    </p:spTree>
    <p:extLst>
      <p:ext uri="{BB962C8B-B14F-4D97-AF65-F5344CB8AC3E}">
        <p14:creationId xmlns:p14="http://schemas.microsoft.com/office/powerpoint/2010/main" val="30280714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E86279-648B-9747-9E04-D363A3670AF5}"/>
              </a:ext>
            </a:extLst>
          </p:cNvPr>
          <p:cNvSpPr txBox="1">
            <a:spLocks/>
          </p:cNvSpPr>
          <p:nvPr/>
        </p:nvSpPr>
        <p:spPr>
          <a:xfrm>
            <a:off x="1010477" y="-31073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Hans" sz="4400" b="1" dirty="0">
                <a:latin typeface="+mj-ea"/>
              </a:rPr>
              <a:t>Introduction</a:t>
            </a:r>
            <a:endParaRPr kumimoji="1" lang="zh-CN" altLang="en-US" sz="4400" b="1" dirty="0">
              <a:latin typeface="+mj-ea"/>
            </a:endParaRPr>
          </a:p>
        </p:txBody>
      </p:sp>
      <p:sp>
        <p:nvSpPr>
          <p:cNvPr id="7" name="文本框 6">
            <a:extLst>
              <a:ext uri="{FF2B5EF4-FFF2-40B4-BE49-F238E27FC236}">
                <a16:creationId xmlns:a16="http://schemas.microsoft.com/office/drawing/2014/main" id="{A89ADE00-1539-E74F-93DB-71FD18B2F29C}"/>
              </a:ext>
            </a:extLst>
          </p:cNvPr>
          <p:cNvSpPr txBox="1"/>
          <p:nvPr/>
        </p:nvSpPr>
        <p:spPr>
          <a:xfrm>
            <a:off x="715617" y="1378225"/>
            <a:ext cx="10810460" cy="4524315"/>
          </a:xfrm>
          <a:prstGeom prst="rect">
            <a:avLst/>
          </a:prstGeom>
          <a:noFill/>
        </p:spPr>
        <p:txBody>
          <a:bodyPr wrap="square" rtlCol="0">
            <a:spAutoFit/>
          </a:bodyPr>
          <a:lstStyle/>
          <a:p>
            <a:r>
              <a:rPr kumimoji="1" lang="en-US" altLang="zh-CN" sz="3200" dirty="0"/>
              <a:t>We already know that the house pricing is influenced by many features. </a:t>
            </a:r>
          </a:p>
          <a:p>
            <a:r>
              <a:rPr kumimoji="1" lang="en-US" altLang="zh-Hans" sz="3200" dirty="0"/>
              <a:t>1.Which</a:t>
            </a:r>
            <a:r>
              <a:rPr kumimoji="1" lang="zh-Hans" altLang="en-US" sz="3200" dirty="0"/>
              <a:t> </a:t>
            </a:r>
            <a:r>
              <a:rPr kumimoji="1" lang="en-US" altLang="zh-CN" sz="3200" dirty="0"/>
              <a:t>one will be the most relevant factor to the house price? </a:t>
            </a:r>
          </a:p>
          <a:p>
            <a:endParaRPr kumimoji="1" lang="en-US" altLang="zh-Hans" sz="3200" dirty="0"/>
          </a:p>
          <a:p>
            <a:r>
              <a:rPr kumimoji="1" lang="en-US" altLang="zh-Hans" sz="3200" dirty="0"/>
              <a:t>2.</a:t>
            </a:r>
            <a:r>
              <a:rPr kumimoji="1" lang="en-US" altLang="zh-CN" sz="3200" dirty="0"/>
              <a:t>What </a:t>
            </a:r>
            <a:r>
              <a:rPr kumimoji="1" lang="en-US" altLang="zh-Hans" sz="3200" dirty="0"/>
              <a:t>kind</a:t>
            </a:r>
            <a:r>
              <a:rPr kumimoji="1" lang="zh-Hans" altLang="en-US" sz="3200" dirty="0"/>
              <a:t> </a:t>
            </a:r>
            <a:r>
              <a:rPr kumimoji="1" lang="en-US" altLang="zh-Hans" sz="3200" dirty="0"/>
              <a:t>of</a:t>
            </a:r>
            <a:r>
              <a:rPr kumimoji="1" lang="zh-Hans" altLang="en-US" sz="3200" dirty="0"/>
              <a:t> </a:t>
            </a:r>
            <a:r>
              <a:rPr kumimoji="1" lang="en-US" altLang="zh-Hans" sz="3200" dirty="0"/>
              <a:t>model</a:t>
            </a:r>
            <a:r>
              <a:rPr kumimoji="1" lang="zh-Hans" altLang="en-US" sz="3200" dirty="0"/>
              <a:t> </a:t>
            </a:r>
            <a:r>
              <a:rPr kumimoji="1" lang="en-US" altLang="zh-Hans" sz="3200" dirty="0"/>
              <a:t>should</a:t>
            </a:r>
            <a:r>
              <a:rPr kumimoji="1" lang="zh-Hans" altLang="en-US" sz="3200" dirty="0"/>
              <a:t> </a:t>
            </a:r>
            <a:r>
              <a:rPr kumimoji="1" lang="en-US" altLang="zh-Hans" sz="3200" dirty="0"/>
              <a:t>be</a:t>
            </a:r>
            <a:r>
              <a:rPr kumimoji="1" lang="zh-Hans" altLang="en-US" sz="3200" dirty="0"/>
              <a:t> </a:t>
            </a:r>
            <a:r>
              <a:rPr kumimoji="1" lang="en-US" altLang="zh-Hans" sz="3200" dirty="0"/>
              <a:t>chosen</a:t>
            </a:r>
            <a:r>
              <a:rPr kumimoji="1" lang="en-US" altLang="zh-CN" sz="3200" dirty="0"/>
              <a:t>?</a:t>
            </a:r>
          </a:p>
          <a:p>
            <a:endParaRPr kumimoji="1" lang="en-US" altLang="zh-Hans" sz="3200" dirty="0"/>
          </a:p>
          <a:p>
            <a:r>
              <a:rPr kumimoji="1" lang="en-US" altLang="zh-Hans" sz="3200" dirty="0"/>
              <a:t>3.How</a:t>
            </a:r>
            <a:r>
              <a:rPr kumimoji="1" lang="zh-Hans" altLang="en-US" sz="3200" dirty="0"/>
              <a:t> </a:t>
            </a:r>
            <a:r>
              <a:rPr kumimoji="1" lang="en-US" altLang="zh-CN" sz="3200" dirty="0"/>
              <a:t>can we improve the accuracy of the model? </a:t>
            </a:r>
          </a:p>
          <a:p>
            <a:endParaRPr kumimoji="1" lang="en-US" altLang="zh-CN" sz="3200" dirty="0"/>
          </a:p>
          <a:p>
            <a:r>
              <a:rPr kumimoji="1" lang="en-US" altLang="zh-CN" sz="3200" dirty="0"/>
              <a:t>These are the problems which we need to solve in this project.</a:t>
            </a:r>
            <a:endParaRPr kumimoji="1" lang="zh-CN" altLang="en-US" sz="3200" dirty="0"/>
          </a:p>
        </p:txBody>
      </p:sp>
    </p:spTree>
    <p:extLst>
      <p:ext uri="{BB962C8B-B14F-4D97-AF65-F5344CB8AC3E}">
        <p14:creationId xmlns:p14="http://schemas.microsoft.com/office/powerpoint/2010/main" val="1172484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6F1E9-03E1-4053-A281-6D13AC2D4482}"/>
              </a:ext>
            </a:extLst>
          </p:cNvPr>
          <p:cNvSpPr>
            <a:spLocks noGrp="1"/>
          </p:cNvSpPr>
          <p:nvPr>
            <p:ph type="title"/>
          </p:nvPr>
        </p:nvSpPr>
        <p:spPr/>
        <p:txBody>
          <a:bodyPr/>
          <a:lstStyle/>
          <a:p>
            <a:r>
              <a:rPr lang="en-US" b="1" dirty="0">
                <a:latin typeface="+mj-ea"/>
              </a:rPr>
              <a:t>Description of data set</a:t>
            </a:r>
          </a:p>
        </p:txBody>
      </p:sp>
      <p:sp>
        <p:nvSpPr>
          <p:cNvPr id="3" name="内容占位符 2">
            <a:extLst>
              <a:ext uri="{FF2B5EF4-FFF2-40B4-BE49-F238E27FC236}">
                <a16:creationId xmlns:a16="http://schemas.microsoft.com/office/drawing/2014/main" id="{6537D70D-1708-47EE-A111-2E4F021440C3}"/>
              </a:ext>
            </a:extLst>
          </p:cNvPr>
          <p:cNvSpPr>
            <a:spLocks noGrp="1"/>
          </p:cNvSpPr>
          <p:nvPr>
            <p:ph idx="1"/>
          </p:nvPr>
        </p:nvSpPr>
        <p:spPr/>
        <p:txBody>
          <a:bodyPr/>
          <a:lstStyle/>
          <a:p>
            <a:r>
              <a:rPr lang="en-US" dirty="0"/>
              <a:t>This dataset is a record of every building or building unit (apartment, etc.) sold in the New York City property market over a 12-month period.</a:t>
            </a:r>
          </a:p>
          <a:p>
            <a:r>
              <a:rPr lang="en-US" dirty="0"/>
              <a:t>This dataset contains the location, address, type, sale price, and sale date of building units sold.</a:t>
            </a:r>
          </a:p>
          <a:p>
            <a:r>
              <a:rPr lang="en-US" dirty="0"/>
              <a:t>Many sales occur with a nonsensically small dollar amount: 0 dollar most commonly. These sales are actually transfers of deeds between parties: for example, parents transferring ownership to their home to a child after moving out for retirement.</a:t>
            </a:r>
          </a:p>
          <a:p>
            <a:endParaRPr lang="en-US" dirty="0"/>
          </a:p>
        </p:txBody>
      </p:sp>
    </p:spTree>
    <p:extLst>
      <p:ext uri="{BB962C8B-B14F-4D97-AF65-F5344CB8AC3E}">
        <p14:creationId xmlns:p14="http://schemas.microsoft.com/office/powerpoint/2010/main" val="2368172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DFF1C-2856-D749-B305-B6BE9FA53C9F}"/>
              </a:ext>
            </a:extLst>
          </p:cNvPr>
          <p:cNvSpPr>
            <a:spLocks noGrp="1"/>
          </p:cNvSpPr>
          <p:nvPr>
            <p:ph type="title"/>
          </p:nvPr>
        </p:nvSpPr>
        <p:spPr>
          <a:xfrm>
            <a:off x="2600739" y="2604742"/>
            <a:ext cx="10515600" cy="1325563"/>
          </a:xfrm>
        </p:spPr>
        <p:txBody>
          <a:bodyPr/>
          <a:lstStyle/>
          <a:p>
            <a:r>
              <a:rPr kumimoji="1" lang="en-US" altLang="zh-CN" b="1" dirty="0">
                <a:latin typeface="+mj-ea"/>
              </a:rPr>
              <a:t>Data Analysis</a:t>
            </a:r>
            <a:r>
              <a:rPr kumimoji="1" lang="zh-Hans" altLang="en-US" b="1" dirty="0">
                <a:latin typeface="+mj-ea"/>
              </a:rPr>
              <a:t> </a:t>
            </a:r>
            <a:r>
              <a:rPr kumimoji="1" lang="en-US" altLang="zh-Hans" b="1" dirty="0">
                <a:latin typeface="+mj-ea"/>
              </a:rPr>
              <a:t>and</a:t>
            </a:r>
            <a:r>
              <a:rPr kumimoji="1" lang="zh-Hans" altLang="en-US" b="1" dirty="0">
                <a:latin typeface="+mj-ea"/>
              </a:rPr>
              <a:t> </a:t>
            </a:r>
            <a:r>
              <a:rPr kumimoji="1" lang="en-US" altLang="zh-Hans" b="1" dirty="0">
                <a:latin typeface="+mj-ea"/>
              </a:rPr>
              <a:t>Processing</a:t>
            </a:r>
            <a:endParaRPr kumimoji="1" lang="zh-CN" altLang="en-US" b="1" dirty="0">
              <a:latin typeface="+mj-ea"/>
            </a:endParaRPr>
          </a:p>
        </p:txBody>
      </p:sp>
    </p:spTree>
    <p:extLst>
      <p:ext uri="{BB962C8B-B14F-4D97-AF65-F5344CB8AC3E}">
        <p14:creationId xmlns:p14="http://schemas.microsoft.com/office/powerpoint/2010/main" val="35561118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5CB30-C610-4441-ACE1-CD79D8B4A649}"/>
              </a:ext>
            </a:extLst>
          </p:cNvPr>
          <p:cNvPicPr>
            <a:picLocks noChangeAspect="1"/>
          </p:cNvPicPr>
          <p:nvPr/>
        </p:nvPicPr>
        <p:blipFill>
          <a:blip r:embed="rId2"/>
          <a:stretch>
            <a:fillRect/>
          </a:stretch>
        </p:blipFill>
        <p:spPr>
          <a:xfrm>
            <a:off x="367770" y="1148291"/>
            <a:ext cx="4124325" cy="4476750"/>
          </a:xfrm>
          <a:prstGeom prst="rect">
            <a:avLst/>
          </a:prstGeom>
        </p:spPr>
      </p:pic>
      <p:sp>
        <p:nvSpPr>
          <p:cNvPr id="5" name="Rectangle 4">
            <a:extLst>
              <a:ext uri="{FF2B5EF4-FFF2-40B4-BE49-F238E27FC236}">
                <a16:creationId xmlns:a16="http://schemas.microsoft.com/office/drawing/2014/main" id="{F560CB31-4123-490D-8C49-4E67F5983C2C}"/>
              </a:ext>
            </a:extLst>
          </p:cNvPr>
          <p:cNvSpPr/>
          <p:nvPr/>
        </p:nvSpPr>
        <p:spPr>
          <a:xfrm>
            <a:off x="270933" y="4902202"/>
            <a:ext cx="4309534" cy="18626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noFill/>
            </a:endParaRPr>
          </a:p>
        </p:txBody>
      </p:sp>
      <p:cxnSp>
        <p:nvCxnSpPr>
          <p:cNvPr id="8" name="Straight Connector 7">
            <a:extLst>
              <a:ext uri="{FF2B5EF4-FFF2-40B4-BE49-F238E27FC236}">
                <a16:creationId xmlns:a16="http://schemas.microsoft.com/office/drawing/2014/main" id="{5B98A194-347D-4F8B-9655-1C7BF4A1DC2C}"/>
              </a:ext>
            </a:extLst>
          </p:cNvPr>
          <p:cNvCxnSpPr>
            <a:cxnSpLocks/>
          </p:cNvCxnSpPr>
          <p:nvPr/>
        </p:nvCxnSpPr>
        <p:spPr>
          <a:xfrm>
            <a:off x="270933" y="1769536"/>
            <a:ext cx="430953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7ED33E4F-3BCF-4DDD-A6CC-7BA3950B97CE}"/>
              </a:ext>
            </a:extLst>
          </p:cNvPr>
          <p:cNvCxnSpPr>
            <a:cxnSpLocks/>
          </p:cNvCxnSpPr>
          <p:nvPr/>
        </p:nvCxnSpPr>
        <p:spPr>
          <a:xfrm>
            <a:off x="270933" y="2895604"/>
            <a:ext cx="4309534" cy="0"/>
          </a:xfrm>
          <a:prstGeom prst="line">
            <a:avLst/>
          </a:prstGeom>
          <a:ln w="12700">
            <a:solidFill>
              <a:srgbClr val="FF0000"/>
            </a:solidFill>
          </a:ln>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F715F022-CE5E-4F9E-98C4-F10CDC87C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444" y="1769536"/>
            <a:ext cx="6819882" cy="39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671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824980F-B0A3-4056-9236-E910FADBE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07" y="161923"/>
            <a:ext cx="5931368" cy="24061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65D76-6C5A-4804-9351-D42C551FA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327" y="161923"/>
            <a:ext cx="5931369" cy="240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CA9387-76FB-4CE8-B98E-1AB929D4E5E2}"/>
              </a:ext>
            </a:extLst>
          </p:cNvPr>
          <p:cNvSpPr txBox="1"/>
          <p:nvPr/>
        </p:nvSpPr>
        <p:spPr>
          <a:xfrm>
            <a:off x="120307" y="2672819"/>
            <a:ext cx="532235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Little amount of numbers are extreme big or 0</a:t>
            </a:r>
          </a:p>
          <a:p>
            <a:endParaRPr lang="en-US" sz="2000" dirty="0"/>
          </a:p>
          <a:p>
            <a:pPr marL="342900" indent="-342900">
              <a:buFont typeface="Arial" panose="020B0604020202020204" pitchFamily="34" charset="0"/>
              <a:buChar char="•"/>
            </a:pPr>
            <a:r>
              <a:rPr lang="en-US" sz="2000" dirty="0"/>
              <a:t>By limiting the range to remove these “bad” data</a:t>
            </a:r>
          </a:p>
        </p:txBody>
      </p:sp>
      <p:pic>
        <p:nvPicPr>
          <p:cNvPr id="2054" name="Picture 6">
            <a:extLst>
              <a:ext uri="{FF2B5EF4-FFF2-40B4-BE49-F238E27FC236}">
                <a16:creationId xmlns:a16="http://schemas.microsoft.com/office/drawing/2014/main" id="{BA7F3EF8-A3E6-49C9-AF9F-78A68C1E41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733" y="3462371"/>
            <a:ext cx="8695267" cy="3395629"/>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A4D3DBDB-AFC1-4C49-904A-5076C15E13DA}"/>
              </a:ext>
            </a:extLst>
          </p:cNvPr>
          <p:cNvSpPr/>
          <p:nvPr/>
        </p:nvSpPr>
        <p:spPr>
          <a:xfrm>
            <a:off x="5897880" y="563867"/>
            <a:ext cx="396240" cy="240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8930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854C2CD-56CD-4AF0-B6E6-250EBE47D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04248"/>
            <a:ext cx="5661536" cy="31300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F697F7B-E64F-455A-98CA-D7CD2400D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815" y="104245"/>
            <a:ext cx="5661536" cy="31300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0DF8F0C-E231-47A6-B1E5-F2D98447D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16" y="3234265"/>
            <a:ext cx="5661536" cy="31300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9409F4F-8417-43D9-A1D0-88CBF07112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9" y="3234265"/>
            <a:ext cx="5661536" cy="3130021"/>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B51595E4-B140-48D1-BECF-C762F414C5D9}"/>
              </a:ext>
            </a:extLst>
          </p:cNvPr>
          <p:cNvSpPr/>
          <p:nvPr/>
        </p:nvSpPr>
        <p:spPr>
          <a:xfrm>
            <a:off x="5832985" y="1426941"/>
            <a:ext cx="4498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2A405A8-A547-4544-934A-2078FF592779}"/>
              </a:ext>
            </a:extLst>
          </p:cNvPr>
          <p:cNvSpPr/>
          <p:nvPr/>
        </p:nvSpPr>
        <p:spPr>
          <a:xfrm>
            <a:off x="5832985" y="4556958"/>
            <a:ext cx="4498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057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E519933-AF90-4AB0-BC46-89129A471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213" y="1060979"/>
            <a:ext cx="5661537" cy="313002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844D55B-BBE7-4B30-9299-730167DC1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45" y="1060979"/>
            <a:ext cx="5661537" cy="313002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5225F19-20DF-4C03-B189-A233152F076A}"/>
              </a:ext>
            </a:extLst>
          </p:cNvPr>
          <p:cNvSpPr/>
          <p:nvPr/>
        </p:nvSpPr>
        <p:spPr>
          <a:xfrm>
            <a:off x="5858382" y="2383673"/>
            <a:ext cx="4498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4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39F153-252F-4EE4-A115-F0C1C60D1CAF}"/>
              </a:ext>
            </a:extLst>
          </p:cNvPr>
          <p:cNvPicPr>
            <a:picLocks noChangeAspect="1"/>
          </p:cNvPicPr>
          <p:nvPr/>
        </p:nvPicPr>
        <p:blipFill>
          <a:blip r:embed="rId2"/>
          <a:stretch>
            <a:fillRect/>
          </a:stretch>
        </p:blipFill>
        <p:spPr>
          <a:xfrm>
            <a:off x="542925" y="740834"/>
            <a:ext cx="4857750" cy="4343400"/>
          </a:xfrm>
          <a:prstGeom prst="rect">
            <a:avLst/>
          </a:prstGeom>
        </p:spPr>
      </p:pic>
      <p:cxnSp>
        <p:nvCxnSpPr>
          <p:cNvPr id="3" name="Straight Connector 2">
            <a:extLst>
              <a:ext uri="{FF2B5EF4-FFF2-40B4-BE49-F238E27FC236}">
                <a16:creationId xmlns:a16="http://schemas.microsoft.com/office/drawing/2014/main" id="{765645D7-4064-425E-A7ED-FDA0654C83E6}"/>
              </a:ext>
            </a:extLst>
          </p:cNvPr>
          <p:cNvCxnSpPr>
            <a:cxnSpLocks/>
          </p:cNvCxnSpPr>
          <p:nvPr/>
        </p:nvCxnSpPr>
        <p:spPr>
          <a:xfrm>
            <a:off x="378132" y="1557869"/>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5122" name="Picture 2">
            <a:extLst>
              <a:ext uri="{FF2B5EF4-FFF2-40B4-BE49-F238E27FC236}">
                <a16:creationId xmlns:a16="http://schemas.microsoft.com/office/drawing/2014/main" id="{CC42DD6F-7963-4DA7-B0FF-E2BF8D455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849313"/>
            <a:ext cx="6524625" cy="58197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9AE0214-1078-4D45-BC53-84B924268CBE}"/>
              </a:ext>
            </a:extLst>
          </p:cNvPr>
          <p:cNvCxnSpPr>
            <a:cxnSpLocks/>
          </p:cNvCxnSpPr>
          <p:nvPr/>
        </p:nvCxnSpPr>
        <p:spPr>
          <a:xfrm>
            <a:off x="378132" y="1879602"/>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7262A6DC-5ACE-4594-B915-B75E7122C7E3}"/>
              </a:ext>
            </a:extLst>
          </p:cNvPr>
          <p:cNvCxnSpPr>
            <a:cxnSpLocks/>
          </p:cNvCxnSpPr>
          <p:nvPr/>
        </p:nvCxnSpPr>
        <p:spPr>
          <a:xfrm>
            <a:off x="378132" y="2362205"/>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240860E8-1790-48DC-A1FF-ADE5F1BAB607}"/>
              </a:ext>
            </a:extLst>
          </p:cNvPr>
          <p:cNvCxnSpPr>
            <a:cxnSpLocks/>
          </p:cNvCxnSpPr>
          <p:nvPr/>
        </p:nvCxnSpPr>
        <p:spPr>
          <a:xfrm>
            <a:off x="378132" y="2514604"/>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193E381-7B9B-4CCB-9AC1-DD273836A298}"/>
              </a:ext>
            </a:extLst>
          </p:cNvPr>
          <p:cNvCxnSpPr>
            <a:cxnSpLocks/>
          </p:cNvCxnSpPr>
          <p:nvPr/>
        </p:nvCxnSpPr>
        <p:spPr>
          <a:xfrm>
            <a:off x="378132" y="2692402"/>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352EAF7D-23EC-46CF-9614-9DE180B32123}"/>
              </a:ext>
            </a:extLst>
          </p:cNvPr>
          <p:cNvCxnSpPr>
            <a:cxnSpLocks/>
          </p:cNvCxnSpPr>
          <p:nvPr/>
        </p:nvCxnSpPr>
        <p:spPr>
          <a:xfrm>
            <a:off x="378132" y="3987805"/>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98B5ABB-2FC8-4B71-BA5C-D6B6FB441934}"/>
              </a:ext>
            </a:extLst>
          </p:cNvPr>
          <p:cNvCxnSpPr>
            <a:cxnSpLocks/>
          </p:cNvCxnSpPr>
          <p:nvPr/>
        </p:nvCxnSpPr>
        <p:spPr>
          <a:xfrm>
            <a:off x="378132" y="4140206"/>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7FA4FD8A-85F6-4B17-AB41-C341E94E6940}"/>
              </a:ext>
            </a:extLst>
          </p:cNvPr>
          <p:cNvCxnSpPr>
            <a:cxnSpLocks/>
          </p:cNvCxnSpPr>
          <p:nvPr/>
        </p:nvCxnSpPr>
        <p:spPr>
          <a:xfrm>
            <a:off x="378132" y="4470406"/>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6B912B6-C129-46E3-A1B4-2869B2B4C0EA}"/>
              </a:ext>
            </a:extLst>
          </p:cNvPr>
          <p:cNvCxnSpPr>
            <a:cxnSpLocks/>
          </p:cNvCxnSpPr>
          <p:nvPr/>
        </p:nvCxnSpPr>
        <p:spPr>
          <a:xfrm>
            <a:off x="378132" y="3826942"/>
            <a:ext cx="4555514"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627B1858-14C6-4C44-9622-68EAD045F907}"/>
              </a:ext>
            </a:extLst>
          </p:cNvPr>
          <p:cNvCxnSpPr>
            <a:cxnSpLocks/>
          </p:cNvCxnSpPr>
          <p:nvPr/>
        </p:nvCxnSpPr>
        <p:spPr>
          <a:xfrm>
            <a:off x="5475065" y="3479802"/>
            <a:ext cx="3211735" cy="0"/>
          </a:xfrm>
          <a:prstGeom prst="line">
            <a:avLst/>
          </a:prstGeom>
          <a:ln w="127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457562D-BA86-48BC-B91F-687AF8249FE2}"/>
              </a:ext>
            </a:extLst>
          </p:cNvPr>
          <p:cNvCxnSpPr>
            <a:cxnSpLocks/>
          </p:cNvCxnSpPr>
          <p:nvPr/>
        </p:nvCxnSpPr>
        <p:spPr>
          <a:xfrm>
            <a:off x="7035801" y="1710269"/>
            <a:ext cx="0" cy="45889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99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523</Words>
  <Application>Microsoft Macintosh PowerPoint</Application>
  <PresentationFormat>宽屏</PresentationFormat>
  <Paragraphs>49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Calibri Light</vt:lpstr>
      <vt:lpstr>Office Theme</vt:lpstr>
      <vt:lpstr>NYC House Pricing Prediction</vt:lpstr>
      <vt:lpstr>PowerPoint 演示文稿</vt:lpstr>
      <vt:lpstr>Description of data set</vt:lpstr>
      <vt:lpstr>Data Analysis and 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Machine Learning Algorithms</vt:lpstr>
      <vt:lpstr>Some early implementation results that you may have got</vt:lpstr>
      <vt:lpstr>Some early implementation results that you may have got</vt:lpstr>
      <vt:lpstr>The team's plan for the remaining phase of the project</vt:lpstr>
      <vt:lpstr>Team members and Task allocation.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Xinqi Bao</dc:creator>
  <cp:lastModifiedBy>Yifan Ding</cp:lastModifiedBy>
  <cp:revision>13</cp:revision>
  <dcterms:created xsi:type="dcterms:W3CDTF">2018-11-14T01:14:19Z</dcterms:created>
  <dcterms:modified xsi:type="dcterms:W3CDTF">2018-11-14T18:32:10Z</dcterms:modified>
</cp:coreProperties>
</file>