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50440" y="6553080"/>
            <a:ext cx="5446080" cy="10144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535320" y="6546600"/>
            <a:ext cx="4067640" cy="102816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840" y="6383880"/>
            <a:ext cx="3750120" cy="119088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5141520"/>
            <a:ext cx="10087560" cy="360"/>
          </a:xfrm>
          <a:prstGeom prst="rtTriangle">
            <a:avLst/>
          </a:prstGeom>
          <a:gradFill rotWithShape="0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960" y="5459760"/>
            <a:ext cx="10084320" cy="2107080"/>
            <a:chOff x="-3960" y="5459760"/>
            <a:chExt cx="10084320" cy="2107080"/>
          </a:xfrm>
        </p:grpSpPr>
        <p:sp>
          <p:nvSpPr>
            <p:cNvPr id="6" name="CustomShape 7"/>
            <p:cNvSpPr/>
            <p:nvPr/>
          </p:nvSpPr>
          <p:spPr>
            <a:xfrm>
              <a:off x="1860480" y="5459760"/>
              <a:ext cx="8219520" cy="53748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9240" y="5773680"/>
              <a:ext cx="10040760" cy="86868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512680"/>
              <a:ext cx="10080000" cy="205416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960" y="5508720"/>
              <a:ext cx="10084320" cy="871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50440" y="6553080"/>
            <a:ext cx="5446080" cy="10144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535320" y="6546600"/>
            <a:ext cx="4067640" cy="102816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840" y="6383880"/>
            <a:ext cx="3750120" cy="119088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50440" y="6553080"/>
            <a:ext cx="5446080" cy="10144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35320" y="6546600"/>
            <a:ext cx="4067640" cy="102816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-6840" y="6383880"/>
            <a:ext cx="3750120" cy="119088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50440" y="6553080"/>
            <a:ext cx="5446080" cy="10144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535320" y="6546600"/>
            <a:ext cx="4067640" cy="102816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-6840" y="6383880"/>
            <a:ext cx="3750120" cy="119088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5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1454400"/>
            <a:ext cx="9069840" cy="17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Forecast the house price 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3168000"/>
            <a:ext cx="5373720" cy="26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Shangxing jiang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Wenxi zheng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Xiaoning zhou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982680" y="567720"/>
            <a:ext cx="15037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R^2 variance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524240" y="988920"/>
            <a:ext cx="7162560" cy="61434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861200" y="641160"/>
            <a:ext cx="3649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Lucida Sans Unicode"/>
                <a:ea typeface="DejaVu Sans"/>
              </a:rPr>
              <a:t>Score :  0.6714874629993289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 rot="21584400">
            <a:off x="-293760" y="1270800"/>
            <a:ext cx="10080000" cy="532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286000" y="822960"/>
            <a:ext cx="3221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Lucida Sans Unicode"/>
                <a:ea typeface="DejaVu Sans"/>
              </a:rPr>
              <a:t>Random Forest Regression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Lucida Sans Unicode"/>
                <a:ea typeface="DejaVu Sans"/>
              </a:rPr>
              <a:t>Score: 0.868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952040" y="330120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 rot="21581400">
            <a:off x="1557720" y="1869840"/>
            <a:ext cx="6114240" cy="434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188720" y="1153080"/>
            <a:ext cx="748800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 Ensemble learning: average the outputs of many decision trees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 For every decision tree, classify every attribute into several categories,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then for the same category, average the target value as output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63880" y="2468880"/>
            <a:ext cx="933696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-218880" y="1469160"/>
            <a:ext cx="10080000" cy="532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500" spc="-1" strike="noStrike">
                <a:solidFill>
                  <a:srgbClr val="ff0000"/>
                </a:solidFill>
                <a:latin typeface="Lucida Sans Unicode"/>
              </a:rPr>
              <a:t>Multi-layer Perceptron</a:t>
            </a:r>
            <a:endParaRPr b="0" lang="en-US" sz="4500" spc="-1" strike="noStrike">
              <a:latin typeface="Arial"/>
            </a:endParaRPr>
          </a:p>
        </p:txBody>
      </p:sp>
      <p:pic>
        <p:nvPicPr>
          <p:cNvPr id="216" name="Picture 138" descr=""/>
          <p:cNvPicPr/>
          <p:nvPr/>
        </p:nvPicPr>
        <p:blipFill>
          <a:blip r:embed="rId1"/>
          <a:stretch/>
        </p:blipFill>
        <p:spPr>
          <a:xfrm>
            <a:off x="967680" y="2287440"/>
            <a:ext cx="4975560" cy="393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457200" y="301320"/>
            <a:ext cx="8741880" cy="65563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73800" y="1254240"/>
            <a:ext cx="9892800" cy="47804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0" y="1802520"/>
            <a:ext cx="10080000" cy="532944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3775680" y="1207800"/>
            <a:ext cx="14360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score: 0.625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302760"/>
            <a:ext cx="90720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464646"/>
                </a:solidFill>
                <a:latin typeface="Lucida Sans Unicode"/>
              </a:rPr>
              <a:t>Part2 ETF</a:t>
            </a:r>
            <a:endParaRPr b="0" lang="en-US" sz="4500" spc="-1" strike="noStrike">
              <a:latin typeface="Arial"/>
            </a:endParaRPr>
          </a:p>
        </p:txBody>
      </p:sp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990720" y="1419120"/>
            <a:ext cx="8585280" cy="543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65920" indent="-456480">
              <a:lnSpc>
                <a:spcPct val="120000"/>
              </a:lnSpc>
              <a:spcBef>
                <a:spcPts val="141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House price changes are caused by  various economic factors, by predicting the price we can understand </a:t>
            </a:r>
            <a:endParaRPr b="0" lang="en-US" sz="3200" spc="-1" strike="noStrike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 estate industry development trend,</a:t>
            </a:r>
            <a:endParaRPr b="0" lang="en-US" sz="3200" spc="-1" strike="noStrike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of the market economy</a:t>
            </a:r>
            <a:endParaRPr b="0" lang="en-US" sz="3200" spc="-1" strike="noStrike">
              <a:latin typeface="Arial"/>
            </a:endParaRPr>
          </a:p>
          <a:p>
            <a:pPr marL="565920" indent="-456480">
              <a:lnSpc>
                <a:spcPct val="120000"/>
              </a:lnSpc>
              <a:spcBef>
                <a:spcPts val="141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prediction of house price can use on the financial market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 descr=""/>
          <p:cNvPicPr/>
          <p:nvPr/>
        </p:nvPicPr>
        <p:blipFill>
          <a:blip r:embed="rId1"/>
          <a:stretch/>
        </p:blipFill>
        <p:spPr>
          <a:xfrm>
            <a:off x="363600" y="538920"/>
            <a:ext cx="9352800" cy="319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828800" y="3108960"/>
            <a:ext cx="7197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  <a:ea typeface="DejaVu Sans"/>
              </a:rPr>
              <a:t>Thank you !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211320" y="163440"/>
            <a:ext cx="9654840" cy="3622320"/>
          </a:xfrm>
          <a:prstGeom prst="rect">
            <a:avLst/>
          </a:prstGeom>
          <a:ln>
            <a:noFill/>
          </a:ln>
        </p:spPr>
      </p:pic>
      <p:pic>
        <p:nvPicPr>
          <p:cNvPr id="181" name="Picture 3" descr=""/>
          <p:cNvPicPr/>
          <p:nvPr/>
        </p:nvPicPr>
        <p:blipFill>
          <a:blip r:embed="rId2"/>
          <a:stretch/>
        </p:blipFill>
        <p:spPr>
          <a:xfrm>
            <a:off x="5039280" y="3960720"/>
            <a:ext cx="4542480" cy="32601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1072800" y="4180680"/>
            <a:ext cx="1607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Raw 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250080" y="5301000"/>
            <a:ext cx="1668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Final data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Source of Dataset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720"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 estate database:</a:t>
            </a:r>
            <a:endParaRPr b="0" lang="en-US" sz="3200" spc="-1" strike="noStrike">
              <a:latin typeface="Arial"/>
            </a:endParaRPr>
          </a:p>
          <a:p>
            <a:pPr marL="43164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Raw data contains a lot of irrelevant information.</a:t>
            </a:r>
            <a:endParaRPr b="0" lang="en-US" sz="3200" spc="-1" strike="noStrike">
              <a:latin typeface="Arial"/>
            </a:endParaRPr>
          </a:p>
          <a:p>
            <a:pPr marL="43164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First, manually filtered some data based on common sense.</a:t>
            </a:r>
            <a:endParaRPr b="0" lang="en-US" sz="3200" spc="-1" strike="noStrike">
              <a:latin typeface="Arial"/>
            </a:endParaRPr>
          </a:p>
          <a:p>
            <a:pPr marL="431640" indent="-3218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Second, use python to handle outliers.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58140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500" spc="-1" strike="noStrike">
                <a:solidFill>
                  <a:srgbClr val="ff0000"/>
                </a:solidFill>
                <a:latin typeface="Lucida Sans Unicode"/>
              </a:rPr>
              <a:t>Extraction of Dataset</a:t>
            </a:r>
            <a:br/>
            <a:endParaRPr b="0" lang="en-US" sz="45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43120" y="1471680"/>
            <a:ext cx="8500320" cy="42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03200" indent="-281520" algn="just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000" spc="-1" strike="noStrike">
                <a:solidFill>
                  <a:srgbClr val="ff0000"/>
                </a:solidFill>
                <a:latin typeface="Lucida Sans Unicode"/>
              </a:rPr>
              <a:t>Extract 10000 samples randomly from MNIST digit database as training data, where the number of every digit (0~9) is 1000.</a:t>
            </a:r>
            <a:endParaRPr b="0" lang="en-US" sz="3000" spc="-1" strike="noStrike">
              <a:latin typeface="Arial"/>
            </a:endParaRPr>
          </a:p>
          <a:p>
            <a:pPr marL="403200" indent="-281520" algn="just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000" spc="-1" strike="noStrike">
                <a:solidFill>
                  <a:srgbClr val="ff0000"/>
                </a:solidFill>
                <a:latin typeface="Lucida Sans Unicode"/>
              </a:rPr>
              <a:t>Extract 2000 samples as testing as well as above.</a:t>
            </a:r>
            <a:endParaRPr b="0" lang="en-US" sz="3000" spc="-1" strike="noStrike">
              <a:latin typeface="Arial"/>
            </a:endParaRPr>
          </a:p>
          <a:p>
            <a:pPr marL="403200" indent="-281520" algn="just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3000" spc="-1" strike="noStrike">
                <a:solidFill>
                  <a:srgbClr val="ff0000"/>
                </a:solidFill>
                <a:latin typeface="Lucida Sans Unicode"/>
              </a:rPr>
              <a:t>Split the testing dataset to ten files (0~9), which is used to test the accuracy of a certain digit.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925200" y="936000"/>
            <a:ext cx="2916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Lucida Sans Unicode"/>
                <a:ea typeface="DejaVu Sans"/>
              </a:rPr>
              <a:t>用哪些方法筛选数据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480560" y="564480"/>
            <a:ext cx="13611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1151280" y="597240"/>
            <a:ext cx="1552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Lucida Sans Unicode"/>
                <a:ea typeface="DejaVu Sans"/>
              </a:rPr>
              <a:t>算法（三个）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2" name="Group 3"/>
          <p:cNvGrpSpPr/>
          <p:nvPr/>
        </p:nvGrpSpPr>
        <p:grpSpPr>
          <a:xfrm>
            <a:off x="1720800" y="1807560"/>
            <a:ext cx="6638400" cy="3922920"/>
            <a:chOff x="1720800" y="1807560"/>
            <a:chExt cx="6638400" cy="3922920"/>
          </a:xfrm>
        </p:grpSpPr>
        <p:sp>
          <p:nvSpPr>
            <p:cNvPr id="193" name="CustomShape 4"/>
            <p:cNvSpPr/>
            <p:nvPr/>
          </p:nvSpPr>
          <p:spPr>
            <a:xfrm rot="16200000">
              <a:off x="135720" y="3821760"/>
              <a:ext cx="3493800" cy="32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5"/>
            <p:cNvSpPr/>
            <p:nvPr/>
          </p:nvSpPr>
          <p:spPr>
            <a:xfrm>
              <a:off x="2045160" y="2235600"/>
              <a:ext cx="1614960" cy="34938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48760" rIns="248760" tIns="286200" bIns="248760"/>
            <a:p>
              <a:pPr>
                <a:lnSpc>
                  <a:spcPct val="90000"/>
                </a:lnSpc>
                <a:spcAft>
                  <a:spcPts val="405"/>
                </a:spcAft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05"/>
                </a:spcAf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5" name="CustomShape 6"/>
            <p:cNvSpPr/>
            <p:nvPr/>
          </p:nvSpPr>
          <p:spPr>
            <a:xfrm>
              <a:off x="1720800" y="1807560"/>
              <a:ext cx="648000" cy="648000"/>
            </a:xfrm>
            <a:prstGeom prst="rect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6" name="CustomShape 7"/>
            <p:cNvSpPr/>
            <p:nvPr/>
          </p:nvSpPr>
          <p:spPr>
            <a:xfrm rot="16200000">
              <a:off x="2485440" y="3821760"/>
              <a:ext cx="3493800" cy="32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8"/>
            <p:cNvSpPr/>
            <p:nvPr/>
          </p:nvSpPr>
          <p:spPr>
            <a:xfrm>
              <a:off x="4394520" y="2235600"/>
              <a:ext cx="1614960" cy="34938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48760" rIns="248760" tIns="286200" bIns="248760"/>
            <a:p>
              <a:pPr>
                <a:lnSpc>
                  <a:spcPct val="90000"/>
                </a:lnSpc>
                <a:spcAft>
                  <a:spcPts val="405"/>
                </a:spcAft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05"/>
                </a:spcAf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8" name="CustomShape 9"/>
            <p:cNvSpPr/>
            <p:nvPr/>
          </p:nvSpPr>
          <p:spPr>
            <a:xfrm>
              <a:off x="4070520" y="1807560"/>
              <a:ext cx="648000" cy="648000"/>
            </a:xfrm>
            <a:prstGeom prst="rect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9" name="CustomShape 10"/>
            <p:cNvSpPr/>
            <p:nvPr/>
          </p:nvSpPr>
          <p:spPr>
            <a:xfrm rot="16200000">
              <a:off x="4834800" y="3821760"/>
              <a:ext cx="3493800" cy="32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1"/>
            <p:cNvSpPr/>
            <p:nvPr/>
          </p:nvSpPr>
          <p:spPr>
            <a:xfrm>
              <a:off x="6744240" y="2235600"/>
              <a:ext cx="1614960" cy="34938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48760" rIns="248760" tIns="286200" bIns="248760"/>
            <a:p>
              <a:pPr>
                <a:lnSpc>
                  <a:spcPct val="90000"/>
                </a:lnSpc>
                <a:spcAft>
                  <a:spcPts val="405"/>
                </a:spcAft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05"/>
                </a:spcAf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1" name="CustomShape 12"/>
            <p:cNvSpPr/>
            <p:nvPr/>
          </p:nvSpPr>
          <p:spPr>
            <a:xfrm>
              <a:off x="6419880" y="1807560"/>
              <a:ext cx="648000" cy="648000"/>
            </a:xfrm>
            <a:prstGeom prst="rect">
              <a:avLst/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202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60320" y="731520"/>
            <a:ext cx="221328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Lucida Sans Unicode"/>
              </a:rPr>
              <a:t>Linear Regression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526320" y="1253520"/>
            <a:ext cx="8800200" cy="606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464</TotalTime>
  <Application>LibreOffice/6.0.6.2$Linux_X86_64 LibreOffice_project/00m0$Build-2</Application>
  <Words>174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2018-11-14T11:17:36Z</dcterms:created>
  <dc:creator/>
  <dc:description/>
  <dc:language>en-US</dc:language>
  <cp:lastModifiedBy/>
  <dcterms:modified xsi:type="dcterms:W3CDTF">2018-12-11T00:04:44Z</dcterms:modified>
  <cp:revision>46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