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26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Relationship Id="rId7" Type="http://schemas.openxmlformats.org/officeDocument/2006/relationships/image" Target="../media/image6.jpeg"  /><Relationship Id="rId8" Type="http://schemas.openxmlformats.org/officeDocument/2006/relationships/image" Target="../media/image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9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Relationship Id="rId4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1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15785" y="-2097858"/>
            <a:ext cx="14482716" cy="14482716"/>
          </a:xfrm>
          <a:custGeom>
            <a:avLst/>
            <a:gdLst/>
            <a:rect l="l" t="t" r="r" b="b"/>
            <a:pathLst>
              <a:path w="14482716" h="14482716">
                <a:moveTo>
                  <a:pt x="0" y="0"/>
                </a:moveTo>
                <a:lnTo>
                  <a:pt x="14482716" y="0"/>
                </a:lnTo>
                <a:lnTo>
                  <a:pt x="14482716" y="14482716"/>
                </a:lnTo>
                <a:lnTo>
                  <a:pt x="0" y="144827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76200" y="952500"/>
            <a:ext cx="9443924" cy="8229600"/>
            <a:chOff x="0" y="0"/>
            <a:chExt cx="2487289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87288" cy="2167467"/>
            </a:xfrm>
            <a:custGeom>
              <a:avLst/>
              <a:gdLst/>
              <a:rect l="l" t="t" r="r" b="b"/>
              <a:pathLst>
                <a:path w="2487288" h="2167467">
                  <a:moveTo>
                    <a:pt x="41809" y="0"/>
                  </a:moveTo>
                  <a:lnTo>
                    <a:pt x="2445480" y="0"/>
                  </a:lnTo>
                  <a:cubicBezTo>
                    <a:pt x="2468570" y="0"/>
                    <a:pt x="2487288" y="18718"/>
                    <a:pt x="2487288" y="41809"/>
                  </a:cubicBezTo>
                  <a:lnTo>
                    <a:pt x="2487288" y="2125658"/>
                  </a:lnTo>
                  <a:cubicBezTo>
                    <a:pt x="2487288" y="2148748"/>
                    <a:pt x="2468570" y="2167467"/>
                    <a:pt x="2445480" y="2167467"/>
                  </a:cubicBezTo>
                  <a:lnTo>
                    <a:pt x="41809" y="2167467"/>
                  </a:lnTo>
                  <a:cubicBezTo>
                    <a:pt x="18718" y="2167467"/>
                    <a:pt x="0" y="2148748"/>
                    <a:pt x="0" y="2125658"/>
                  </a:cubicBezTo>
                  <a:lnTo>
                    <a:pt x="0" y="41809"/>
                  </a:lnTo>
                  <a:cubicBezTo>
                    <a:pt x="0" y="18718"/>
                    <a:pt x="18718" y="0"/>
                    <a:pt x="41809" y="0"/>
                  </a:cubicBezTo>
                  <a:close/>
                </a:path>
              </a:pathLst>
            </a:custGeom>
            <a:solidFill>
              <a:srgbClr val="0f148d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487289" cy="2215092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  <a:defRPr/>
              </a:pPr>
              <a:endParaRPr lang="ko-KR" alt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533400" y="2247900"/>
            <a:ext cx="4191000" cy="4008063"/>
          </a:xfrm>
          <a:custGeom>
            <a:avLst/>
            <a:gdLst/>
            <a:rect l="l" t="t" r="r" b="b"/>
            <a:pathLst>
              <a:path w="4210888" h="4008063">
                <a:moveTo>
                  <a:pt x="0" y="0"/>
                </a:moveTo>
                <a:lnTo>
                  <a:pt x="4210888" y="0"/>
                </a:lnTo>
                <a:lnTo>
                  <a:pt x="4210888" y="4008063"/>
                </a:lnTo>
                <a:lnTo>
                  <a:pt x="0" y="40080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6600" r="-413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1353800" y="8496300"/>
            <a:ext cx="6019800" cy="609600"/>
          </a:xfrm>
          <a:custGeom>
            <a:avLst/>
            <a:gdLst/>
            <a:rect l="l" t="t" r="r" b="b"/>
            <a:pathLst>
              <a:path w="6409325" h="585326">
                <a:moveTo>
                  <a:pt x="0" y="0"/>
                </a:moveTo>
                <a:lnTo>
                  <a:pt x="6409325" y="0"/>
                </a:lnTo>
                <a:lnTo>
                  <a:pt x="6409325" y="585326"/>
                </a:lnTo>
                <a:lnTo>
                  <a:pt x="0" y="5853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1066800" y="2324100"/>
            <a:ext cx="1787281" cy="1240208"/>
          </a:xfrm>
          <a:custGeom>
            <a:avLst/>
            <a:gdLst/>
            <a:rect l="l" t="t" r="r" b="b"/>
            <a:pathLst>
              <a:path w="1787281" h="1240208">
                <a:moveTo>
                  <a:pt x="0" y="0"/>
                </a:moveTo>
                <a:lnTo>
                  <a:pt x="1787281" y="0"/>
                </a:lnTo>
                <a:lnTo>
                  <a:pt x="1787281" y="1240208"/>
                </a:lnTo>
                <a:lnTo>
                  <a:pt x="0" y="12402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4855755" y="342900"/>
            <a:ext cx="4059645" cy="5943600"/>
          </a:xfrm>
          <a:custGeom>
            <a:avLst/>
            <a:gdLst/>
            <a:rect l="l" t="t" r="r" b="b"/>
            <a:pathLst>
              <a:path w="2777502" h="4008063">
                <a:moveTo>
                  <a:pt x="0" y="0"/>
                </a:moveTo>
                <a:lnTo>
                  <a:pt x="2777502" y="0"/>
                </a:lnTo>
                <a:lnTo>
                  <a:pt x="2777502" y="4008063"/>
                </a:lnTo>
                <a:lnTo>
                  <a:pt x="0" y="40080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1840" r="-184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Freeform 10"/>
          <p:cNvSpPr/>
          <p:nvPr/>
        </p:nvSpPr>
        <p:spPr>
          <a:xfrm>
            <a:off x="541499" y="6362700"/>
            <a:ext cx="4182901" cy="2514600"/>
          </a:xfrm>
          <a:custGeom>
            <a:avLst/>
            <a:gdLst/>
            <a:rect l="l" t="t" r="r" b="b"/>
            <a:pathLst>
              <a:path w="4106701" h="1993755">
                <a:moveTo>
                  <a:pt x="0" y="0"/>
                </a:moveTo>
                <a:lnTo>
                  <a:pt x="4106701" y="0"/>
                </a:lnTo>
                <a:lnTo>
                  <a:pt x="4106701" y="1993755"/>
                </a:lnTo>
                <a:lnTo>
                  <a:pt x="0" y="19937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1221027" y="6362700"/>
            <a:ext cx="6228773" cy="1419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5593"/>
              </a:lnSpc>
              <a:defRPr/>
            </a:pPr>
            <a:r>
              <a:rPr lang="en-US" sz="3995">
                <a:solidFill>
                  <a:srgbClr val="0f148d"/>
                </a:solidFill>
                <a:latin typeface="Arita Dotum"/>
                <a:ea typeface="Arita Dotum"/>
              </a:rPr>
              <a:t>" 포트폴리오"</a:t>
            </a:r>
            <a:endParaRPr lang="en-US" sz="3995">
              <a:solidFill>
                <a:srgbClr val="0f148d"/>
              </a:solidFill>
              <a:latin typeface="Arita Dotum"/>
              <a:ea typeface="Arita Dotum"/>
            </a:endParaRPr>
          </a:p>
          <a:p>
            <a:pPr algn="ctr">
              <a:lnSpc>
                <a:spcPts val="5593"/>
              </a:lnSpc>
              <a:defRPr/>
            </a:pPr>
            <a:r>
              <a:rPr lang="en-US" sz="3995">
                <a:solidFill>
                  <a:srgbClr val="0f148d"/>
                </a:solidFill>
                <a:latin typeface="Arita Dotum"/>
              </a:rPr>
              <a:t>presentation</a:t>
            </a:r>
            <a:endParaRPr lang="en-US" sz="3995">
              <a:solidFill>
                <a:srgbClr val="0f148d"/>
              </a:solidFill>
              <a:latin typeface="Arita Dotum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4848141" y="6362700"/>
            <a:ext cx="4067259" cy="2514600"/>
          </a:xfrm>
          <a:custGeom>
            <a:avLst/>
            <a:gdLst/>
            <a:rect l="l" t="t" r="r" b="b"/>
            <a:pathLst>
              <a:path w="4067259" h="1993755">
                <a:moveTo>
                  <a:pt x="0" y="0"/>
                </a:moveTo>
                <a:lnTo>
                  <a:pt x="4067259" y="0"/>
                </a:lnTo>
                <a:lnTo>
                  <a:pt x="4067259" y="1993755"/>
                </a:lnTo>
                <a:lnTo>
                  <a:pt x="0" y="19937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17942" y="-2097858"/>
            <a:ext cx="14482716" cy="14482716"/>
          </a:xfrm>
          <a:custGeom>
            <a:avLst/>
            <a:gdLst/>
            <a:rect l="l" t="t" r="r" b="b"/>
            <a:pathLst>
              <a:path w="14482716" h="14482716">
                <a:moveTo>
                  <a:pt x="0" y="0"/>
                </a:moveTo>
                <a:lnTo>
                  <a:pt x="14482716" y="0"/>
                </a:lnTo>
                <a:lnTo>
                  <a:pt x="14482716" y="14482716"/>
                </a:lnTo>
                <a:lnTo>
                  <a:pt x="0" y="144827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028700" y="736292"/>
            <a:ext cx="2502527" cy="2502527"/>
          </a:xfrm>
          <a:custGeom>
            <a:avLst/>
            <a:gdLst/>
            <a:rect l="l" t="t" r="r" b="b"/>
            <a:pathLst>
              <a:path w="2502527" h="2502527">
                <a:moveTo>
                  <a:pt x="0" y="0"/>
                </a:moveTo>
                <a:lnTo>
                  <a:pt x="2502527" y="0"/>
                </a:lnTo>
                <a:lnTo>
                  <a:pt x="2502527" y="2502527"/>
                </a:lnTo>
                <a:lnTo>
                  <a:pt x="0" y="2502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028700" y="2810403"/>
            <a:ext cx="8834773" cy="4559730"/>
          </a:xfrm>
          <a:custGeom>
            <a:avLst/>
            <a:gdLst/>
            <a:rect l="l" t="t" r="r" b="b"/>
            <a:pathLst>
              <a:path w="8834773" h="4559730">
                <a:moveTo>
                  <a:pt x="0" y="0"/>
                </a:moveTo>
                <a:lnTo>
                  <a:pt x="8834773" y="0"/>
                </a:lnTo>
                <a:lnTo>
                  <a:pt x="8834773" y="4559730"/>
                </a:lnTo>
                <a:lnTo>
                  <a:pt x="0" y="455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0896600" y="3057525"/>
            <a:ext cx="7010402" cy="72675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가구디자인 회사 유일디자인의 웹디자인의 소개입니다. </a:t>
            </a:r>
            <a:endParaRPr lang="en-US" sz="1467" spc="-44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200"/>
              </a:lnSpc>
              <a:defRPr/>
            </a:pPr>
            <a:endParaRPr lang="en-US" sz="1467" spc="-44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200"/>
              </a:lnSpc>
              <a:defRPr/>
            </a:pP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1.메인페이지background : 회사</a:t>
            </a:r>
            <a:r>
              <a:rPr lang="ko-KR" alt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내부</a:t>
            </a: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전경사진 3가지로 background</a:t>
            </a:r>
            <a:r>
              <a:rPr lang="ko-KR" alt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 이미지</a:t>
            </a: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 작업을 하였고,</a:t>
            </a:r>
            <a:r>
              <a:rPr lang="en-US" altLang="ko-KR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 A</a:t>
            </a: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uto Swiper 슬라이드 라이브러리를 사용하였습니다.</a:t>
            </a:r>
            <a:endParaRPr lang="en-US" sz="1467" spc="-44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200"/>
              </a:lnSpc>
              <a:defRPr/>
            </a:pPr>
            <a:r>
              <a:rPr lang="en-US" sz="1467" spc="-44">
                <a:solidFill>
                  <a:srgbClr val="0f148d"/>
                </a:solidFill>
                <a:latin typeface="Source Han Sans KR"/>
              </a:rPr>
              <a:t> </a:t>
            </a:r>
            <a:endParaRPr lang="en-US" sz="1467" spc="-44">
              <a:solidFill>
                <a:srgbClr val="0f148d"/>
              </a:solidFill>
              <a:latin typeface="Source Han Sans KR"/>
            </a:endParaRPr>
          </a:p>
          <a:p>
            <a:pPr>
              <a:lnSpc>
                <a:spcPts val="2200"/>
              </a:lnSpc>
              <a:defRPr/>
            </a:pP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2.로고</a:t>
            </a:r>
            <a:r>
              <a:rPr lang="en-US" altLang="ko-KR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 </a:t>
            </a: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:  "bouncingAnimation"인 애니메이션 키프레임</a:t>
            </a:r>
            <a:r>
              <a:rPr lang="ko-KR" alt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으로</a:t>
            </a: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 위아래로 튕기는 효과를 </a:t>
            </a:r>
            <a:r>
              <a:rPr lang="ko-KR" alt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구현하였습니다</a:t>
            </a:r>
            <a:endParaRPr lang="ko-KR" altLang="en-US" sz="1467" spc="-44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200"/>
              </a:lnSpc>
              <a:defRPr/>
            </a:pPr>
            <a:endParaRPr lang="en-US" sz="1467" spc="-44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200"/>
              </a:lnSpc>
              <a:defRPr/>
            </a:pP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3.</a:t>
            </a:r>
            <a:r>
              <a:rPr lang="en-US" altLang="ko-KR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 </a:t>
            </a: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네비게이션 메뉴</a:t>
            </a:r>
            <a:r>
              <a:rPr lang="en-US" altLang="ko-KR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 </a:t>
            </a: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: HOME  COMPANY</a:t>
            </a:r>
            <a:r>
              <a:rPr lang="en-US" altLang="ko-KR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(</a:t>
            </a:r>
            <a:r>
              <a:rPr lang="ko-KR" alt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회사소개</a:t>
            </a:r>
            <a:r>
              <a:rPr lang="en-US" altLang="ko-KR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)</a:t>
            </a: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  PROTOLO  COSTOMER CENTER(커스터머 센터</a:t>
            </a:r>
            <a:r>
              <a:rPr lang="en-US" altLang="ko-KR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=</a:t>
            </a: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고객센터)로 구성되었고, 메뉴버튼을 클릭하면 </a:t>
            </a:r>
            <a:r>
              <a:rPr lang="ko-KR" alt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해당페이지로 이동합니다</a:t>
            </a:r>
            <a:r>
              <a:rPr lang="en-US" altLang="ko-KR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.</a:t>
            </a:r>
            <a:r>
              <a:rPr lang="ko-KR" alt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 </a:t>
            </a:r>
            <a:endParaRPr lang="ko-KR" altLang="en-US" sz="1467" spc="-44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251959" lvl="1" indent="-125979">
              <a:lnSpc>
                <a:spcPts val="1750"/>
              </a:lnSpc>
              <a:buAutoNum type="arabicPeriod"/>
              <a:defRPr/>
            </a:pPr>
            <a:r>
              <a:rPr lang="en-US" sz="1167" spc="-35">
                <a:solidFill>
                  <a:srgbClr val="0f148d"/>
                </a:solidFill>
                <a:latin typeface="Source Han Sans KR"/>
              </a:rPr>
              <a:t>HOME:</a:t>
            </a:r>
            <a:endParaRPr lang="en-US" sz="1167" spc="-35">
              <a:solidFill>
                <a:srgbClr val="0f148d"/>
              </a:solidFill>
              <a:latin typeface="Source Han Sans KR"/>
            </a:endParaRPr>
          </a:p>
          <a:p>
            <a:pPr marL="503917" lvl="2" indent="-167972">
              <a:lnSpc>
                <a:spcPts val="1750"/>
              </a:lnSpc>
              <a:buFont typeface="Arial"/>
              <a:buChar char="⚬"/>
              <a:defRPr/>
            </a:pPr>
            <a:r>
              <a:rPr lang="en-US" sz="1167" spc="-35">
                <a:solidFill>
                  <a:srgbClr val="0f148d"/>
                </a:solidFill>
                <a:latin typeface="Source Han Sans KR"/>
                <a:ea typeface="Source Han Sans KR"/>
              </a:rPr>
              <a:t>홈으로 이동하는 링크입니다.</a:t>
            </a:r>
            <a:endParaRPr lang="en-US" sz="1167" spc="-35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503917" lvl="2" indent="-167972">
              <a:lnSpc>
                <a:spcPts val="1750"/>
              </a:lnSpc>
              <a:buFont typeface="Arial"/>
              <a:buChar char="⚬"/>
              <a:defRPr/>
            </a:pPr>
            <a:r>
              <a:rPr lang="en-US" sz="1167" spc="-35">
                <a:solidFill>
                  <a:srgbClr val="0f148d"/>
                </a:solidFill>
                <a:latin typeface="Source Han Sans KR"/>
                <a:ea typeface="Source Han Sans KR"/>
              </a:rPr>
              <a:t>사용자가 웹 페이지의 첫 화면 또는 기본적인 내용을 보여주는 페이지로 이동합니다.</a:t>
            </a:r>
            <a:endParaRPr lang="en-US" sz="1167" spc="-35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503917" lvl="2" indent="-167972">
              <a:lnSpc>
                <a:spcPts val="1750"/>
              </a:lnSpc>
              <a:buFont typeface="Arial"/>
              <a:buChar char="⚬"/>
              <a:defRPr/>
            </a:pPr>
            <a:r>
              <a:rPr lang="en-US" sz="1167" spc="-35">
                <a:solidFill>
                  <a:srgbClr val="0f148d"/>
                </a:solidFill>
                <a:latin typeface="Source Han Sans KR"/>
                <a:ea typeface="Source Han Sans KR"/>
              </a:rPr>
              <a:t>"#"은 현재 페이지의 링크와 관련된 URL이므로, 해당 페이지 내에서의 스크롤 이동을 의미합니다.</a:t>
            </a:r>
            <a:endParaRPr lang="en-US" sz="1167" spc="-35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503917" lvl="2" indent="-167972">
              <a:lnSpc>
                <a:spcPts val="1750"/>
              </a:lnSpc>
              <a:buFont typeface="Arial"/>
              <a:buChar char="⚬"/>
              <a:defRPr/>
            </a:pPr>
            <a:endParaRPr lang="en-US" sz="1167" spc="-35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251959" lvl="1" indent="-125979">
              <a:lnSpc>
                <a:spcPts val="1750"/>
              </a:lnSpc>
              <a:buAutoNum type="arabicPeriod"/>
              <a:defRPr/>
            </a:pPr>
            <a:r>
              <a:rPr lang="en-US" sz="1167" spc="-35">
                <a:solidFill>
                  <a:srgbClr val="0f148d"/>
                </a:solidFill>
                <a:latin typeface="Source Han Sans KR"/>
              </a:rPr>
              <a:t>COMPANY:</a:t>
            </a:r>
            <a:endParaRPr lang="en-US" sz="1167" spc="-35">
              <a:solidFill>
                <a:srgbClr val="0f148d"/>
              </a:solidFill>
              <a:latin typeface="Source Han Sans KR"/>
            </a:endParaRPr>
          </a:p>
          <a:p>
            <a:pPr marL="503917" lvl="2" indent="-167972">
              <a:lnSpc>
                <a:spcPts val="1750"/>
              </a:lnSpc>
              <a:buFont typeface="Arial"/>
              <a:buChar char="⚬"/>
              <a:defRPr/>
            </a:pPr>
            <a:r>
              <a:rPr lang="en-US" sz="1167" spc="-35">
                <a:solidFill>
                  <a:srgbClr val="0f148d"/>
                </a:solidFill>
                <a:latin typeface="Source Han Sans KR"/>
                <a:ea typeface="Source Han Sans KR"/>
              </a:rPr>
              <a:t>회사 정보를 담은 PDF 파일로 이동하는 링크입니다.</a:t>
            </a:r>
            <a:endParaRPr lang="en-US" sz="1167" spc="-35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503917" lvl="2" indent="-167972">
              <a:lnSpc>
                <a:spcPts val="1750"/>
              </a:lnSpc>
              <a:buFont typeface="Arial"/>
              <a:buChar char="⚬"/>
              <a:defRPr/>
            </a:pPr>
            <a:r>
              <a:rPr lang="en-US" sz="1167" spc="-35">
                <a:solidFill>
                  <a:srgbClr val="0f148d"/>
                </a:solidFill>
                <a:latin typeface="Source Han Sans KR"/>
                <a:ea typeface="Source Han Sans KR"/>
              </a:rPr>
              <a:t>사용자가 회사의 소개, 연혁, 조직 구조 등을 담은 PDF 파일을 다운로드하거나 열어볼 수 있습니다.</a:t>
            </a:r>
            <a:endParaRPr lang="en-US" sz="1167" spc="-35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251959" lvl="1" indent="-125979">
              <a:lnSpc>
                <a:spcPts val="1750"/>
              </a:lnSpc>
              <a:buAutoNum type="arabicPeriod"/>
              <a:defRPr/>
            </a:pPr>
            <a:r>
              <a:rPr lang="en-US" sz="1167" spc="-35">
                <a:solidFill>
                  <a:srgbClr val="0f148d"/>
                </a:solidFill>
                <a:latin typeface="Source Han Sans KR"/>
              </a:rPr>
              <a:t>PORTFOLIO:</a:t>
            </a:r>
            <a:endParaRPr lang="en-US" sz="1167" spc="-35">
              <a:solidFill>
                <a:srgbClr val="0f148d"/>
              </a:solidFill>
              <a:latin typeface="Source Han Sans KR"/>
            </a:endParaRPr>
          </a:p>
          <a:p>
            <a:pPr marL="503917" lvl="2" indent="-167972">
              <a:lnSpc>
                <a:spcPts val="1750"/>
              </a:lnSpc>
              <a:buFont typeface="Arial"/>
              <a:buChar char="⚬"/>
              <a:defRPr/>
            </a:pPr>
            <a:r>
              <a:rPr lang="en-US" sz="1167" spc="-35">
                <a:solidFill>
                  <a:srgbClr val="0f148d"/>
                </a:solidFill>
                <a:latin typeface="Source Han Sans KR"/>
                <a:ea typeface="Source Han Sans KR"/>
              </a:rPr>
              <a:t>포트폴리오를 담은 PDF 파일로 이동하는 링크입니다.</a:t>
            </a:r>
            <a:endParaRPr lang="en-US" sz="1167" spc="-35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503917" lvl="2" indent="-167972">
              <a:lnSpc>
                <a:spcPts val="1750"/>
              </a:lnSpc>
              <a:buFont typeface="Arial"/>
              <a:buChar char="⚬"/>
              <a:defRPr/>
            </a:pPr>
            <a:r>
              <a:rPr lang="en-US" sz="1167" spc="-35">
                <a:solidFill>
                  <a:srgbClr val="0f148d"/>
                </a:solidFill>
                <a:latin typeface="Source Han Sans KR"/>
                <a:ea typeface="Source Han Sans KR"/>
              </a:rPr>
              <a:t>사용자가 회사의 과거 작업물이나 프로젝트 성과를 담은 PDF 파일을 다운로드하거나 열어볼 수 있습니다</a:t>
            </a:r>
            <a:endParaRPr lang="en-US" sz="1167" spc="-35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200"/>
              </a:lnSpc>
              <a:defRPr/>
            </a:pPr>
            <a:endParaRPr lang="en-US" sz="1167" spc="-35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200"/>
              </a:lnSpc>
              <a:defRPr/>
            </a:pP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4.오른쪽 사이드 버튼</a:t>
            </a:r>
            <a:r>
              <a:rPr lang="ko-KR" alt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 </a:t>
            </a: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: mail, 연락처, Instagram 3종이며</a:t>
            </a:r>
            <a:r>
              <a:rPr lang="en-US" altLang="ko-KR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,</a:t>
            </a:r>
            <a:r>
              <a:rPr lang="en-US" sz="1467" spc="-44">
                <a:solidFill>
                  <a:srgbClr val="0f148d"/>
                </a:solidFill>
                <a:latin typeface="Source Han Sans KR"/>
                <a:ea typeface="Source Han Sans KR"/>
              </a:rPr>
              <a:t> JavaScript 코드를 사용하여 스크롤 이벤트를 처리하고, 사용자가 스크롤할 때마다 특정 요소들의 동작이 변경됩니다.</a:t>
            </a:r>
            <a:endParaRPr lang="en-US" sz="1467" spc="-44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200"/>
              </a:lnSpc>
              <a:defRPr/>
            </a:pPr>
            <a:endParaRPr lang="en-US" sz="1467" spc="-44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200"/>
              </a:lnSpc>
              <a:defRPr/>
            </a:pPr>
            <a:endParaRPr lang="en-US" sz="1467" spc="-44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200"/>
              </a:lnSpc>
              <a:defRPr/>
            </a:pPr>
            <a:endParaRPr lang="en-US" sz="1467" spc="-44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200"/>
              </a:lnSpc>
              <a:defRPr/>
            </a:pPr>
            <a:endParaRPr lang="en-US" sz="1467" spc="-44">
              <a:solidFill>
                <a:srgbClr val="0f148d"/>
              </a:solidFill>
              <a:latin typeface="Source Han Sans KR"/>
              <a:ea typeface="Source Han Sans K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868080" y="1919552"/>
            <a:ext cx="6228772" cy="7093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593"/>
              </a:lnSpc>
              <a:defRPr/>
            </a:pPr>
            <a:r>
              <a:rPr lang="ko-KR" altLang="en-US" sz="3500">
                <a:solidFill>
                  <a:srgbClr val="0f148d"/>
                </a:solidFill>
                <a:latin typeface="Arita Dotum Light"/>
                <a:ea typeface="Arita Dotum Light"/>
              </a:rPr>
              <a:t>회사명</a:t>
            </a:r>
            <a:r>
              <a:rPr lang="en-US" altLang="ko-KR" sz="3500">
                <a:solidFill>
                  <a:srgbClr val="0f148d"/>
                </a:solidFill>
                <a:latin typeface="Arita Dotum Light"/>
                <a:ea typeface="Arita Dotum Light"/>
              </a:rPr>
              <a:t>:</a:t>
            </a:r>
            <a:r>
              <a:rPr lang="en-US" sz="3500">
                <a:solidFill>
                  <a:srgbClr val="0f148d"/>
                </a:solidFill>
                <a:latin typeface="Arita Dotum Light"/>
                <a:ea typeface="Arita Dotum Light"/>
              </a:rPr>
              <a:t>유일디자인</a:t>
            </a:r>
            <a:endParaRPr lang="en-US" sz="3500">
              <a:solidFill>
                <a:srgbClr val="0f148d"/>
              </a:solidFill>
              <a:latin typeface="Arita Dotum Light"/>
              <a:ea typeface="Arita Dotum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868080" y="1190625"/>
            <a:ext cx="6228772" cy="714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593"/>
              </a:lnSpc>
              <a:defRPr/>
            </a:pPr>
            <a:r>
              <a:rPr lang="en-US" sz="3995">
                <a:solidFill>
                  <a:srgbClr val="0f148d"/>
                </a:solidFill>
                <a:latin typeface="Arita Dotum Light"/>
                <a:ea typeface="Arita Dotum Light"/>
              </a:rPr>
              <a:t>[PPT의 주제]</a:t>
            </a:r>
            <a:endParaRPr lang="en-US" sz="3995">
              <a:solidFill>
                <a:srgbClr val="0f148d"/>
              </a:solidFill>
              <a:latin typeface="Arita Dotum Light"/>
              <a:ea typeface="Arita Dotum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63045" y="2553005"/>
            <a:ext cx="14848555" cy="14848555"/>
          </a:xfrm>
          <a:custGeom>
            <a:avLst/>
            <a:gdLst/>
            <a:rect l="l" t="t" r="r" b="b"/>
            <a:pathLst>
              <a:path w="14848555" h="14848555">
                <a:moveTo>
                  <a:pt x="0" y="0"/>
                </a:moveTo>
                <a:lnTo>
                  <a:pt x="14848555" y="0"/>
                </a:lnTo>
                <a:lnTo>
                  <a:pt x="14848555" y="14848555"/>
                </a:lnTo>
                <a:lnTo>
                  <a:pt x="0" y="14848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3235192" y="1381642"/>
            <a:ext cx="11776208" cy="5735692"/>
          </a:xfrm>
          <a:custGeom>
            <a:avLst/>
            <a:gdLst/>
            <a:rect l="l" t="t" r="r" b="b"/>
            <a:pathLst>
              <a:path w="11776208" h="5735692">
                <a:moveTo>
                  <a:pt x="0" y="0"/>
                </a:moveTo>
                <a:lnTo>
                  <a:pt x="11776208" y="0"/>
                </a:lnTo>
                <a:lnTo>
                  <a:pt x="11776208" y="5735692"/>
                </a:lnTo>
                <a:lnTo>
                  <a:pt x="0" y="5735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172426" y="7705052"/>
            <a:ext cx="7857774" cy="18580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2082"/>
              </a:lnSpc>
              <a:defRPr/>
            </a:pPr>
            <a:r>
              <a:rPr lang="ko-KR" alt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   </a:t>
            </a:r>
            <a:r>
              <a:rPr 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위의 이 코드는 Youil Interior의 포트폴리오를 보여주는 섹션으로, 각 이미지는 다양한 인테리어 디자인을 </a:t>
            </a:r>
            <a:r>
              <a:rPr xmlns:mc="http://schemas.openxmlformats.org/markup-compatibility/2006" xmlns:hp="http://schemas.haansoft.com/office/presentation/8.0" kumimoji="0" lang="en-US" sz="1388" b="0" i="0" u="none" strike="noStrike" kern="1200" cap="none" spc="-41" normalizeH="0" baseline="0" mc:Ignorable="hp" hp:hslEmbossed="0">
                <a:solidFill>
                  <a:srgbClr val="0f148d"/>
                </a:solidFill>
                <a:latin typeface="Source Han Sans KR"/>
                <a:ea typeface="Source Han Sans KR"/>
              </a:rPr>
              <a:t>나타내며, 슬라이더를 통해 여러 이미지를 순환하며 확인할 수 있습니다.</a:t>
            </a:r>
            <a:endParaRPr xmlns:mc="http://schemas.openxmlformats.org/markup-compatibility/2006" xmlns:hp="http://schemas.haansoft.com/office/presentation/8.0" kumimoji="0" lang="en-US" sz="1388" b="0" i="0" u="none" strike="noStrike" kern="1200" cap="none" spc="-41" normalizeH="0" baseline="0" mc:Ignorable="hp" hp:hslEmbossed="0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149868" lvl="1" indent="0">
              <a:lnSpc>
                <a:spcPts val="2082"/>
              </a:lnSpc>
              <a:buFont typeface="Arial"/>
              <a:buNone/>
              <a:defRPr/>
            </a:pPr>
            <a:r>
              <a:rPr 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swiper-pagination</a:t>
            </a:r>
            <a:r>
              <a:rPr lang="en-US" altLang="ko-KR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(</a:t>
            </a:r>
            <a:r>
              <a:rPr 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스와이퍼 페이징</a:t>
            </a:r>
            <a:r>
              <a:rPr lang="en-US" altLang="ko-KR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)</a:t>
            </a:r>
            <a:r>
              <a:rPr 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:  현대적이고 강력한 터치 슬라이더 라이브러리</a:t>
            </a:r>
            <a:r>
              <a:rPr lang="ko-KR" alt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로 </a:t>
            </a:r>
            <a:r>
              <a:rPr lang="en-US" altLang="ko-KR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auto</a:t>
            </a:r>
            <a:r>
              <a:rPr lang="ko-KR" alt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와 </a:t>
            </a:r>
            <a:r>
              <a:rPr lang="en-US" altLang="ko-KR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button</a:t>
            </a:r>
            <a:r>
              <a:rPr lang="ko-KR" alt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 형식의 </a:t>
            </a:r>
            <a:r>
              <a:rPr 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슬라이더의 페이지 네비게이션을 나타</a:t>
            </a:r>
            <a:r>
              <a:rPr lang="ko-KR" alt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나게 구현했습니다</a:t>
            </a:r>
            <a:r>
              <a:rPr lang="en-US" altLang="ko-KR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.</a:t>
            </a:r>
            <a:r>
              <a:rPr lang="ko-KR" alt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 </a:t>
            </a:r>
            <a:endParaRPr lang="ko-KR" altLang="en-US" sz="1388" spc="-41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149868" lvl="1" indent="0">
              <a:lnSpc>
                <a:spcPts val="2082"/>
              </a:lnSpc>
              <a:buFont typeface="Arial"/>
              <a:buNone/>
              <a:defRPr/>
            </a:pPr>
            <a:r>
              <a:rPr lang="ko-KR" alt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 </a:t>
            </a:r>
            <a:endParaRPr lang="ko-KR" altLang="en-US" sz="1388" spc="-41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082"/>
              </a:lnSpc>
              <a:defRPr/>
            </a:pPr>
            <a:endParaRPr lang="en-US" sz="1388" spc="-41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082"/>
              </a:lnSpc>
              <a:defRPr/>
            </a:pPr>
            <a:endParaRPr lang="en-US" sz="1388" spc="-41">
              <a:solidFill>
                <a:srgbClr val="0f148d"/>
              </a:solidFill>
              <a:latin typeface="Source Han Sans KR"/>
              <a:ea typeface="Source Han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2713" y="2104249"/>
            <a:ext cx="9402670" cy="4588623"/>
          </a:xfrm>
          <a:custGeom>
            <a:avLst/>
            <a:gdLst/>
            <a:rect l="l" t="t" r="r" b="b"/>
            <a:pathLst>
              <a:path w="9402670" h="4588623">
                <a:moveTo>
                  <a:pt x="0" y="0"/>
                </a:moveTo>
                <a:lnTo>
                  <a:pt x="9402671" y="0"/>
                </a:lnTo>
                <a:lnTo>
                  <a:pt x="9402671" y="4588624"/>
                </a:lnTo>
                <a:lnTo>
                  <a:pt x="0" y="4588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8515045" y="7175883"/>
            <a:ext cx="796979" cy="787017"/>
          </a:xfrm>
          <a:custGeom>
            <a:avLst/>
            <a:gdLst/>
            <a:rect l="l" t="t" r="r" b="b"/>
            <a:pathLst>
              <a:path w="796979" h="787017">
                <a:moveTo>
                  <a:pt x="0" y="0"/>
                </a:moveTo>
                <a:lnTo>
                  <a:pt x="796979" y="0"/>
                </a:lnTo>
                <a:lnTo>
                  <a:pt x="796979" y="787016"/>
                </a:lnTo>
                <a:lnTo>
                  <a:pt x="0" y="787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449426" y="2451330"/>
            <a:ext cx="7320798" cy="1596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2082"/>
              </a:lnSpc>
              <a:defRPr/>
            </a:pPr>
            <a:r>
              <a:rPr 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포트폴리오 섹션을 설명하는 요소</a:t>
            </a:r>
            <a:r>
              <a:rPr lang="ko-KR" alt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와</a:t>
            </a:r>
            <a:r>
              <a:rPr 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, 인테리어 및 건축 회사 소개를 나타내는 요소입니다.</a:t>
            </a:r>
            <a:endParaRPr lang="en-US" sz="1388" spc="-41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299735" lvl="1" indent="-149867">
              <a:lnSpc>
                <a:spcPts val="2082"/>
              </a:lnSpc>
              <a:buAutoNum type="arabicPeriod"/>
              <a:defRPr/>
            </a:pPr>
            <a:r>
              <a:rPr 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포트폴리오 섹션:</a:t>
            </a:r>
            <a:endParaRPr lang="en-US" sz="1388" spc="-41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599469" lvl="2" indent="-199823">
              <a:lnSpc>
                <a:spcPts val="2082"/>
              </a:lnSpc>
              <a:buFont typeface="Arial"/>
              <a:buChar char="⚬"/>
              <a:defRPr/>
            </a:pPr>
            <a:r>
              <a:rPr lang="ko-KR" alt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다</a:t>
            </a:r>
            <a:r>
              <a:rPr 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양한 인테리어 디자인 사례와 그에 대한 설명이 포함되어 있습니다.</a:t>
            </a:r>
            <a:endParaRPr lang="en-US" sz="1388" spc="-41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299735" lvl="1" indent="-149867">
              <a:lnSpc>
                <a:spcPts val="2082"/>
              </a:lnSpc>
              <a:buAutoNum type="arabicPeriod"/>
              <a:defRPr/>
            </a:pPr>
            <a:r>
              <a:rPr 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인테리어 및 건축 회사 소개 섹션:</a:t>
            </a:r>
            <a:endParaRPr lang="en-US" sz="1388" spc="-41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 marL="599469" lvl="2" indent="-199823">
              <a:lnSpc>
                <a:spcPts val="2082"/>
              </a:lnSpc>
              <a:buFont typeface="Arial"/>
              <a:buChar char="⚬"/>
              <a:defRPr/>
            </a:pPr>
            <a:r>
              <a:rPr 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이 섹션은 유일디자인 인테리어 &amp; 건축 회사를 소개하는 요소입니다. </a:t>
            </a:r>
            <a:endParaRPr lang="en-US" sz="1388" spc="-41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082"/>
              </a:lnSpc>
              <a:defRPr/>
            </a:pPr>
            <a:endParaRPr lang="en-US" sz="1388" spc="-41">
              <a:solidFill>
                <a:srgbClr val="0f148d"/>
              </a:solidFill>
              <a:latin typeface="Source Han Sans KR"/>
              <a:ea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49426" y="4490086"/>
            <a:ext cx="7577426" cy="1863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2082"/>
              </a:lnSpc>
              <a:defRPr/>
            </a:pPr>
            <a:r>
              <a:rPr lang="en-US" sz="1388" spc="-41">
                <a:solidFill>
                  <a:srgbClr val="0f148d"/>
                </a:solidFill>
                <a:latin typeface="Source Han Sans KR"/>
              </a:rPr>
              <a:t>.Interior:hover {</a:t>
            </a:r>
            <a:endParaRPr lang="en-US" sz="1388" spc="-41">
              <a:solidFill>
                <a:srgbClr val="0f148d"/>
              </a:solidFill>
              <a:latin typeface="Source Han Sans KR"/>
            </a:endParaRPr>
          </a:p>
          <a:p>
            <a:pPr>
              <a:lnSpc>
                <a:spcPts val="2082"/>
              </a:lnSpc>
              <a:defRPr/>
            </a:pPr>
            <a:r>
              <a:rPr 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 filter: grayscale(100%); /* 이미지를 회색조로 변환 </a:t>
            </a:r>
            <a:endParaRPr lang="en-US" sz="1388" spc="-41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082"/>
              </a:lnSpc>
              <a:defRPr/>
            </a:pPr>
            <a:r>
              <a:rPr lang="en-US" sz="1388" spc="-41">
                <a:solidFill>
                  <a:srgbClr val="0f148d"/>
                </a:solidFill>
                <a:latin typeface="Source Han Sans KR"/>
              </a:rPr>
              <a:t>}</a:t>
            </a:r>
            <a:endParaRPr lang="en-US" sz="1388" spc="-41">
              <a:solidFill>
                <a:srgbClr val="0f148d"/>
              </a:solidFill>
              <a:latin typeface="Source Han Sans KR"/>
            </a:endParaRPr>
          </a:p>
          <a:p>
            <a:pPr>
              <a:lnSpc>
                <a:spcPts val="2082"/>
              </a:lnSpc>
              <a:defRPr/>
            </a:pPr>
            <a:r>
              <a:rPr lang="en-US" sz="1388" spc="-41">
                <a:solidFill>
                  <a:srgbClr val="0f148d"/>
                </a:solidFill>
                <a:latin typeface="Source Han Sans KR"/>
              </a:rPr>
              <a:t>.Architecture:hover {</a:t>
            </a:r>
            <a:endParaRPr lang="en-US" sz="1388" spc="-41">
              <a:solidFill>
                <a:srgbClr val="0f148d"/>
              </a:solidFill>
              <a:latin typeface="Source Han Sans KR"/>
            </a:endParaRPr>
          </a:p>
          <a:p>
            <a:pPr>
              <a:lnSpc>
                <a:spcPts val="2082"/>
              </a:lnSpc>
              <a:defRPr/>
            </a:pPr>
            <a:r>
              <a:rPr lang="en-US" sz="1388" spc="-41">
                <a:solidFill>
                  <a:srgbClr val="0f148d"/>
                </a:solidFill>
                <a:latin typeface="Source Han Sans KR"/>
                <a:ea typeface="Source Han Sans KR"/>
              </a:rPr>
              <a:t> filter: sepia(100%); /* 이미지를 세피아 톤으로 변환 </a:t>
            </a:r>
            <a:endParaRPr lang="en-US" sz="1388" spc="-41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082"/>
              </a:lnSpc>
              <a:defRPr/>
            </a:pPr>
            <a:r>
              <a:rPr lang="en-US" sz="1388" spc="-41">
                <a:solidFill>
                  <a:srgbClr val="0f148d"/>
                </a:solidFill>
                <a:latin typeface="Source Han Sans KR"/>
              </a:rPr>
              <a:t>}</a:t>
            </a:r>
            <a:endParaRPr lang="en-US" sz="1388" spc="-41">
              <a:solidFill>
                <a:srgbClr val="0f148d"/>
              </a:solidFill>
              <a:latin typeface="Source Han Sans KR"/>
            </a:endParaRPr>
          </a:p>
          <a:p>
            <a:pPr>
              <a:lnSpc>
                <a:spcPts val="2082"/>
              </a:lnSpc>
              <a:defRPr/>
            </a:pPr>
            <a:endParaRPr lang="en-US" sz="1388" spc="-41">
              <a:solidFill>
                <a:srgbClr val="0f148d"/>
              </a:solidFill>
              <a:latin typeface="Source Han Sans K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51877" y="6944389"/>
            <a:ext cx="7980347" cy="18376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2084"/>
              </a:lnSpc>
              <a:defRPr/>
            </a:pPr>
            <a:endParaRPr lang="ko-KR" altLang="en-US"/>
          </a:p>
          <a:p>
            <a:pPr>
              <a:lnSpc>
                <a:spcPts val="2084"/>
              </a:lnSpc>
              <a:defRPr/>
            </a:pPr>
            <a:r>
              <a:rPr lang="en-US" sz="1389" spc="-41">
                <a:solidFill>
                  <a:srgbClr val="0f148d"/>
                </a:solidFill>
                <a:latin typeface="Source Han Sans KR"/>
                <a:ea typeface="Source Han Sans KR"/>
              </a:rPr>
              <a:t>  &lt;!-- 페이지 맨 위로 스크롤하는 버튼 --&gt;</a:t>
            </a:r>
            <a:endParaRPr lang="en-US" sz="1389" spc="-41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084"/>
              </a:lnSpc>
              <a:defRPr/>
            </a:pPr>
            <a:r>
              <a:rPr lang="en-US" sz="1389" spc="-41">
                <a:solidFill>
                  <a:srgbClr val="0f148d"/>
                </a:solidFill>
                <a:latin typeface="Source Han Sans KR"/>
                <a:ea typeface="Source Han Sans KR"/>
              </a:rPr>
              <a:t> // 스크롤 위치가 일정 값 이상이면 버튼을 보여줍니다.</a:t>
            </a:r>
            <a:endParaRPr lang="en-US" sz="1389" spc="-41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084"/>
              </a:lnSpc>
              <a:defRPr/>
            </a:pPr>
            <a:r>
              <a:rPr lang="en-US" sz="1389" spc="-41">
                <a:solidFill>
                  <a:srgbClr val="0f148d"/>
                </a:solidFill>
                <a:latin typeface="Source Han Sans KR"/>
              </a:rPr>
              <a:t> JavaScript</a:t>
            </a:r>
            <a:r>
              <a:rPr lang="ko-KR" altLang="en-US" sz="1389" spc="-41">
                <a:solidFill>
                  <a:srgbClr val="0f148d"/>
                </a:solidFill>
                <a:latin typeface="Source Han Sans KR"/>
              </a:rPr>
              <a:t>으로 구현하였습니다</a:t>
            </a:r>
            <a:r>
              <a:rPr lang="en-US" altLang="ko-KR" sz="1389" spc="-41">
                <a:solidFill>
                  <a:srgbClr val="0f148d"/>
                </a:solidFill>
                <a:latin typeface="Source Han Sans KR"/>
              </a:rPr>
              <a:t>.</a:t>
            </a:r>
            <a:r>
              <a:rPr lang="ko-KR" altLang="en-US" sz="1389" spc="-41">
                <a:solidFill>
                  <a:srgbClr val="0f148d"/>
                </a:solidFill>
                <a:latin typeface="Source Han Sans KR"/>
              </a:rPr>
              <a:t> </a:t>
            </a:r>
            <a:endParaRPr lang="ko-KR" altLang="en-US" sz="1389" spc="-41">
              <a:solidFill>
                <a:srgbClr val="0f148d"/>
              </a:solidFill>
              <a:latin typeface="Source Han Sans KR"/>
            </a:endParaRPr>
          </a:p>
          <a:p>
            <a:pPr>
              <a:lnSpc>
                <a:spcPts val="2084"/>
              </a:lnSpc>
              <a:defRPr/>
            </a:pPr>
            <a:r>
              <a:rPr lang="en-US" sz="1389" spc="-41">
                <a:solidFill>
                  <a:srgbClr val="0f148d"/>
                </a:solidFill>
                <a:latin typeface="Source Han Sans KR"/>
                <a:ea typeface="Source Han Sans KR"/>
              </a:rPr>
              <a:t> </a:t>
            </a:r>
            <a:endParaRPr lang="en-US" sz="1389" spc="-41">
              <a:solidFill>
                <a:srgbClr val="0f148d"/>
              </a:solidFill>
              <a:latin typeface="Source Han Sans KR"/>
              <a:ea typeface="Source Han Sans KR"/>
            </a:endParaRPr>
          </a:p>
          <a:p>
            <a:pPr>
              <a:lnSpc>
                <a:spcPts val="2001"/>
              </a:lnSpc>
              <a:defRPr/>
            </a:pPr>
            <a:r>
              <a:rPr lang="en-US" sz="1334" spc="-40">
                <a:solidFill>
                  <a:srgbClr val="0f148d"/>
                </a:solidFill>
                <a:latin typeface="Source Han Sans KR"/>
              </a:rPr>
              <a:t> </a:t>
            </a:r>
            <a:endParaRPr lang="en-US" sz="1334" spc="-40">
              <a:solidFill>
                <a:srgbClr val="0f148d"/>
              </a:solidFill>
              <a:latin typeface="Source Han Sans KR"/>
            </a:endParaRPr>
          </a:p>
          <a:p>
            <a:pPr>
              <a:lnSpc>
                <a:spcPts val="2001"/>
              </a:lnSpc>
              <a:defRPr/>
            </a:pPr>
            <a:r>
              <a:rPr lang="en-US" sz="1334" spc="-40">
                <a:solidFill>
                  <a:srgbClr val="0f148d"/>
                </a:solidFill>
                <a:latin typeface="Source Han Sans KR"/>
              </a:rPr>
              <a:t>  </a:t>
            </a:r>
            <a:endParaRPr lang="en-US" altLang="ko-KR" sz="1334" spc="-40">
              <a:solidFill>
                <a:srgbClr val="0f148d"/>
              </a:solidFill>
              <a:latin typeface="Source Han Sans KR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1577683" y="6692873"/>
            <a:ext cx="14482716" cy="14482716"/>
          </a:xfrm>
          <a:custGeom>
            <a:avLst/>
            <a:gdLst/>
            <a:rect l="l" t="t" r="r" b="b"/>
            <a:pathLst>
              <a:path w="14482716" h="14482716">
                <a:moveTo>
                  <a:pt x="0" y="0"/>
                </a:moveTo>
                <a:lnTo>
                  <a:pt x="14482716" y="0"/>
                </a:lnTo>
                <a:lnTo>
                  <a:pt x="14482716" y="14482716"/>
                </a:lnTo>
                <a:lnTo>
                  <a:pt x="0" y="144827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17942" y="-2097858"/>
            <a:ext cx="14482716" cy="14482716"/>
          </a:xfrm>
          <a:custGeom>
            <a:avLst/>
            <a:gdLst/>
            <a:rect l="l" t="t" r="r" b="b"/>
            <a:pathLst>
              <a:path w="14482716" h="14482716">
                <a:moveTo>
                  <a:pt x="0" y="0"/>
                </a:moveTo>
                <a:lnTo>
                  <a:pt x="14482716" y="0"/>
                </a:lnTo>
                <a:lnTo>
                  <a:pt x="14482716" y="14482716"/>
                </a:lnTo>
                <a:lnTo>
                  <a:pt x="0" y="144827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2430694" y="1852664"/>
            <a:ext cx="13426611" cy="6581672"/>
          </a:xfrm>
          <a:custGeom>
            <a:avLst/>
            <a:gdLst/>
            <a:rect l="l" t="t" r="r" b="b"/>
            <a:pathLst>
              <a:path w="13426611" h="6581672">
                <a:moveTo>
                  <a:pt x="0" y="0"/>
                </a:moveTo>
                <a:lnTo>
                  <a:pt x="13426612" y="0"/>
                </a:lnTo>
                <a:lnTo>
                  <a:pt x="13426612" y="6581672"/>
                </a:lnTo>
                <a:lnTo>
                  <a:pt x="0" y="65816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6553200" y="5318760"/>
            <a:ext cx="4876801" cy="2819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250" b="0" i="0" strike="noStrike" mc:Ignorable="hp" hp:hslEmbossed="0">
                <a:solidFill>
                  <a:srgbClr val="0d0d0d">
                    <a:alpha val="100000"/>
                  </a:srgbClr>
                </a:solidFill>
                <a:latin typeface="Arial"/>
                <a:ea typeface="S?hne"/>
              </a:rPr>
              <a:t>이상으로 유일디자인 프리젠테이션를 마치겠습니다</a:t>
            </a:r>
            <a:r>
              <a:rPr xmlns:mc="http://schemas.openxmlformats.org/markup-compatibility/2006" xmlns:hp="http://schemas.haansoft.com/office/presentation/8.0" lang="en-US" altLang="ko-KR" sz="1250" b="0" i="0" strike="noStrike" mc:Ignorable="hp" hp:hslEmbossed="0">
                <a:solidFill>
                  <a:srgbClr val="0d0d0d">
                    <a:alpha val="100000"/>
                  </a:srgbClr>
                </a:solidFill>
                <a:latin typeface="Arial"/>
                <a:ea typeface="S?hne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250" b="0" i="0" strike="noStrike" mc:Ignorable="hp" hp:hslEmbossed="0">
                <a:solidFill>
                  <a:srgbClr val="0d0d0d">
                    <a:alpha val="100000"/>
                  </a:srgbClr>
                </a:solidFill>
                <a:latin typeface="Arial"/>
                <a:ea typeface="S?hne"/>
              </a:rPr>
              <a:t> 감사합니다</a:t>
            </a:r>
            <a:r>
              <a:rPr xmlns:mc="http://schemas.openxmlformats.org/markup-compatibility/2006" xmlns:hp="http://schemas.haansoft.com/office/presentation/8.0" lang="en-US" altLang="ko-KR" sz="1250" b="0" i="0" strike="noStrike" mc:Ignorable="hp" hp:hslEmbossed="0">
                <a:solidFill>
                  <a:srgbClr val="0d0d0d">
                    <a:alpha val="100000"/>
                  </a:srgbClr>
                </a:solidFill>
                <a:latin typeface="Arial"/>
                <a:ea typeface="S?hne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250" b="0" i="0" strike="noStrike" mc:Ignorable="hp" hp:hslEmbossed="0">
                <a:solidFill>
                  <a:srgbClr val="0d0d0d">
                    <a:alpha val="100000"/>
                  </a:srgbClr>
                </a:solidFill>
                <a:latin typeface="Arial"/>
                <a:ea typeface="S?hne"/>
              </a:rPr>
              <a:t> </a:t>
            </a:r>
            <a:endParaRPr xmlns:mc="http://schemas.openxmlformats.org/markup-compatibility/2006" xmlns:hp="http://schemas.haansoft.com/office/presentation/8.0" lang="ko-KR" altLang="en-US" sz="1250" b="0" i="0" strike="noStrike" mc:Ignorable="hp" hp:hslEmbossed="0">
              <a:solidFill>
                <a:srgbClr val="0d0d0d">
                  <a:alpha val="100000"/>
                </a:srgbClr>
              </a:solidFill>
              <a:latin typeface="Arial"/>
              <a:ea typeface="S?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244</ep:Words>
  <ep:PresentationFormat>On-screen Show (4:3)</ep:PresentationFormat>
  <ep:Paragraphs>41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Administrator</cp:lastModifiedBy>
  <dcterms:modified xsi:type="dcterms:W3CDTF">2024-03-19T04:59:20.970</dcterms:modified>
  <cp:revision>40</cp:revision>
  <dc:title>목표를 달성하며 발전해온 회사의 성과들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