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obster"/>
      <p:regular r:id="rId14"/>
    </p:embeddedFon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4226100" y="2933549"/>
            <a:ext cx="691801" cy="388502"/>
          </a:xfrm>
          <a:prstGeom prst="triangle">
            <a:avLst>
              <a:gd fmla="val 50000" name="adj"/>
            </a:avLst>
          </a:prstGeom>
          <a:solidFill>
            <a:srgbClr val="E91D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25" y="0"/>
            <a:ext cx="9144001" cy="3124200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411174" y="644300"/>
            <a:ext cx="8282401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11174" y="3398249"/>
            <a:ext cx="8282401" cy="126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 showMasterSp="0">
  <p:cSld name="SECTION_TITLE_AND_DESCRIPTION">
    <p:bg>
      <p:bgPr>
        <a:solidFill>
          <a:srgbClr val="E91D6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4572000" y="174"/>
            <a:ext cx="4572000" cy="51435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1"/>
          <p:cNvCxnSpPr/>
          <p:nvPr/>
        </p:nvCxnSpPr>
        <p:spPr>
          <a:xfrm>
            <a:off x="5029675" y="4495500"/>
            <a:ext cx="577201" cy="1"/>
          </a:xfrm>
          <a:prstGeom prst="straightConnector1">
            <a:avLst/>
          </a:prstGeom>
          <a:noFill/>
          <a:ln cap="flat" cmpd="sng" w="19050">
            <a:solidFill>
              <a:srgbClr val="E91D6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1" name="Google Shape;51;p11"/>
          <p:cNvSpPr txBox="1"/>
          <p:nvPr>
            <p:ph type="title"/>
          </p:nvPr>
        </p:nvSpPr>
        <p:spPr>
          <a:xfrm>
            <a:off x="265500" y="1078750"/>
            <a:ext cx="4045200" cy="17892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Oswald"/>
              <a:buNone/>
              <a:defRPr sz="4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265500" y="2921400"/>
            <a:ext cx="4045200" cy="1345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ource Code Pro"/>
              <a:buNone/>
              <a:defRPr sz="19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 showMasterSp="0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 showMasterSp="0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3"/>
          <p:cNvCxnSpPr/>
          <p:nvPr/>
        </p:nvCxnSpPr>
        <p:spPr>
          <a:xfrm>
            <a:off x="413274" y="2988274"/>
            <a:ext cx="910502" cy="1"/>
          </a:xfrm>
          <a:prstGeom prst="straightConnector1">
            <a:avLst/>
          </a:prstGeom>
          <a:noFill/>
          <a:ln cap="flat" cmpd="sng" w="28575">
            <a:solidFill>
              <a:srgbClr val="E91D6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0" name="Google Shape;60;p13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0"/>
              <a:buFont typeface="Oswald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>
  <p:cSld name="TITLE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showMasterSp="0">
  <p:cSld name="SECTION_HEADER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showMasterSp="0">
  <p:cSld name="TITLE_AND_TWO_COLUMNS 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showMasterSp="0">
  <p:cSld name="TITLE_ONL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 showMasterSp="0">
  <p:cSld name="ONE_COLUMN_TEXT 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  <a:def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 showMasterSp="0">
  <p:cSld name="MAIN_POINT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699" y="372500"/>
            <a:ext cx="8520602" cy="733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699" y="1468824"/>
            <a:ext cx="8520602" cy="309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 showMasterSp="0">
  <p:cSld name="SECTION_TITLE_AND_DESCRIPTION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 showMasterSp="0">
  <p:cSld name="CAPTION_ONLY 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 showMasterSp="0">
  <p:cSld name="BIG_NUMBER 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hasCustomPrompt="1"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 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showMasterSp="0">
  <p:cSld name="TITLE_AND_BODY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showMasterSp="0">
  <p:cSld name="TITLE_AND_BODY 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1567349"/>
            <a:ext cx="9144000" cy="2008801"/>
          </a:xfrm>
          <a:prstGeom prst="rect">
            <a:avLst/>
          </a:prstGeom>
          <a:solidFill>
            <a:srgbClr val="E91D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430800" y="1889699"/>
            <a:ext cx="8282400" cy="1516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699" y="372500"/>
            <a:ext cx="8520602" cy="733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699" y="1468824"/>
            <a:ext cx="3999902" cy="309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832399" y="1468824"/>
            <a:ext cx="3999902" cy="3099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showMasterSp="0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699" y="372500"/>
            <a:ext cx="8520602" cy="733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 showMasterSp="0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9"/>
          <p:cNvCxnSpPr/>
          <p:nvPr/>
        </p:nvCxnSpPr>
        <p:spPr>
          <a:xfrm>
            <a:off x="418674" y="1457786"/>
            <a:ext cx="614101" cy="1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11699" y="6318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1699" y="1618204"/>
            <a:ext cx="2808001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 showMasterSp="0">
  <p:cSld name="MAIN_POINT">
    <p:bg>
      <p:bgPr>
        <a:solidFill>
          <a:srgbClr val="999999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90250" y="528899"/>
            <a:ext cx="5678100" cy="408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swald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2424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429200" y="1275576"/>
            <a:ext cx="614101" cy="1"/>
          </a:xfrm>
          <a:prstGeom prst="straightConnector1">
            <a:avLst/>
          </a:prstGeom>
          <a:noFill/>
          <a:ln cap="flat" cmpd="sng" w="19050">
            <a:solidFill>
              <a:srgbClr val="42424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11699" y="372500"/>
            <a:ext cx="8520602" cy="733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  <a:defRPr b="0" i="0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699" y="1468824"/>
            <a:ext cx="8520602" cy="309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●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○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■"/>
              <a:defRPr b="0" i="0" sz="18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4294967295" type="ctrTitle"/>
          </p:nvPr>
        </p:nvSpPr>
        <p:spPr>
          <a:xfrm>
            <a:off x="3073375" y="367125"/>
            <a:ext cx="56202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swald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Online Shop Creator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Oswald"/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Zero Touch Full-stack in a Few Clicks</a:t>
            </a:r>
            <a:br>
              <a:rPr b="0" i="0" lang="en-US" sz="25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5"/>
          <p:cNvSpPr txBox="1"/>
          <p:nvPr>
            <p:ph idx="4294967295" type="subTitle"/>
          </p:nvPr>
        </p:nvSpPr>
        <p:spPr>
          <a:xfrm>
            <a:off x="411175" y="3398249"/>
            <a:ext cx="8282400" cy="126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491"/>
              <a:buFont typeface="Helvetica Neue"/>
              <a:buNone/>
            </a:pPr>
            <a:r>
              <a:rPr b="0" i="0" lang="en-US" sz="3491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Team: 27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491"/>
              <a:buFont typeface="Helvetica Neue"/>
              <a:buNone/>
            </a:pPr>
            <a:r>
              <a:rPr b="0" i="0" lang="en-US" sz="3491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Qingyi Wang, Xinze Zhou, and Siying Jin</a:t>
            </a:r>
            <a:endParaRPr/>
          </a:p>
        </p:txBody>
      </p:sp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83" y="367125"/>
            <a:ext cx="2906418" cy="201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699" y="256750"/>
            <a:ext cx="8520602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</a:pPr>
            <a:r>
              <a:rPr b="0" i="0" lang="en-US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What is Our Project?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699" y="990249"/>
            <a:ext cx="8520602" cy="3099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❖"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Purpose  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➢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 small business owners and retailers to launch their business website online.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❖"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Solution 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rebuchet MS"/>
              <a:buChar char="➢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end-to-end website builder and order management system</a:t>
            </a:r>
            <a:r>
              <a:rPr lang="en-US" sz="12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247399" y="290125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</a:pPr>
            <a:r>
              <a:rPr lang="en-US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Design Overview</a:t>
            </a:r>
            <a:endParaRPr/>
          </a:p>
        </p:txBody>
      </p:sp>
      <p:cxnSp>
        <p:nvCxnSpPr>
          <p:cNvPr id="120" name="Google Shape;120;p27"/>
          <p:cNvCxnSpPr/>
          <p:nvPr/>
        </p:nvCxnSpPr>
        <p:spPr>
          <a:xfrm>
            <a:off x="1928913" y="2314729"/>
            <a:ext cx="432300" cy="0"/>
          </a:xfrm>
          <a:prstGeom prst="straightConnector1">
            <a:avLst/>
          </a:prstGeom>
          <a:noFill/>
          <a:ln cap="flat" cmpd="sng" w="9525">
            <a:solidFill>
              <a:srgbClr val="AFDEE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27"/>
          <p:cNvCxnSpPr>
            <a:endCxn id="122" idx="3"/>
          </p:cNvCxnSpPr>
          <p:nvPr/>
        </p:nvCxnSpPr>
        <p:spPr>
          <a:xfrm rot="10800000">
            <a:off x="4555990" y="2346796"/>
            <a:ext cx="1755300" cy="1484700"/>
          </a:xfrm>
          <a:prstGeom prst="straightConnector1">
            <a:avLst/>
          </a:prstGeom>
          <a:noFill/>
          <a:ln cap="flat" cmpd="sng" w="9525">
            <a:solidFill>
              <a:srgbClr val="AFDEE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3" name="Google Shape;123;p27"/>
          <p:cNvSpPr txBox="1"/>
          <p:nvPr/>
        </p:nvSpPr>
        <p:spPr>
          <a:xfrm>
            <a:off x="6289800" y="2314713"/>
            <a:ext cx="2530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Order Management &amp; Visualization</a:t>
            </a:r>
            <a:endParaRPr i="0" sz="12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6530111" y="4430294"/>
            <a:ext cx="2049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Shop Website Generator</a:t>
            </a:r>
            <a:endParaRPr b="0" i="0" sz="12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6312" y="3201885"/>
            <a:ext cx="2049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Sign in/Sign up</a:t>
            </a:r>
            <a:endParaRPr b="0" i="0" sz="12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6" name="Google Shape;126;p27"/>
          <p:cNvCxnSpPr>
            <a:endCxn id="122" idx="3"/>
          </p:cNvCxnSpPr>
          <p:nvPr/>
        </p:nvCxnSpPr>
        <p:spPr>
          <a:xfrm flipH="1">
            <a:off x="4555990" y="1159996"/>
            <a:ext cx="1725600" cy="1186800"/>
          </a:xfrm>
          <a:prstGeom prst="straightConnector1">
            <a:avLst/>
          </a:prstGeom>
          <a:noFill/>
          <a:ln cap="flat" cmpd="sng" w="9525">
            <a:solidFill>
              <a:srgbClr val="AFDEE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7" name="Google Shape;127;p27"/>
          <p:cNvSpPr txBox="1"/>
          <p:nvPr/>
        </p:nvSpPr>
        <p:spPr>
          <a:xfrm>
            <a:off x="2463112" y="3201873"/>
            <a:ext cx="2049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User Portal</a:t>
            </a:r>
            <a:endParaRPr b="0" i="0" sz="12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5" y="1573676"/>
            <a:ext cx="1702050" cy="14821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3120000" dist="95250">
              <a:srgbClr val="000000">
                <a:alpha val="49800"/>
              </a:srgbClr>
            </a:outerShdw>
          </a:effectLst>
        </p:spPr>
      </p:pic>
      <p:pic>
        <p:nvPicPr>
          <p:cNvPr id="122" name="Google Shape;1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863" y="1637796"/>
            <a:ext cx="2158127" cy="14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301" y="2971012"/>
            <a:ext cx="2487522" cy="12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 rotWithShape="1">
          <a:blip r:embed="rId6">
            <a:alphaModFix/>
          </a:blip>
          <a:srcRect b="2257" l="0" r="29433" t="0"/>
          <a:stretch/>
        </p:blipFill>
        <p:spPr>
          <a:xfrm>
            <a:off x="6311300" y="533325"/>
            <a:ext cx="2487526" cy="15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428700" y="1263000"/>
            <a:ext cx="38787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Automated Shop Website Builder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Website templates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Theme section customization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Domain name provisioning</a:t>
            </a:r>
            <a:endParaRPr/>
          </a:p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247399" y="290125"/>
            <a:ext cx="8520602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</a:pPr>
            <a:r>
              <a:rPr lang="en-US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4610849" y="1263004"/>
            <a:ext cx="40503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Order 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b="0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View/edit orders and customers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b="0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Order statistics visualization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458499" y="1400113"/>
            <a:ext cx="40503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Website product display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Top product recommendation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Similar product recommendation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Filters (out of stock? /collection)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Sort by price/relevance</a:t>
            </a:r>
            <a:endParaRPr/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47399" y="290124"/>
            <a:ext cx="8520602" cy="733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</a:pPr>
            <a:r>
              <a:rPr lang="en-US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5093774" y="1400100"/>
            <a:ext cx="40503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External data 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b="0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Excel/CSV file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b="0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CRM platform(Salesforce)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1247550" y="1259850"/>
            <a:ext cx="5953500" cy="3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b="1" lang="en-US"/>
              <a:t>Languages: Python, HTML, CSS, Javascript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b="1" lang="en-US"/>
              <a:t>Framework: Django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b="1" lang="en-US"/>
              <a:t>Libraries: Bootstrap, jQuery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Trebuchet MS"/>
              <a:buChar char="❖"/>
            </a:pPr>
            <a:r>
              <a:rPr b="1" lang="en-US"/>
              <a:t>APIs: Salesforce API</a:t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247399" y="290125"/>
            <a:ext cx="8520602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</a:pPr>
            <a:r>
              <a:rPr lang="en-US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Technologies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585949" y="754575"/>
            <a:ext cx="6865502" cy="733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39"/>
              <a:buFont typeface="Lobster"/>
              <a:buNone/>
            </a:pPr>
            <a:r>
              <a:rPr lang="en-US" sz="3639">
                <a:latin typeface="Lobster"/>
                <a:ea typeface="Lobster"/>
                <a:cs typeface="Lobster"/>
                <a:sym typeface="Lobster"/>
              </a:rPr>
              <a:t>Demo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49" y="934825"/>
            <a:ext cx="863901" cy="7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699" y="372500"/>
            <a:ext cx="8520602" cy="733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</a:pPr>
            <a:r>
              <a:rPr b="0" i="0" lang="en-US" sz="3000" u="none" cap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Project Management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649775" y="1341325"/>
            <a:ext cx="6798900" cy="3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Sprint 1, we completed: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authentication; User portal; Website template with homepage;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051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Sprint 2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we plan to: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 website template to all other pages; Display products in online shop;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product information and Add product;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filters and product recommendation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❖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we meet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699" y="372500"/>
            <a:ext cx="8520602" cy="733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Oswald"/>
              <a:buNone/>
            </a:pPr>
            <a:r>
              <a:rPr b="1" lang="en-US"/>
              <a:t>Q &amp; A ?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50" y="1153049"/>
            <a:ext cx="2019301" cy="171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FFFFFF"/>
      </a:dk1>
      <a:lt1>
        <a:srgbClr val="E91D63"/>
      </a:lt1>
      <a:dk2>
        <a:srgbClr val="A7A7A7"/>
      </a:dk2>
      <a:lt2>
        <a:srgbClr val="535353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