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TDTD평고딕" charset="1" panose="02000503000000000000"/>
      <p:regular r:id="rId23"/>
    </p:embeddedFont>
    <p:embeddedFont>
      <p:font typeface="Noto Sans Bold" charset="1" panose="020B0802040504020204"/>
      <p:regular r:id="rId24"/>
    </p:embeddedFont>
    <p:embeddedFont>
      <p:font typeface="Open Sans Bold" charset="1" panose="00000000000000000000"/>
      <p:regular r:id="rId25"/>
    </p:embeddedFont>
    <p:embeddedFont>
      <p:font typeface="Open Sans" charset="1" panose="00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3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69405" y="2942880"/>
            <a:ext cx="7394881" cy="235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79"/>
              </a:lnSpc>
            </a:pPr>
            <a:r>
              <a:rPr lang="en-US" sz="6999">
                <a:solidFill>
                  <a:srgbClr val="FFFFFF"/>
                </a:solidFill>
                <a:latin typeface="TDTD평고딕"/>
                <a:ea typeface="TDTD평고딕"/>
                <a:cs typeface="TDTD평고딕"/>
                <a:sym typeface="TDTD평고딕"/>
              </a:rPr>
              <a:t>박스 기울기 측정</a:t>
            </a:r>
          </a:p>
          <a:p>
            <a:pPr algn="l">
              <a:lnSpc>
                <a:spcPts val="9379"/>
              </a:lnSpc>
            </a:pPr>
            <a:r>
              <a:rPr lang="en-US" sz="6999">
                <a:solidFill>
                  <a:srgbClr val="FFFFFF"/>
                </a:solidFill>
                <a:latin typeface="TDTD평고딕"/>
                <a:ea typeface="TDTD평고딕"/>
                <a:cs typeface="TDTD평고딕"/>
                <a:sym typeface="TDTD평고딕"/>
              </a:rPr>
              <a:t>알고리즘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69405" y="1730029"/>
            <a:ext cx="7006495" cy="488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4"/>
              </a:lnSpc>
            </a:pPr>
            <a:r>
              <a:rPr lang="en-US" sz="2499">
                <a:solidFill>
                  <a:srgbClr val="FFFF00"/>
                </a:solidFill>
                <a:latin typeface="TDTD평고딕"/>
                <a:ea typeface="TDTD평고딕"/>
                <a:cs typeface="TDTD평고딕"/>
                <a:sym typeface="TDTD평고딕"/>
              </a:rPr>
              <a:t>원리로 알아가는 딥러닝 기초와 생성형 AI 활용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69405" y="5923570"/>
            <a:ext cx="5021572" cy="3079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2499" spc="149">
                <a:solidFill>
                  <a:srgbClr val="FFFFFF"/>
                </a:solidFill>
                <a:latin typeface="TDTD평고딕"/>
                <a:ea typeface="TDTD평고딕"/>
                <a:cs typeface="TDTD평고딕"/>
                <a:sym typeface="TDTD평고딕"/>
              </a:rPr>
              <a:t>20202146 최윤호 (팀장)</a:t>
            </a:r>
          </a:p>
          <a:p>
            <a:pPr algn="l">
              <a:lnSpc>
                <a:spcPts val="4999"/>
              </a:lnSpc>
            </a:pPr>
            <a:r>
              <a:rPr lang="en-US" sz="2499" spc="149">
                <a:solidFill>
                  <a:srgbClr val="FFFFFF"/>
                </a:solidFill>
                <a:latin typeface="TDTD평고딕"/>
                <a:ea typeface="TDTD평고딕"/>
                <a:cs typeface="TDTD평고딕"/>
                <a:sym typeface="TDTD평고딕"/>
              </a:rPr>
              <a:t>20202253 권도현 (팀원)</a:t>
            </a:r>
          </a:p>
          <a:p>
            <a:pPr algn="l">
              <a:lnSpc>
                <a:spcPts val="4999"/>
              </a:lnSpc>
            </a:pPr>
            <a:r>
              <a:rPr lang="en-US" sz="2499" spc="149">
                <a:solidFill>
                  <a:srgbClr val="FFFFFF"/>
                </a:solidFill>
                <a:latin typeface="TDTD평고딕"/>
                <a:ea typeface="TDTD평고딕"/>
                <a:cs typeface="TDTD평고딕"/>
                <a:sym typeface="TDTD평고딕"/>
              </a:rPr>
              <a:t>20223136 장성열 (팀원)</a:t>
            </a:r>
          </a:p>
          <a:p>
            <a:pPr algn="l">
              <a:lnSpc>
                <a:spcPts val="4999"/>
              </a:lnSpc>
            </a:pPr>
            <a:r>
              <a:rPr lang="en-US" sz="2499" spc="149">
                <a:solidFill>
                  <a:srgbClr val="FFFFFF"/>
                </a:solidFill>
                <a:latin typeface="TDTD평고딕"/>
                <a:ea typeface="TDTD평고딕"/>
                <a:cs typeface="TDTD평고딕"/>
                <a:sym typeface="TDTD평고딕"/>
              </a:rPr>
              <a:t>20202128 최경철 (팀원)</a:t>
            </a:r>
          </a:p>
          <a:p>
            <a:pPr algn="l">
              <a:lnSpc>
                <a:spcPts val="4999"/>
              </a:lnSpc>
            </a:pPr>
            <a:r>
              <a:rPr lang="en-US" sz="2499" spc="149">
                <a:solidFill>
                  <a:srgbClr val="FFFFFF"/>
                </a:solidFill>
                <a:latin typeface="TDTD평고딕"/>
                <a:ea typeface="TDTD평고딕"/>
                <a:cs typeface="TDTD평고딕"/>
                <a:sym typeface="TDTD평고딕"/>
              </a:rPr>
              <a:t>20222153 이아선 (팀원)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8733695" y="2031655"/>
            <a:ext cx="8525605" cy="6971667"/>
            <a:chOff x="0" y="0"/>
            <a:chExt cx="11367473" cy="92955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7248031" y="5711642"/>
              <a:ext cx="4119443" cy="3583915"/>
            </a:xfrm>
            <a:custGeom>
              <a:avLst/>
              <a:gdLst/>
              <a:ahLst/>
              <a:cxnLst/>
              <a:rect r="r" b="b" t="t" l="l"/>
              <a:pathLst>
                <a:path h="3583915" w="4119443">
                  <a:moveTo>
                    <a:pt x="0" y="0"/>
                  </a:moveTo>
                  <a:lnTo>
                    <a:pt x="4119442" y="0"/>
                  </a:lnTo>
                  <a:lnTo>
                    <a:pt x="4119442" y="3583915"/>
                  </a:lnTo>
                  <a:lnTo>
                    <a:pt x="0" y="35839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2065756">
              <a:off x="1119410" y="1459685"/>
              <a:ext cx="7068931" cy="6149970"/>
            </a:xfrm>
            <a:custGeom>
              <a:avLst/>
              <a:gdLst/>
              <a:ahLst/>
              <a:cxnLst/>
              <a:rect r="r" b="b" t="t" l="l"/>
              <a:pathLst>
                <a:path h="6149970" w="7068931">
                  <a:moveTo>
                    <a:pt x="0" y="0"/>
                  </a:moveTo>
                  <a:lnTo>
                    <a:pt x="7068932" y="0"/>
                  </a:lnTo>
                  <a:lnTo>
                    <a:pt x="7068932" y="6149970"/>
                  </a:lnTo>
                  <a:lnTo>
                    <a:pt x="0" y="614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58300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2429251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28700" y="1028700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2744841" y="1724213"/>
            <a:ext cx="1400551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400000">
            <a:off x="4032263" y="1733738"/>
            <a:ext cx="1400551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447331" y="4492204"/>
            <a:ext cx="7580985" cy="4267200"/>
            <a:chOff x="0" y="0"/>
            <a:chExt cx="10107981" cy="5689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132392" cy="5689600"/>
            </a:xfrm>
            <a:custGeom>
              <a:avLst/>
              <a:gdLst/>
              <a:ahLst/>
              <a:cxnLst/>
              <a:rect r="r" b="b" t="t" l="l"/>
              <a:pathLst>
                <a:path h="5689600" w="5132392">
                  <a:moveTo>
                    <a:pt x="0" y="0"/>
                  </a:moveTo>
                  <a:lnTo>
                    <a:pt x="5132392" y="0"/>
                  </a:lnTo>
                  <a:lnTo>
                    <a:pt x="5132392" y="5689600"/>
                  </a:lnTo>
                  <a:lnTo>
                    <a:pt x="0" y="5689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37823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132392" y="0"/>
              <a:ext cx="4975589" cy="5689600"/>
            </a:xfrm>
            <a:custGeom>
              <a:avLst/>
              <a:gdLst/>
              <a:ahLst/>
              <a:cxnLst/>
              <a:rect r="r" b="b" t="t" l="l"/>
              <a:pathLst>
                <a:path h="5689600" w="4975589">
                  <a:moveTo>
                    <a:pt x="0" y="0"/>
                  </a:moveTo>
                  <a:lnTo>
                    <a:pt x="4975589" y="0"/>
                  </a:lnTo>
                  <a:lnTo>
                    <a:pt x="4975589" y="5689600"/>
                  </a:lnTo>
                  <a:lnTo>
                    <a:pt x="0" y="5689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79633" t="0" r="-213668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447331" y="3482551"/>
            <a:ext cx="10102713" cy="676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2999" spc="299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(라벨링된 데이터들을 colab을 이용한 학습)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9259" y="2688801"/>
            <a:ext cx="6886801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yolov8 Segment 학습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29991" y="1287016"/>
            <a:ext cx="8115300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15"/>
              </a:lnSpc>
            </a:pPr>
            <a:r>
              <a:rPr lang="en-US" sz="65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진행결과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243328" y="4254079"/>
            <a:ext cx="7803927" cy="450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00"/>
              </a:lnSpc>
            </a:pPr>
            <a:r>
              <a:rPr lang="en-US" sz="30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상자 모서리에 딱 맞게 바운딩 박스 출력</a:t>
            </a:r>
          </a:p>
          <a:p>
            <a:pPr algn="just">
              <a:lnSpc>
                <a:spcPts val="6000"/>
              </a:lnSpc>
            </a:pPr>
            <a:r>
              <a:rPr lang="en-US" sz="30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이로 인해 거리에 따른 비율 계산 함수 </a:t>
            </a:r>
          </a:p>
          <a:p>
            <a:pPr algn="just">
              <a:lnSpc>
                <a:spcPts val="6000"/>
              </a:lnSpc>
            </a:pPr>
            <a:r>
              <a:rPr lang="en-US" sz="30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작성 가능 높이에 따른 오차 감소</a:t>
            </a:r>
          </a:p>
          <a:p>
            <a:pPr algn="just">
              <a:lnSpc>
                <a:spcPts val="6000"/>
              </a:lnSpc>
            </a:pPr>
            <a:r>
              <a:rPr lang="en-US" sz="30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바운딩 된 영역은 고정된 상태이지만 </a:t>
            </a:r>
          </a:p>
          <a:p>
            <a:pPr algn="just">
              <a:lnSpc>
                <a:spcPts val="6000"/>
              </a:lnSpc>
            </a:pPr>
            <a:r>
              <a:rPr lang="en-US" sz="30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좌표 값을 찍을 때 가장 높은 정확도를 보여 각도 계산에 있어 오차가 작다고 판단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58300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2429251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28700" y="1028700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2744841" y="1724213"/>
            <a:ext cx="1400551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400000">
            <a:off x="4032263" y="1733738"/>
            <a:ext cx="1400551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028700" y="3629429"/>
            <a:ext cx="16117883" cy="4515895"/>
            <a:chOff x="0" y="0"/>
            <a:chExt cx="21490510" cy="602119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082607" cy="6021194"/>
            </a:xfrm>
            <a:custGeom>
              <a:avLst/>
              <a:gdLst/>
              <a:ahLst/>
              <a:cxnLst/>
              <a:rect r="r" b="b" t="t" l="l"/>
              <a:pathLst>
                <a:path h="6021194" w="8082607">
                  <a:moveTo>
                    <a:pt x="0" y="0"/>
                  </a:moveTo>
                  <a:lnTo>
                    <a:pt x="8082607" y="0"/>
                  </a:lnTo>
                  <a:lnTo>
                    <a:pt x="8082607" y="6021194"/>
                  </a:lnTo>
                  <a:lnTo>
                    <a:pt x="0" y="60211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865" b="-8618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8082607" y="0"/>
              <a:ext cx="13407903" cy="6021194"/>
            </a:xfrm>
            <a:custGeom>
              <a:avLst/>
              <a:gdLst/>
              <a:ahLst/>
              <a:cxnLst/>
              <a:rect r="r" b="b" t="t" l="l"/>
              <a:pathLst>
                <a:path h="6021194" w="13407903">
                  <a:moveTo>
                    <a:pt x="0" y="0"/>
                  </a:moveTo>
                  <a:lnTo>
                    <a:pt x="13407903" y="0"/>
                  </a:lnTo>
                  <a:lnTo>
                    <a:pt x="13407903" y="6021194"/>
                  </a:lnTo>
                  <a:lnTo>
                    <a:pt x="0" y="60211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95" t="0" r="-2689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029991" y="1287016"/>
            <a:ext cx="8115300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15"/>
              </a:lnSpc>
            </a:pPr>
            <a:r>
              <a:rPr lang="en-US" sz="65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최종 모델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738828"/>
            <a:ext cx="230756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0도인 경우</a:t>
            </a:r>
          </a:p>
        </p:txBody>
      </p:sp>
      <p:sp>
        <p:nvSpPr>
          <p:cNvPr name="AutoShape 12" id="12"/>
          <p:cNvSpPr/>
          <p:nvPr/>
        </p:nvSpPr>
        <p:spPr>
          <a:xfrm>
            <a:off x="7083739" y="5633388"/>
            <a:ext cx="2003902" cy="0"/>
          </a:xfrm>
          <a:prstGeom prst="line">
            <a:avLst/>
          </a:prstGeom>
          <a:ln cap="flat" w="38100">
            <a:solidFill>
              <a:srgbClr val="FFFF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9068591" y="5130608"/>
            <a:ext cx="0" cy="502779"/>
          </a:xfrm>
          <a:prstGeom prst="line">
            <a:avLst/>
          </a:prstGeom>
          <a:ln cap="flat" w="38100">
            <a:solidFill>
              <a:srgbClr val="FFFF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7064689" y="5111558"/>
            <a:ext cx="2003902" cy="0"/>
          </a:xfrm>
          <a:prstGeom prst="line">
            <a:avLst/>
          </a:prstGeom>
          <a:ln cap="flat" w="38100">
            <a:solidFill>
              <a:srgbClr val="FFFF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7102789" y="5143500"/>
            <a:ext cx="0" cy="502779"/>
          </a:xfrm>
          <a:prstGeom prst="line">
            <a:avLst/>
          </a:prstGeom>
          <a:ln cap="flat" w="38100">
            <a:solidFill>
              <a:srgbClr val="FFFF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7102789" y="7951607"/>
            <a:ext cx="2003902" cy="0"/>
          </a:xfrm>
          <a:prstGeom prst="line">
            <a:avLst/>
          </a:prstGeom>
          <a:ln cap="flat" w="38100">
            <a:solidFill>
              <a:srgbClr val="FFFF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7064689" y="7397260"/>
            <a:ext cx="2003902" cy="0"/>
          </a:xfrm>
          <a:prstGeom prst="line">
            <a:avLst/>
          </a:prstGeom>
          <a:ln cap="flat" w="38100">
            <a:solidFill>
              <a:srgbClr val="FFFF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9087641" y="7397260"/>
            <a:ext cx="0" cy="502779"/>
          </a:xfrm>
          <a:prstGeom prst="line">
            <a:avLst/>
          </a:prstGeom>
          <a:ln cap="flat" w="38100">
            <a:solidFill>
              <a:srgbClr val="FFFF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7083739" y="7397260"/>
            <a:ext cx="0" cy="502779"/>
          </a:xfrm>
          <a:prstGeom prst="line">
            <a:avLst/>
          </a:prstGeom>
          <a:ln cap="flat" w="38100">
            <a:solidFill>
              <a:srgbClr val="FFFF00"/>
            </a:solidFill>
            <a:prstDash val="sysDash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9263062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2429251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28700" y="1028700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2744841" y="1724213"/>
            <a:ext cx="1400551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400000">
            <a:off x="4032263" y="1733738"/>
            <a:ext cx="1400551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2738828"/>
            <a:ext cx="239780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32도인 경우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28700" y="3634178"/>
            <a:ext cx="6074089" cy="4515895"/>
          </a:xfrm>
          <a:custGeom>
            <a:avLst/>
            <a:gdLst/>
            <a:ahLst/>
            <a:cxnLst/>
            <a:rect r="r" b="b" t="t" l="l"/>
            <a:pathLst>
              <a:path h="4515895" w="6074089">
                <a:moveTo>
                  <a:pt x="0" y="0"/>
                </a:moveTo>
                <a:lnTo>
                  <a:pt x="6074089" y="0"/>
                </a:lnTo>
                <a:lnTo>
                  <a:pt x="6074089" y="4515895"/>
                </a:lnTo>
                <a:lnTo>
                  <a:pt x="0" y="45158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6907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102789" y="3634178"/>
            <a:ext cx="10043793" cy="4515895"/>
          </a:xfrm>
          <a:custGeom>
            <a:avLst/>
            <a:gdLst/>
            <a:ahLst/>
            <a:cxnLst/>
            <a:rect r="r" b="b" t="t" l="l"/>
            <a:pathLst>
              <a:path h="4515895" w="10043793">
                <a:moveTo>
                  <a:pt x="0" y="0"/>
                </a:moveTo>
                <a:lnTo>
                  <a:pt x="10043794" y="0"/>
                </a:lnTo>
                <a:lnTo>
                  <a:pt x="10043794" y="4515895"/>
                </a:lnTo>
                <a:lnTo>
                  <a:pt x="0" y="45158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006" t="0" r="-5594" b="-141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029991" y="1287016"/>
            <a:ext cx="8115300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15"/>
              </a:lnSpc>
            </a:pPr>
            <a:r>
              <a:rPr lang="en-US" sz="65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최종 모델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7102789" y="7557626"/>
            <a:ext cx="2042002" cy="592447"/>
            <a:chOff x="0" y="0"/>
            <a:chExt cx="2722670" cy="789929"/>
          </a:xfrm>
        </p:grpSpPr>
        <p:sp>
          <p:nvSpPr>
            <p:cNvPr name="AutoShape 12" id="12"/>
            <p:cNvSpPr/>
            <p:nvPr/>
          </p:nvSpPr>
          <p:spPr>
            <a:xfrm>
              <a:off x="50800" y="764529"/>
              <a:ext cx="2671870" cy="0"/>
            </a:xfrm>
            <a:prstGeom prst="line">
              <a:avLst/>
            </a:prstGeom>
            <a:ln cap="flat" w="50800">
              <a:solidFill>
                <a:srgbClr val="FFFF00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>
              <a:off x="0" y="25400"/>
              <a:ext cx="2671870" cy="0"/>
            </a:xfrm>
            <a:prstGeom prst="line">
              <a:avLst/>
            </a:prstGeom>
            <a:ln cap="flat" w="50800">
              <a:solidFill>
                <a:srgbClr val="FFFF00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>
              <a:off x="2697270" y="25400"/>
              <a:ext cx="0" cy="670373"/>
            </a:xfrm>
            <a:prstGeom prst="line">
              <a:avLst/>
            </a:prstGeom>
            <a:ln cap="flat" w="50800">
              <a:solidFill>
                <a:srgbClr val="FFFF00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>
              <a:off x="25400" y="25400"/>
              <a:ext cx="0" cy="670373"/>
            </a:xfrm>
            <a:prstGeom prst="line">
              <a:avLst/>
            </a:prstGeom>
            <a:ln cap="flat" w="50800">
              <a:solidFill>
                <a:srgbClr val="FFFF00"/>
              </a:solidFill>
              <a:prstDash val="sysDash"/>
              <a:headEnd type="none" len="sm" w="sm"/>
              <a:tailEnd type="none" len="sm" w="sm"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7102789" y="4867357"/>
            <a:ext cx="2042002" cy="592447"/>
            <a:chOff x="0" y="0"/>
            <a:chExt cx="2722670" cy="789929"/>
          </a:xfrm>
        </p:grpSpPr>
        <p:sp>
          <p:nvSpPr>
            <p:cNvPr name="AutoShape 17" id="17"/>
            <p:cNvSpPr/>
            <p:nvPr/>
          </p:nvSpPr>
          <p:spPr>
            <a:xfrm>
              <a:off x="50800" y="764529"/>
              <a:ext cx="2671870" cy="0"/>
            </a:xfrm>
            <a:prstGeom prst="line">
              <a:avLst/>
            </a:prstGeom>
            <a:ln cap="flat" w="50800">
              <a:solidFill>
                <a:srgbClr val="FFFF00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>
              <a:off x="0" y="25400"/>
              <a:ext cx="2671870" cy="0"/>
            </a:xfrm>
            <a:prstGeom prst="line">
              <a:avLst/>
            </a:prstGeom>
            <a:ln cap="flat" w="50800">
              <a:solidFill>
                <a:srgbClr val="FFFF00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>
              <a:off x="2697270" y="25400"/>
              <a:ext cx="0" cy="670373"/>
            </a:xfrm>
            <a:prstGeom prst="line">
              <a:avLst/>
            </a:prstGeom>
            <a:ln cap="flat" w="50800">
              <a:solidFill>
                <a:srgbClr val="FFFF00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>
              <a:off x="25400" y="25400"/>
              <a:ext cx="0" cy="670373"/>
            </a:xfrm>
            <a:prstGeom prst="line">
              <a:avLst/>
            </a:prstGeom>
            <a:ln cap="flat" w="50800">
              <a:solidFill>
                <a:srgbClr val="FFFF00"/>
              </a:solidFill>
              <a:prstDash val="sysDash"/>
              <a:headEnd type="none" len="sm" w="sm"/>
              <a:tailEnd type="none" len="sm" w="sm"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7101998" y="6212278"/>
            <a:ext cx="2042002" cy="592447"/>
            <a:chOff x="0" y="0"/>
            <a:chExt cx="2722670" cy="789929"/>
          </a:xfrm>
        </p:grpSpPr>
        <p:sp>
          <p:nvSpPr>
            <p:cNvPr name="AutoShape 22" id="22"/>
            <p:cNvSpPr/>
            <p:nvPr/>
          </p:nvSpPr>
          <p:spPr>
            <a:xfrm>
              <a:off x="50800" y="764529"/>
              <a:ext cx="2671870" cy="0"/>
            </a:xfrm>
            <a:prstGeom prst="line">
              <a:avLst/>
            </a:prstGeom>
            <a:ln cap="flat" w="50800">
              <a:solidFill>
                <a:srgbClr val="FFFF00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0" y="25400"/>
              <a:ext cx="2671870" cy="0"/>
            </a:xfrm>
            <a:prstGeom prst="line">
              <a:avLst/>
            </a:prstGeom>
            <a:ln cap="flat" w="50800">
              <a:solidFill>
                <a:srgbClr val="FFFF00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>
              <a:off x="2697270" y="25400"/>
              <a:ext cx="0" cy="670373"/>
            </a:xfrm>
            <a:prstGeom prst="line">
              <a:avLst/>
            </a:prstGeom>
            <a:ln cap="flat" w="50800">
              <a:solidFill>
                <a:srgbClr val="FFFF00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25400" y="25400"/>
              <a:ext cx="0" cy="670373"/>
            </a:xfrm>
            <a:prstGeom prst="line">
              <a:avLst/>
            </a:prstGeom>
            <a:ln cap="flat" w="50800">
              <a:solidFill>
                <a:srgbClr val="FFFF00"/>
              </a:solidFill>
              <a:prstDash val="sysDash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9263062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2429251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28700" y="1028700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2744841" y="1724213"/>
            <a:ext cx="1400551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400000">
            <a:off x="4032263" y="1733738"/>
            <a:ext cx="1400551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3634178"/>
            <a:ext cx="6074089" cy="4515895"/>
          </a:xfrm>
          <a:custGeom>
            <a:avLst/>
            <a:gdLst/>
            <a:ahLst/>
            <a:cxnLst/>
            <a:rect r="r" b="b" t="t" l="l"/>
            <a:pathLst>
              <a:path h="4515895" w="6074089">
                <a:moveTo>
                  <a:pt x="0" y="0"/>
                </a:moveTo>
                <a:lnTo>
                  <a:pt x="6074089" y="0"/>
                </a:lnTo>
                <a:lnTo>
                  <a:pt x="6074089" y="4515895"/>
                </a:lnTo>
                <a:lnTo>
                  <a:pt x="0" y="45158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74" r="0" b="-5048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102789" y="3634178"/>
            <a:ext cx="10043793" cy="4515895"/>
          </a:xfrm>
          <a:custGeom>
            <a:avLst/>
            <a:gdLst/>
            <a:ahLst/>
            <a:cxnLst/>
            <a:rect r="r" b="b" t="t" l="l"/>
            <a:pathLst>
              <a:path h="4515895" w="10043793">
                <a:moveTo>
                  <a:pt x="0" y="0"/>
                </a:moveTo>
                <a:lnTo>
                  <a:pt x="10043794" y="0"/>
                </a:lnTo>
                <a:lnTo>
                  <a:pt x="10043794" y="4515895"/>
                </a:lnTo>
                <a:lnTo>
                  <a:pt x="0" y="45158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38" t="0" r="-3152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2738828"/>
            <a:ext cx="370383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52도인 경우 (오류)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29991" y="1287016"/>
            <a:ext cx="8115300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15"/>
              </a:lnSpc>
            </a:pPr>
            <a:r>
              <a:rPr lang="en-US" sz="65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최종 모델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7102789" y="3829426"/>
            <a:ext cx="2042002" cy="592447"/>
            <a:chOff x="0" y="0"/>
            <a:chExt cx="2722670" cy="789929"/>
          </a:xfrm>
        </p:grpSpPr>
        <p:sp>
          <p:nvSpPr>
            <p:cNvPr name="AutoShape 12" id="12"/>
            <p:cNvSpPr/>
            <p:nvPr/>
          </p:nvSpPr>
          <p:spPr>
            <a:xfrm>
              <a:off x="50800" y="764529"/>
              <a:ext cx="2671870" cy="0"/>
            </a:xfrm>
            <a:prstGeom prst="line">
              <a:avLst/>
            </a:prstGeom>
            <a:ln cap="flat" w="50800">
              <a:solidFill>
                <a:srgbClr val="FFFF00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>
              <a:off x="0" y="25400"/>
              <a:ext cx="2671870" cy="0"/>
            </a:xfrm>
            <a:prstGeom prst="line">
              <a:avLst/>
            </a:prstGeom>
            <a:ln cap="flat" w="50800">
              <a:solidFill>
                <a:srgbClr val="FFFF00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>
              <a:off x="2697270" y="25400"/>
              <a:ext cx="0" cy="670373"/>
            </a:xfrm>
            <a:prstGeom prst="line">
              <a:avLst/>
            </a:prstGeom>
            <a:ln cap="flat" w="50800">
              <a:solidFill>
                <a:srgbClr val="FFFF00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>
              <a:off x="25400" y="25400"/>
              <a:ext cx="0" cy="670373"/>
            </a:xfrm>
            <a:prstGeom prst="line">
              <a:avLst/>
            </a:prstGeom>
            <a:ln cap="flat" w="50800">
              <a:solidFill>
                <a:srgbClr val="FFFF00"/>
              </a:solidFill>
              <a:prstDash val="sysDash"/>
              <a:headEnd type="none" len="sm" w="sm"/>
              <a:tailEnd type="none" len="sm" w="sm"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7102789" y="4992162"/>
            <a:ext cx="2042002" cy="592447"/>
            <a:chOff x="0" y="0"/>
            <a:chExt cx="2722670" cy="789929"/>
          </a:xfrm>
        </p:grpSpPr>
        <p:sp>
          <p:nvSpPr>
            <p:cNvPr name="AutoShape 17" id="17"/>
            <p:cNvSpPr/>
            <p:nvPr/>
          </p:nvSpPr>
          <p:spPr>
            <a:xfrm>
              <a:off x="50800" y="764529"/>
              <a:ext cx="2671870" cy="0"/>
            </a:xfrm>
            <a:prstGeom prst="line">
              <a:avLst/>
            </a:prstGeom>
            <a:ln cap="flat" w="50800">
              <a:solidFill>
                <a:srgbClr val="FFFF00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>
              <a:off x="0" y="25400"/>
              <a:ext cx="2671870" cy="0"/>
            </a:xfrm>
            <a:prstGeom prst="line">
              <a:avLst/>
            </a:prstGeom>
            <a:ln cap="flat" w="50800">
              <a:solidFill>
                <a:srgbClr val="FFFF00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>
              <a:off x="2697270" y="25400"/>
              <a:ext cx="0" cy="670373"/>
            </a:xfrm>
            <a:prstGeom prst="line">
              <a:avLst/>
            </a:prstGeom>
            <a:ln cap="flat" w="50800">
              <a:solidFill>
                <a:srgbClr val="FFFF00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>
              <a:off x="25400" y="25400"/>
              <a:ext cx="0" cy="670373"/>
            </a:xfrm>
            <a:prstGeom prst="line">
              <a:avLst/>
            </a:prstGeom>
            <a:ln cap="flat" w="50800">
              <a:solidFill>
                <a:srgbClr val="FFFF00"/>
              </a:solidFill>
              <a:prstDash val="sysDash"/>
              <a:headEnd type="none" len="sm" w="sm"/>
              <a:tailEnd type="none" len="sm" w="sm"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7101998" y="6294232"/>
            <a:ext cx="2042002" cy="592447"/>
            <a:chOff x="0" y="0"/>
            <a:chExt cx="2722670" cy="789929"/>
          </a:xfrm>
        </p:grpSpPr>
        <p:sp>
          <p:nvSpPr>
            <p:cNvPr name="AutoShape 22" id="22"/>
            <p:cNvSpPr/>
            <p:nvPr/>
          </p:nvSpPr>
          <p:spPr>
            <a:xfrm>
              <a:off x="50800" y="764529"/>
              <a:ext cx="2671870" cy="0"/>
            </a:xfrm>
            <a:prstGeom prst="line">
              <a:avLst/>
            </a:prstGeom>
            <a:ln cap="flat" w="50800">
              <a:solidFill>
                <a:srgbClr val="FFFF00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0" y="25400"/>
              <a:ext cx="2671870" cy="0"/>
            </a:xfrm>
            <a:prstGeom prst="line">
              <a:avLst/>
            </a:prstGeom>
            <a:ln cap="flat" w="50800">
              <a:solidFill>
                <a:srgbClr val="FFFF00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>
              <a:off x="2697270" y="25400"/>
              <a:ext cx="0" cy="670373"/>
            </a:xfrm>
            <a:prstGeom prst="line">
              <a:avLst/>
            </a:prstGeom>
            <a:ln cap="flat" w="50800">
              <a:solidFill>
                <a:srgbClr val="FFFF00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25400" y="25400"/>
              <a:ext cx="0" cy="670373"/>
            </a:xfrm>
            <a:prstGeom prst="line">
              <a:avLst/>
            </a:prstGeom>
            <a:ln cap="flat" w="50800">
              <a:solidFill>
                <a:srgbClr val="FFFF00"/>
              </a:solidFill>
              <a:prstDash val="sysDash"/>
              <a:headEnd type="none" len="sm" w="sm"/>
              <a:tailEnd type="none" len="sm" w="sm"/>
            </a:ln>
          </p:spPr>
        </p:sp>
      </p:grpSp>
      <p:grpSp>
        <p:nvGrpSpPr>
          <p:cNvPr name="Group 26" id="26"/>
          <p:cNvGrpSpPr/>
          <p:nvPr/>
        </p:nvGrpSpPr>
        <p:grpSpPr>
          <a:xfrm rot="0">
            <a:off x="7102789" y="7557626"/>
            <a:ext cx="2042002" cy="592447"/>
            <a:chOff x="0" y="0"/>
            <a:chExt cx="2722670" cy="789929"/>
          </a:xfrm>
        </p:grpSpPr>
        <p:sp>
          <p:nvSpPr>
            <p:cNvPr name="AutoShape 27" id="27"/>
            <p:cNvSpPr/>
            <p:nvPr/>
          </p:nvSpPr>
          <p:spPr>
            <a:xfrm>
              <a:off x="50800" y="764529"/>
              <a:ext cx="2671870" cy="0"/>
            </a:xfrm>
            <a:prstGeom prst="line">
              <a:avLst/>
            </a:prstGeom>
            <a:ln cap="flat" w="50800">
              <a:solidFill>
                <a:srgbClr val="FFFF00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0" y="25400"/>
              <a:ext cx="2671870" cy="0"/>
            </a:xfrm>
            <a:prstGeom prst="line">
              <a:avLst/>
            </a:prstGeom>
            <a:ln cap="flat" w="50800">
              <a:solidFill>
                <a:srgbClr val="FFFF00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2697270" y="25400"/>
              <a:ext cx="0" cy="670373"/>
            </a:xfrm>
            <a:prstGeom prst="line">
              <a:avLst/>
            </a:prstGeom>
            <a:ln cap="flat" w="50800">
              <a:solidFill>
                <a:srgbClr val="FFFF00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25400" y="25400"/>
              <a:ext cx="0" cy="670373"/>
            </a:xfrm>
            <a:prstGeom prst="line">
              <a:avLst/>
            </a:prstGeom>
            <a:ln cap="flat" w="50800">
              <a:solidFill>
                <a:srgbClr val="FFFF00"/>
              </a:solidFill>
              <a:prstDash val="sysDash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25216" y="1028700"/>
            <a:ext cx="7234084" cy="8229600"/>
          </a:xfrm>
          <a:custGeom>
            <a:avLst/>
            <a:gdLst/>
            <a:ahLst/>
            <a:cxnLst/>
            <a:rect r="r" b="b" t="t" l="l"/>
            <a:pathLst>
              <a:path h="8229600" w="7234084">
                <a:moveTo>
                  <a:pt x="0" y="0"/>
                </a:moveTo>
                <a:lnTo>
                  <a:pt x="7234084" y="0"/>
                </a:lnTo>
                <a:lnTo>
                  <a:pt x="723408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7101348" cy="8229600"/>
          </a:xfrm>
          <a:custGeom>
            <a:avLst/>
            <a:gdLst/>
            <a:ahLst/>
            <a:cxnLst/>
            <a:rect r="r" b="b" t="t" l="l"/>
            <a:pathLst>
              <a:path h="8229600" w="7101348">
                <a:moveTo>
                  <a:pt x="0" y="0"/>
                </a:moveTo>
                <a:lnTo>
                  <a:pt x="7101348" y="0"/>
                </a:lnTo>
                <a:lnTo>
                  <a:pt x="710134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7147621" cy="8229600"/>
          </a:xfrm>
          <a:custGeom>
            <a:avLst/>
            <a:gdLst/>
            <a:ahLst/>
            <a:cxnLst/>
            <a:rect r="r" b="b" t="t" l="l"/>
            <a:pathLst>
              <a:path h="8229600" w="7147621">
                <a:moveTo>
                  <a:pt x="0" y="0"/>
                </a:moveTo>
                <a:lnTo>
                  <a:pt x="7147621" y="0"/>
                </a:lnTo>
                <a:lnTo>
                  <a:pt x="714762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32949" y="1028700"/>
            <a:ext cx="7326351" cy="8229600"/>
          </a:xfrm>
          <a:custGeom>
            <a:avLst/>
            <a:gdLst/>
            <a:ahLst/>
            <a:cxnLst/>
            <a:rect r="r" b="b" t="t" l="l"/>
            <a:pathLst>
              <a:path h="8229600" w="7326351">
                <a:moveTo>
                  <a:pt x="0" y="0"/>
                </a:moveTo>
                <a:lnTo>
                  <a:pt x="7326351" y="0"/>
                </a:lnTo>
                <a:lnTo>
                  <a:pt x="732635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159065" y="6194689"/>
            <a:ext cx="4641857" cy="807580"/>
            <a:chOff x="0" y="0"/>
            <a:chExt cx="6189142" cy="1076773"/>
          </a:xfrm>
        </p:grpSpPr>
        <p:sp>
          <p:nvSpPr>
            <p:cNvPr name="AutoShape 5" id="5"/>
            <p:cNvSpPr/>
            <p:nvPr/>
          </p:nvSpPr>
          <p:spPr>
            <a:xfrm>
              <a:off x="115478" y="1038673"/>
              <a:ext cx="6073664" cy="0"/>
            </a:xfrm>
            <a:prstGeom prst="line">
              <a:avLst/>
            </a:prstGeom>
            <a:ln cap="flat" w="76200">
              <a:solidFill>
                <a:srgbClr val="FF3131"/>
              </a:solidFill>
              <a:prstDash val="lgDash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>
              <a:off x="0" y="38100"/>
              <a:ext cx="6073664" cy="0"/>
            </a:xfrm>
            <a:prstGeom prst="line">
              <a:avLst/>
            </a:prstGeom>
            <a:ln cap="flat" w="76200">
              <a:solidFill>
                <a:srgbClr val="FF3131"/>
              </a:solidFill>
              <a:prstDash val="lgDash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>
              <a:off x="6131403" y="38100"/>
              <a:ext cx="0" cy="907497"/>
            </a:xfrm>
            <a:prstGeom prst="line">
              <a:avLst/>
            </a:prstGeom>
            <a:ln cap="flat" w="76200">
              <a:solidFill>
                <a:srgbClr val="FF3131"/>
              </a:solidFill>
              <a:prstDash val="lgDash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>
              <a:off x="57739" y="38100"/>
              <a:ext cx="0" cy="907497"/>
            </a:xfrm>
            <a:prstGeom prst="line">
              <a:avLst/>
            </a:prstGeom>
            <a:ln cap="flat" w="76200">
              <a:solidFill>
                <a:srgbClr val="FF3131"/>
              </a:solidFill>
              <a:prstDash val="lgDash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2159065" y="7663065"/>
            <a:ext cx="4641857" cy="807580"/>
            <a:chOff x="0" y="0"/>
            <a:chExt cx="6189142" cy="1076773"/>
          </a:xfrm>
        </p:grpSpPr>
        <p:sp>
          <p:nvSpPr>
            <p:cNvPr name="AutoShape 10" id="10"/>
            <p:cNvSpPr/>
            <p:nvPr/>
          </p:nvSpPr>
          <p:spPr>
            <a:xfrm>
              <a:off x="115478" y="1038673"/>
              <a:ext cx="6073664" cy="0"/>
            </a:xfrm>
            <a:prstGeom prst="line">
              <a:avLst/>
            </a:prstGeom>
            <a:ln cap="flat" w="76200">
              <a:solidFill>
                <a:srgbClr val="FF3131"/>
              </a:solidFill>
              <a:prstDash val="lgDash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>
              <a:off x="0" y="38100"/>
              <a:ext cx="6073664" cy="0"/>
            </a:xfrm>
            <a:prstGeom prst="line">
              <a:avLst/>
            </a:prstGeom>
            <a:ln cap="flat" w="76200">
              <a:solidFill>
                <a:srgbClr val="FF3131"/>
              </a:solidFill>
              <a:prstDash val="lgDash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>
              <a:off x="6131403" y="38100"/>
              <a:ext cx="0" cy="907497"/>
            </a:xfrm>
            <a:prstGeom prst="line">
              <a:avLst/>
            </a:prstGeom>
            <a:ln cap="flat" w="76200">
              <a:solidFill>
                <a:srgbClr val="FF3131"/>
              </a:solidFill>
              <a:prstDash val="lgDash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>
              <a:off x="57739" y="38100"/>
              <a:ext cx="0" cy="907497"/>
            </a:xfrm>
            <a:prstGeom prst="line">
              <a:avLst/>
            </a:prstGeom>
            <a:ln cap="flat" w="76200">
              <a:solidFill>
                <a:srgbClr val="FF3131"/>
              </a:solidFill>
              <a:prstDash val="lgDash"/>
              <a:headEnd type="none" len="sm" w="sm"/>
              <a:tailEnd type="none" len="sm" w="sm"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11082614" y="8345065"/>
            <a:ext cx="4834438" cy="807580"/>
            <a:chOff x="0" y="0"/>
            <a:chExt cx="6445918" cy="1076773"/>
          </a:xfrm>
        </p:grpSpPr>
        <p:sp>
          <p:nvSpPr>
            <p:cNvPr name="AutoShape 15" id="15"/>
            <p:cNvSpPr/>
            <p:nvPr/>
          </p:nvSpPr>
          <p:spPr>
            <a:xfrm>
              <a:off x="120269" y="1038673"/>
              <a:ext cx="6325649" cy="0"/>
            </a:xfrm>
            <a:prstGeom prst="line">
              <a:avLst/>
            </a:prstGeom>
            <a:ln cap="flat" w="76200">
              <a:solidFill>
                <a:srgbClr val="FF3131"/>
              </a:solidFill>
              <a:prstDash val="lgDash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>
              <a:off x="0" y="38100"/>
              <a:ext cx="6325649" cy="0"/>
            </a:xfrm>
            <a:prstGeom prst="line">
              <a:avLst/>
            </a:prstGeom>
            <a:ln cap="flat" w="76200">
              <a:solidFill>
                <a:srgbClr val="FF3131"/>
              </a:solidFill>
              <a:prstDash val="lgDash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>
              <a:off x="6385783" y="38100"/>
              <a:ext cx="0" cy="907497"/>
            </a:xfrm>
            <a:prstGeom prst="line">
              <a:avLst/>
            </a:prstGeom>
            <a:ln cap="flat" w="76200">
              <a:solidFill>
                <a:srgbClr val="FF3131"/>
              </a:solidFill>
              <a:prstDash val="lgDash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>
              <a:off x="60134" y="38100"/>
              <a:ext cx="0" cy="907497"/>
            </a:xfrm>
            <a:prstGeom prst="line">
              <a:avLst/>
            </a:prstGeom>
            <a:ln cap="flat" w="76200">
              <a:solidFill>
                <a:srgbClr val="FF3131"/>
              </a:solidFill>
              <a:prstDash val="lgDash"/>
              <a:headEnd type="none" len="sm" w="sm"/>
              <a:tailEnd type="none" len="sm" w="sm"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11082614" y="3979877"/>
            <a:ext cx="4834438" cy="807580"/>
            <a:chOff x="0" y="0"/>
            <a:chExt cx="6445918" cy="1076773"/>
          </a:xfrm>
        </p:grpSpPr>
        <p:sp>
          <p:nvSpPr>
            <p:cNvPr name="AutoShape 20" id="20"/>
            <p:cNvSpPr/>
            <p:nvPr/>
          </p:nvSpPr>
          <p:spPr>
            <a:xfrm>
              <a:off x="120269" y="1038673"/>
              <a:ext cx="6325649" cy="0"/>
            </a:xfrm>
            <a:prstGeom prst="line">
              <a:avLst/>
            </a:prstGeom>
            <a:ln cap="flat" w="76200">
              <a:solidFill>
                <a:srgbClr val="FF3131"/>
              </a:solidFill>
              <a:prstDash val="lgDash"/>
              <a:headEnd type="none" len="sm" w="sm"/>
              <a:tailEnd type="none" len="sm" w="sm"/>
            </a:ln>
          </p:spPr>
        </p:sp>
        <p:sp>
          <p:nvSpPr>
            <p:cNvPr name="AutoShape 21" id="21"/>
            <p:cNvSpPr/>
            <p:nvPr/>
          </p:nvSpPr>
          <p:spPr>
            <a:xfrm>
              <a:off x="0" y="38100"/>
              <a:ext cx="6325649" cy="0"/>
            </a:xfrm>
            <a:prstGeom prst="line">
              <a:avLst/>
            </a:prstGeom>
            <a:ln cap="flat" w="76200">
              <a:solidFill>
                <a:srgbClr val="FF3131"/>
              </a:solidFill>
              <a:prstDash val="lgDash"/>
              <a:headEnd type="none" len="sm" w="sm"/>
              <a:tailEnd type="none" len="sm" w="sm"/>
            </a:ln>
          </p:spPr>
        </p:sp>
        <p:sp>
          <p:nvSpPr>
            <p:cNvPr name="AutoShape 22" id="22"/>
            <p:cNvSpPr/>
            <p:nvPr/>
          </p:nvSpPr>
          <p:spPr>
            <a:xfrm>
              <a:off x="6385783" y="38100"/>
              <a:ext cx="0" cy="907497"/>
            </a:xfrm>
            <a:prstGeom prst="line">
              <a:avLst/>
            </a:prstGeom>
            <a:ln cap="flat" w="76200">
              <a:solidFill>
                <a:srgbClr val="FF3131"/>
              </a:solidFill>
              <a:prstDash val="lgDash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60134" y="38100"/>
              <a:ext cx="0" cy="907497"/>
            </a:xfrm>
            <a:prstGeom prst="line">
              <a:avLst/>
            </a:prstGeom>
            <a:ln cap="flat" w="76200">
              <a:solidFill>
                <a:srgbClr val="FF3131"/>
              </a:solidFill>
              <a:prstDash val="lgDash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19822"/>
            <a:ext cx="11515178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5"/>
              </a:lnSpc>
            </a:pPr>
            <a:r>
              <a:rPr lang="en-US" sz="65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결론 및 향후 방향</a:t>
            </a:r>
          </a:p>
        </p:txBody>
      </p:sp>
      <p:sp>
        <p:nvSpPr>
          <p:cNvPr name="AutoShape 3" id="3"/>
          <p:cNvSpPr/>
          <p:nvPr/>
        </p:nvSpPr>
        <p:spPr>
          <a:xfrm rot="-5400000">
            <a:off x="10815407" y="2814407"/>
            <a:ext cx="10287000" cy="4658186"/>
          </a:xfrm>
          <a:prstGeom prst="rect">
            <a:avLst/>
          </a:prstGeom>
          <a:solidFill>
            <a:srgbClr val="29235C"/>
          </a:solidFill>
        </p:spPr>
      </p:sp>
      <p:sp>
        <p:nvSpPr>
          <p:cNvPr name="AutoShape 4" id="4"/>
          <p:cNvSpPr/>
          <p:nvPr/>
        </p:nvSpPr>
        <p:spPr>
          <a:xfrm>
            <a:off x="1028700" y="2462699"/>
            <a:ext cx="11515178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028700" y="3498415"/>
            <a:ext cx="11515178" cy="4581439"/>
            <a:chOff x="0" y="0"/>
            <a:chExt cx="15353571" cy="610858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238125"/>
              <a:ext cx="15353571" cy="2879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000"/>
                </a:lnSpc>
              </a:pPr>
              <a:r>
                <a:rPr lang="en-US" sz="3000">
                  <a:solidFill>
                    <a:srgbClr val="29235C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결론</a:t>
              </a:r>
            </a:p>
            <a:p>
              <a:pPr algn="just" marL="647700" indent="-323850" lvl="1">
                <a:lnSpc>
                  <a:spcPts val="6000"/>
                </a:lnSpc>
                <a:buFont typeface="Arial"/>
                <a:buChar char="•"/>
              </a:pPr>
              <a:r>
                <a:rPr lang="en-US" sz="3000">
                  <a:solidFill>
                    <a:srgbClr val="29235C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일반 카메라로도 박스의 기울기 측정이 가능</a:t>
              </a:r>
            </a:p>
            <a:p>
              <a:pPr algn="just" marL="647700" indent="-323850" lvl="1">
                <a:lnSpc>
                  <a:spcPts val="6000"/>
                </a:lnSpc>
                <a:buFont typeface="Arial"/>
                <a:buChar char="•"/>
              </a:pPr>
              <a:r>
                <a:rPr lang="en-US" sz="3000">
                  <a:solidFill>
                    <a:srgbClr val="29235C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1~3도 사이의 각도 오차가 발생하였으나 보정 시 오차 감소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228860"/>
              <a:ext cx="15353571" cy="2879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000"/>
                </a:lnSpc>
              </a:pPr>
              <a:r>
                <a:rPr lang="en-US" sz="3000">
                  <a:solidFill>
                    <a:srgbClr val="29235C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향후 방향</a:t>
              </a:r>
            </a:p>
            <a:p>
              <a:pPr algn="just" marL="647700" indent="-323850" lvl="1">
                <a:lnSpc>
                  <a:spcPts val="6000"/>
                </a:lnSpc>
                <a:buFont typeface="Arial"/>
                <a:buChar char="•"/>
              </a:pPr>
              <a:r>
                <a:rPr lang="en-US" sz="3000">
                  <a:solidFill>
                    <a:srgbClr val="29235C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매니퓰레이터에 적용 및 다양한 상황에서 구현 </a:t>
              </a:r>
            </a:p>
            <a:p>
              <a:pPr algn="just">
                <a:lnSpc>
                  <a:spcPts val="6000"/>
                </a:lnSpc>
              </a:pP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58300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1028700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823264" y="3908425"/>
            <a:ext cx="14641472" cy="2222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 spc="-259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8534" y="2710402"/>
            <a:ext cx="15530932" cy="5468816"/>
            <a:chOff x="0" y="0"/>
            <a:chExt cx="4090451" cy="14403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90451" cy="1440347"/>
            </a:xfrm>
            <a:custGeom>
              <a:avLst/>
              <a:gdLst/>
              <a:ahLst/>
              <a:cxnLst/>
              <a:rect r="r" b="b" t="t" l="l"/>
              <a:pathLst>
                <a:path h="1440347" w="4090451">
                  <a:moveTo>
                    <a:pt x="0" y="0"/>
                  </a:moveTo>
                  <a:lnTo>
                    <a:pt x="4090451" y="0"/>
                  </a:lnTo>
                  <a:lnTo>
                    <a:pt x="4090451" y="1440347"/>
                  </a:lnTo>
                  <a:lnTo>
                    <a:pt x="0" y="14403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235C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090451" cy="148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cap="flat" w="19050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378534" y="1493506"/>
            <a:ext cx="4669226" cy="1216897"/>
            <a:chOff x="0" y="0"/>
            <a:chExt cx="6225634" cy="1622529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6225634" cy="1622529"/>
              <a:chOff x="0" y="0"/>
              <a:chExt cx="770347" cy="20076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70347" cy="200768"/>
              </a:xfrm>
              <a:custGeom>
                <a:avLst/>
                <a:gdLst/>
                <a:ahLst/>
                <a:cxnLst/>
                <a:rect r="r" b="b" t="t" l="l"/>
                <a:pathLst>
                  <a:path h="200768" w="770347">
                    <a:moveTo>
                      <a:pt x="0" y="0"/>
                    </a:moveTo>
                    <a:lnTo>
                      <a:pt x="770347" y="0"/>
                    </a:lnTo>
                    <a:lnTo>
                      <a:pt x="770347" y="200768"/>
                    </a:lnTo>
                    <a:lnTo>
                      <a:pt x="0" y="200768"/>
                    </a:lnTo>
                    <a:close/>
                  </a:path>
                </a:pathLst>
              </a:custGeom>
              <a:solidFill>
                <a:srgbClr val="29235C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770347" cy="24839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676131" y="277865"/>
              <a:ext cx="4873372" cy="990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299"/>
                </a:lnSpc>
                <a:spcBef>
                  <a:spcPct val="0"/>
                </a:spcBef>
              </a:pPr>
              <a:r>
                <a:rPr lang="en-US" sz="4499">
                  <a:solidFill>
                    <a:srgbClr val="FFFFFF"/>
                  </a:solidFill>
                  <a:latin typeface="Noto Sans Bold"/>
                  <a:ea typeface="Noto Sans Bold"/>
                  <a:cs typeface="Noto Sans Bold"/>
                  <a:sym typeface="Noto Sans Bold"/>
                </a:rPr>
                <a:t>목차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156772" y="3566594"/>
            <a:ext cx="6987228" cy="3756433"/>
            <a:chOff x="0" y="0"/>
            <a:chExt cx="9316303" cy="5008577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314325"/>
              <a:ext cx="5916162" cy="11186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999"/>
                </a:lnSpc>
              </a:pPr>
              <a:r>
                <a:rPr lang="en-US" sz="3999">
                  <a:solidFill>
                    <a:srgbClr val="29235C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1. 주제 소개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316052"/>
              <a:ext cx="7901471" cy="890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29235C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2. 프로젝트 계획 구성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717285"/>
              <a:ext cx="7901471" cy="890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29235C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3. 프로젝트 진행 결과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4118518"/>
              <a:ext cx="9316303" cy="890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29235C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4. 결론 및 향후 연구 방향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29991" y="1287016"/>
            <a:ext cx="8115300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15"/>
              </a:lnSpc>
            </a:pPr>
            <a:r>
              <a:rPr lang="en-US" sz="65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주제 소개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028700" y="2429251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28700" y="1028700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2791731"/>
            <a:ext cx="8611864" cy="134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5"/>
              </a:lnSpc>
            </a:pPr>
            <a:r>
              <a:rPr lang="en-US" sz="35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‘일반 Webcam’을 사용해 </a:t>
            </a:r>
          </a:p>
          <a:p>
            <a:pPr algn="l">
              <a:lnSpc>
                <a:spcPts val="5425"/>
              </a:lnSpc>
            </a:pPr>
            <a:r>
              <a:rPr lang="en-US" sz="35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상자와 지면 사이 각도 출력 딥 러닝 모델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398810"/>
            <a:ext cx="7441067" cy="449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29235C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매니퓰레이터의 Pick &amp; Place 과정 중 </a:t>
            </a:r>
          </a:p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29235C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옆의 그림과 같이 박스가 겹쳐져 있는 상황 발생</a:t>
            </a:r>
          </a:p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29235C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이때 그리퍼가 박스를 안정적으로 집기 위한 </a:t>
            </a:r>
          </a:p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29235C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박스의 각도 및 회전량 데이터 필요</a:t>
            </a:r>
          </a:p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29235C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위 데이터를 딥 러닝을 통해 추출하는 것</a:t>
            </a:r>
          </a:p>
          <a:p>
            <a:pPr algn="l">
              <a:lnSpc>
                <a:spcPts val="6000"/>
              </a:lnSpc>
            </a:pPr>
          </a:p>
        </p:txBody>
      </p:sp>
      <p:sp>
        <p:nvSpPr>
          <p:cNvPr name="AutoShape 7" id="7"/>
          <p:cNvSpPr/>
          <p:nvPr/>
        </p:nvSpPr>
        <p:spPr>
          <a:xfrm rot="-5400000">
            <a:off x="12744841" y="1724213"/>
            <a:ext cx="1400551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-5400000">
            <a:off x="4032263" y="1733738"/>
            <a:ext cx="1400551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0">
            <a:off x="1028700" y="9258300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true" flipV="false" rot="0">
            <a:off x="12643412" y="3278036"/>
            <a:ext cx="4503171" cy="5290069"/>
          </a:xfrm>
          <a:custGeom>
            <a:avLst/>
            <a:gdLst/>
            <a:ahLst/>
            <a:cxnLst/>
            <a:rect r="r" b="b" t="t" l="l"/>
            <a:pathLst>
              <a:path h="5290069" w="4503171">
                <a:moveTo>
                  <a:pt x="4503171" y="0"/>
                </a:moveTo>
                <a:lnTo>
                  <a:pt x="0" y="0"/>
                </a:lnTo>
                <a:lnTo>
                  <a:pt x="0" y="5290068"/>
                </a:lnTo>
                <a:lnTo>
                  <a:pt x="4503171" y="5290068"/>
                </a:lnTo>
                <a:lnTo>
                  <a:pt x="450317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164638" y="7570494"/>
            <a:ext cx="1279768" cy="1113398"/>
          </a:xfrm>
          <a:custGeom>
            <a:avLst/>
            <a:gdLst/>
            <a:ahLst/>
            <a:cxnLst/>
            <a:rect r="r" b="b" t="t" l="l"/>
            <a:pathLst>
              <a:path h="1113398" w="1279768">
                <a:moveTo>
                  <a:pt x="0" y="0"/>
                </a:moveTo>
                <a:lnTo>
                  <a:pt x="1279768" y="0"/>
                </a:lnTo>
                <a:lnTo>
                  <a:pt x="1279768" y="1113398"/>
                </a:lnTo>
                <a:lnTo>
                  <a:pt x="0" y="1113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2065756">
            <a:off x="10260688" y="6249559"/>
            <a:ext cx="2196071" cy="1910582"/>
          </a:xfrm>
          <a:custGeom>
            <a:avLst/>
            <a:gdLst/>
            <a:ahLst/>
            <a:cxnLst/>
            <a:rect r="r" b="b" t="t" l="l"/>
            <a:pathLst>
              <a:path h="1910582" w="2196071">
                <a:moveTo>
                  <a:pt x="0" y="0"/>
                </a:moveTo>
                <a:lnTo>
                  <a:pt x="2196072" y="0"/>
                </a:lnTo>
                <a:lnTo>
                  <a:pt x="2196072" y="1910582"/>
                </a:lnTo>
                <a:lnTo>
                  <a:pt x="0" y="19105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29991" y="1287016"/>
            <a:ext cx="8115300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15"/>
              </a:lnSpc>
            </a:pPr>
            <a:r>
              <a:rPr lang="en-US" sz="65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프로젝트 계획 구성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028700" y="2429251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28700" y="1028700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2373409" y="1724213"/>
            <a:ext cx="1400551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400000">
            <a:off x="4390837" y="1733738"/>
            <a:ext cx="1400551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0">
            <a:off x="1028700" y="9258300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2402049" y="3384904"/>
            <a:ext cx="4316159" cy="385246"/>
            <a:chOff x="0" y="0"/>
            <a:chExt cx="4553155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7780" y="22860"/>
              <a:ext cx="4527755" cy="360680"/>
            </a:xfrm>
            <a:custGeom>
              <a:avLst/>
              <a:gdLst/>
              <a:ahLst/>
              <a:cxnLst/>
              <a:rect r="r" b="b" t="t" l="l"/>
              <a:pathLst>
                <a:path h="360680" w="4527755">
                  <a:moveTo>
                    <a:pt x="4527755" y="180340"/>
                  </a:moveTo>
                  <a:cubicBezTo>
                    <a:pt x="4527755" y="81280"/>
                    <a:pt x="4447745" y="0"/>
                    <a:pt x="4347415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4347415" y="360680"/>
                  </a:lnTo>
                  <a:cubicBezTo>
                    <a:pt x="4446475" y="360680"/>
                    <a:pt x="4527755" y="279400"/>
                    <a:pt x="4527755" y="180340"/>
                  </a:cubicBezTo>
                  <a:close/>
                </a:path>
              </a:pathLst>
            </a:custGeom>
            <a:solidFill>
              <a:srgbClr val="29235C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171453" y="4461073"/>
            <a:ext cx="1546755" cy="385246"/>
            <a:chOff x="0" y="0"/>
            <a:chExt cx="1631686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7780" y="22860"/>
              <a:ext cx="1606286" cy="360680"/>
            </a:xfrm>
            <a:custGeom>
              <a:avLst/>
              <a:gdLst/>
              <a:ahLst/>
              <a:cxnLst/>
              <a:rect r="r" b="b" t="t" l="l"/>
              <a:pathLst>
                <a:path h="360680" w="1606286">
                  <a:moveTo>
                    <a:pt x="1606286" y="180340"/>
                  </a:moveTo>
                  <a:cubicBezTo>
                    <a:pt x="1606286" y="81280"/>
                    <a:pt x="1526276" y="0"/>
                    <a:pt x="142594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1425946" y="360680"/>
                  </a:lnTo>
                  <a:cubicBezTo>
                    <a:pt x="1525006" y="360680"/>
                    <a:pt x="1606286" y="279400"/>
                    <a:pt x="1606286" y="180340"/>
                  </a:cubicBezTo>
                  <a:close/>
                </a:path>
              </a:pathLst>
            </a:custGeom>
            <a:solidFill>
              <a:srgbClr val="29235C"/>
            </a:solidFill>
          </p:spPr>
        </p:sp>
      </p:grpSp>
      <p:sp>
        <p:nvSpPr>
          <p:cNvPr name="AutoShape 12" id="12"/>
          <p:cNvSpPr/>
          <p:nvPr/>
        </p:nvSpPr>
        <p:spPr>
          <a:xfrm rot="0">
            <a:off x="2495852" y="3577527"/>
            <a:ext cx="13622557" cy="25181"/>
          </a:xfrm>
          <a:prstGeom prst="rect">
            <a:avLst/>
          </a:prstGeom>
          <a:solidFill>
            <a:srgbClr val="29235C">
              <a:alpha val="80000"/>
            </a:srgbClr>
          </a:solidFill>
        </p:spPr>
      </p:sp>
      <p:grpSp>
        <p:nvGrpSpPr>
          <p:cNvPr name="Group 13" id="13"/>
          <p:cNvGrpSpPr/>
          <p:nvPr/>
        </p:nvGrpSpPr>
        <p:grpSpPr>
          <a:xfrm rot="0">
            <a:off x="6718208" y="5447131"/>
            <a:ext cx="3375922" cy="385246"/>
            <a:chOff x="0" y="0"/>
            <a:chExt cx="3561290" cy="406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7780" y="22860"/>
              <a:ext cx="3535890" cy="360680"/>
            </a:xfrm>
            <a:custGeom>
              <a:avLst/>
              <a:gdLst/>
              <a:ahLst/>
              <a:cxnLst/>
              <a:rect r="r" b="b" t="t" l="l"/>
              <a:pathLst>
                <a:path h="360680" w="3535890">
                  <a:moveTo>
                    <a:pt x="3535890" y="180340"/>
                  </a:moveTo>
                  <a:cubicBezTo>
                    <a:pt x="3535890" y="81280"/>
                    <a:pt x="3455880" y="0"/>
                    <a:pt x="3355550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3355550" y="360680"/>
                  </a:lnTo>
                  <a:cubicBezTo>
                    <a:pt x="3454610" y="360680"/>
                    <a:pt x="3535890" y="279400"/>
                    <a:pt x="3535890" y="180340"/>
                  </a:cubicBezTo>
                  <a:close/>
                </a:path>
              </a:pathLst>
            </a:custGeom>
            <a:solidFill>
              <a:srgbClr val="29235C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554691" y="6398349"/>
            <a:ext cx="2969440" cy="385246"/>
            <a:chOff x="0" y="0"/>
            <a:chExt cx="3132489" cy="406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7780" y="22860"/>
              <a:ext cx="3107089" cy="360680"/>
            </a:xfrm>
            <a:custGeom>
              <a:avLst/>
              <a:gdLst/>
              <a:ahLst/>
              <a:cxnLst/>
              <a:rect r="r" b="b" t="t" l="l"/>
              <a:pathLst>
                <a:path h="360680" w="3107089">
                  <a:moveTo>
                    <a:pt x="3107089" y="180340"/>
                  </a:moveTo>
                  <a:cubicBezTo>
                    <a:pt x="3107089" y="81280"/>
                    <a:pt x="3027079" y="0"/>
                    <a:pt x="2926749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2926749" y="360680"/>
                  </a:lnTo>
                  <a:cubicBezTo>
                    <a:pt x="3025809" y="360680"/>
                    <a:pt x="3107089" y="279400"/>
                    <a:pt x="3107089" y="180340"/>
                  </a:cubicBezTo>
                  <a:close/>
                </a:path>
              </a:pathLst>
            </a:custGeom>
            <a:solidFill>
              <a:srgbClr val="29235C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1524131" y="7354335"/>
            <a:ext cx="3063244" cy="385246"/>
            <a:chOff x="0" y="0"/>
            <a:chExt cx="3231443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7780" y="22860"/>
              <a:ext cx="3206043" cy="360680"/>
            </a:xfrm>
            <a:custGeom>
              <a:avLst/>
              <a:gdLst/>
              <a:ahLst/>
              <a:cxnLst/>
              <a:rect r="r" b="b" t="t" l="l"/>
              <a:pathLst>
                <a:path h="360680" w="3206043">
                  <a:moveTo>
                    <a:pt x="3206043" y="180340"/>
                  </a:moveTo>
                  <a:cubicBezTo>
                    <a:pt x="3206043" y="81280"/>
                    <a:pt x="3126034" y="0"/>
                    <a:pt x="3025703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3025703" y="360680"/>
                  </a:lnTo>
                  <a:cubicBezTo>
                    <a:pt x="3124763" y="360680"/>
                    <a:pt x="3206043" y="279400"/>
                    <a:pt x="3206043" y="180340"/>
                  </a:cubicBezTo>
                  <a:close/>
                </a:path>
              </a:pathLst>
            </a:custGeom>
            <a:solidFill>
              <a:srgbClr val="29235C"/>
            </a:solidFill>
          </p:spPr>
        </p:sp>
      </p:grpSp>
      <p:sp>
        <p:nvSpPr>
          <p:cNvPr name="AutoShape 19" id="19"/>
          <p:cNvSpPr/>
          <p:nvPr/>
        </p:nvSpPr>
        <p:spPr>
          <a:xfrm rot="0">
            <a:off x="2495852" y="4641105"/>
            <a:ext cx="13622557" cy="25181"/>
          </a:xfrm>
          <a:prstGeom prst="rect">
            <a:avLst/>
          </a:prstGeom>
          <a:solidFill>
            <a:srgbClr val="29235C">
              <a:alpha val="80000"/>
            </a:srgbClr>
          </a:solidFill>
        </p:spPr>
      </p:sp>
      <p:sp>
        <p:nvSpPr>
          <p:cNvPr name="AutoShape 20" id="20"/>
          <p:cNvSpPr/>
          <p:nvPr/>
        </p:nvSpPr>
        <p:spPr>
          <a:xfrm rot="0">
            <a:off x="2495852" y="5614573"/>
            <a:ext cx="13622557" cy="25181"/>
          </a:xfrm>
          <a:prstGeom prst="rect">
            <a:avLst/>
          </a:prstGeom>
          <a:solidFill>
            <a:srgbClr val="29235C">
              <a:alpha val="80000"/>
            </a:srgbClr>
          </a:solidFill>
        </p:spPr>
      </p:sp>
      <p:sp>
        <p:nvSpPr>
          <p:cNvPr name="AutoShape 21" id="21"/>
          <p:cNvSpPr/>
          <p:nvPr/>
        </p:nvSpPr>
        <p:spPr>
          <a:xfrm rot="0">
            <a:off x="2495852" y="6590972"/>
            <a:ext cx="13622557" cy="25181"/>
          </a:xfrm>
          <a:prstGeom prst="rect">
            <a:avLst/>
          </a:prstGeom>
          <a:solidFill>
            <a:srgbClr val="29235C">
              <a:alpha val="80000"/>
            </a:srgbClr>
          </a:solidFill>
        </p:spPr>
      </p:sp>
      <p:sp>
        <p:nvSpPr>
          <p:cNvPr name="AutoShape 22" id="22"/>
          <p:cNvSpPr/>
          <p:nvPr/>
        </p:nvSpPr>
        <p:spPr>
          <a:xfrm rot="0">
            <a:off x="2495852" y="8523357"/>
            <a:ext cx="13622557" cy="25181"/>
          </a:xfrm>
          <a:prstGeom prst="rect">
            <a:avLst/>
          </a:prstGeom>
          <a:solidFill>
            <a:srgbClr val="29235C">
              <a:alpha val="80000"/>
            </a:srgbClr>
          </a:solidFill>
        </p:spPr>
      </p:sp>
      <p:sp>
        <p:nvSpPr>
          <p:cNvPr name="AutoShape 23" id="23"/>
          <p:cNvSpPr/>
          <p:nvPr/>
        </p:nvSpPr>
        <p:spPr>
          <a:xfrm rot="0">
            <a:off x="2495852" y="7546958"/>
            <a:ext cx="13622557" cy="25181"/>
          </a:xfrm>
          <a:prstGeom prst="rect">
            <a:avLst/>
          </a:prstGeom>
          <a:solidFill>
            <a:srgbClr val="29235C">
              <a:alpha val="80000"/>
            </a:srgbClr>
          </a:solidFill>
        </p:spPr>
      </p:sp>
      <p:grpSp>
        <p:nvGrpSpPr>
          <p:cNvPr name="Group 24" id="24"/>
          <p:cNvGrpSpPr/>
          <p:nvPr/>
        </p:nvGrpSpPr>
        <p:grpSpPr>
          <a:xfrm rot="0">
            <a:off x="13579489" y="8330734"/>
            <a:ext cx="2538921" cy="385246"/>
            <a:chOff x="0" y="0"/>
            <a:chExt cx="2678331" cy="406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17780" y="22860"/>
              <a:ext cx="2652931" cy="360680"/>
            </a:xfrm>
            <a:custGeom>
              <a:avLst/>
              <a:gdLst/>
              <a:ahLst/>
              <a:cxnLst/>
              <a:rect r="r" b="b" t="t" l="l"/>
              <a:pathLst>
                <a:path h="360680" w="2652931">
                  <a:moveTo>
                    <a:pt x="2652931" y="180340"/>
                  </a:moveTo>
                  <a:cubicBezTo>
                    <a:pt x="2652931" y="81280"/>
                    <a:pt x="2572921" y="0"/>
                    <a:pt x="2472590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2472590" y="360680"/>
                  </a:lnTo>
                  <a:cubicBezTo>
                    <a:pt x="2571650" y="360680"/>
                    <a:pt x="2652931" y="279400"/>
                    <a:pt x="2652931" y="180340"/>
                  </a:cubicBezTo>
                  <a:close/>
                </a:path>
              </a:pathLst>
            </a:custGeom>
            <a:solidFill>
              <a:srgbClr val="29235C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2402049" y="2641954"/>
            <a:ext cx="13716360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9"/>
              </a:lnSpc>
            </a:pPr>
            <a:r>
              <a:rPr lang="en-US" sz="2499" spc="-124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  7/9        7/10         7/11         7/12         7/13         7/14         7/15         7/16         7/17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988333" y="3342785"/>
            <a:ext cx="1444493" cy="399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사진 라벨링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302648" y="3844180"/>
            <a:ext cx="727343" cy="501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24"/>
              </a:lnSpc>
              <a:spcBef>
                <a:spcPct val="0"/>
              </a:spcBef>
            </a:pPr>
            <a:r>
              <a:rPr lang="en-US" sz="2499">
                <a:solidFill>
                  <a:srgbClr val="20385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전원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671738" y="4406363"/>
            <a:ext cx="576262" cy="399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TEST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666320" y="4833987"/>
            <a:ext cx="2926545" cy="501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24"/>
              </a:lnSpc>
              <a:spcBef>
                <a:spcPct val="0"/>
              </a:spcBef>
            </a:pPr>
            <a:r>
              <a:rPr lang="en-US" sz="2499">
                <a:solidFill>
                  <a:srgbClr val="20385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최윤호 장성열 이아선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372706" y="5393686"/>
            <a:ext cx="2066925" cy="399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각도 계산 코드 분석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096822" y="5802625"/>
            <a:ext cx="2915738" cy="501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24"/>
              </a:lnSpc>
              <a:spcBef>
                <a:spcPct val="0"/>
              </a:spcBef>
            </a:pPr>
            <a:r>
              <a:rPr lang="en-US" sz="2499">
                <a:solidFill>
                  <a:srgbClr val="20385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최윤호 권도현 최경철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060593" y="6343640"/>
            <a:ext cx="2067074" cy="399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추가 데이터 라벨링</a:t>
            </a: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712447" y="6774070"/>
            <a:ext cx="763365" cy="501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24"/>
              </a:lnSpc>
              <a:spcBef>
                <a:spcPct val="0"/>
              </a:spcBef>
            </a:pPr>
            <a:r>
              <a:rPr lang="en-US" sz="2499">
                <a:solidFill>
                  <a:srgbClr val="20385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전원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619276" y="7299626"/>
            <a:ext cx="700980" cy="399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피드백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703066" y="7749107"/>
            <a:ext cx="617190" cy="501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24"/>
              </a:lnSpc>
              <a:spcBef>
                <a:spcPct val="0"/>
              </a:spcBef>
            </a:pPr>
            <a:r>
              <a:rPr lang="en-US" sz="2499">
                <a:solidFill>
                  <a:srgbClr val="20385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전원</a:t>
            </a:r>
            <a:r>
              <a:rPr lang="en-US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4153913" y="8288615"/>
            <a:ext cx="1533674" cy="399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최종 발표 준비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587375" y="8674402"/>
            <a:ext cx="666750" cy="501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4"/>
              </a:lnSpc>
              <a:spcBef>
                <a:spcPct val="0"/>
              </a:spcBef>
            </a:pPr>
            <a:r>
              <a:rPr lang="en-US" sz="2499">
                <a:solidFill>
                  <a:srgbClr val="20385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전원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9253538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1028700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28700" y="2429251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028700" y="3844680"/>
            <a:ext cx="16395009" cy="3998192"/>
            <a:chOff x="0" y="0"/>
            <a:chExt cx="21860013" cy="533092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6700080" y="2896755"/>
              <a:ext cx="5159932" cy="24341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29235C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Webcam을 </a:t>
              </a:r>
            </a:p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29235C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이용한 </a:t>
              </a:r>
            </a:p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29235C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실시간 박스 탐지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1142506" y="3015288"/>
              <a:ext cx="4909874" cy="7831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29235C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데이터 셋 딥러닝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746753" y="3005764"/>
              <a:ext cx="3416368" cy="792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29235C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Labeling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6352363" y="3015288"/>
              <a:ext cx="3344546" cy="7831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29235C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객체 탐지</a:t>
              </a:r>
            </a:p>
          </p:txBody>
        </p:sp>
        <p:sp>
          <p:nvSpPr>
            <p:cNvPr name="Freeform 10" id="10"/>
            <p:cNvSpPr/>
            <p:nvPr/>
          </p:nvSpPr>
          <p:spPr>
            <a:xfrm flipH="false" flipV="false" rot="0">
              <a:off x="20223" y="72844"/>
              <a:ext cx="4889651" cy="1361722"/>
            </a:xfrm>
            <a:custGeom>
              <a:avLst/>
              <a:gdLst/>
              <a:ahLst/>
              <a:cxnLst/>
              <a:rect r="r" b="b" t="t" l="l"/>
              <a:pathLst>
                <a:path h="1361722" w="4889651">
                  <a:moveTo>
                    <a:pt x="0" y="0"/>
                  </a:moveTo>
                  <a:lnTo>
                    <a:pt x="4889651" y="0"/>
                  </a:lnTo>
                  <a:lnTo>
                    <a:pt x="4889651" y="1361722"/>
                  </a:lnTo>
                  <a:lnTo>
                    <a:pt x="0" y="13617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92" t="-10494" r="-7946" b="-3778"/>
              </a:stretch>
            </a:blipFill>
          </p:spPr>
        </p:sp>
        <p:sp>
          <p:nvSpPr>
            <p:cNvPr name="AutoShape 11" id="11"/>
            <p:cNvSpPr/>
            <p:nvPr/>
          </p:nvSpPr>
          <p:spPr>
            <a:xfrm flipV="true">
              <a:off x="20223" y="1460627"/>
              <a:ext cx="4889651" cy="0"/>
            </a:xfrm>
            <a:prstGeom prst="line">
              <a:avLst/>
            </a:prstGeom>
            <a:ln cap="flat" w="40447">
              <a:solidFill>
                <a:srgbClr val="29235C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V="true">
              <a:off x="20223" y="93067"/>
              <a:ext cx="4889651" cy="0"/>
            </a:xfrm>
            <a:prstGeom prst="line">
              <a:avLst/>
            </a:prstGeom>
            <a:ln cap="flat" w="40447">
              <a:solidFill>
                <a:srgbClr val="29235C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 flipV="true">
              <a:off x="20223" y="98905"/>
              <a:ext cx="0" cy="1361722"/>
            </a:xfrm>
            <a:prstGeom prst="line">
              <a:avLst/>
            </a:prstGeom>
            <a:ln cap="flat" w="40447">
              <a:solidFill>
                <a:srgbClr val="29235C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flipV="true">
              <a:off x="4889651" y="98905"/>
              <a:ext cx="0" cy="1361722"/>
            </a:xfrm>
            <a:prstGeom prst="line">
              <a:avLst/>
            </a:prstGeom>
            <a:ln cap="flat" w="40447">
              <a:solidFill>
                <a:srgbClr val="29235C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5554467" y="72844"/>
              <a:ext cx="4899808" cy="1364551"/>
            </a:xfrm>
            <a:custGeom>
              <a:avLst/>
              <a:gdLst/>
              <a:ahLst/>
              <a:cxnLst/>
              <a:rect r="r" b="b" t="t" l="l"/>
              <a:pathLst>
                <a:path h="1364551" w="4899808">
                  <a:moveTo>
                    <a:pt x="0" y="0"/>
                  </a:moveTo>
                  <a:lnTo>
                    <a:pt x="4899808" y="0"/>
                  </a:lnTo>
                  <a:lnTo>
                    <a:pt x="4899808" y="1364551"/>
                  </a:lnTo>
                  <a:lnTo>
                    <a:pt x="0" y="13645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-8531"/>
              </a:stretch>
            </a:blipFill>
          </p:spPr>
        </p:sp>
        <p:sp>
          <p:nvSpPr>
            <p:cNvPr name="AutoShape 16" id="16"/>
            <p:cNvSpPr/>
            <p:nvPr/>
          </p:nvSpPr>
          <p:spPr>
            <a:xfrm flipV="true">
              <a:off x="10474541" y="75769"/>
              <a:ext cx="0" cy="1364551"/>
            </a:xfrm>
            <a:prstGeom prst="line">
              <a:avLst/>
            </a:prstGeom>
            <a:ln cap="flat" w="40447">
              <a:solidFill>
                <a:srgbClr val="29235C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flipV="true">
              <a:off x="5574732" y="72844"/>
              <a:ext cx="0" cy="1364551"/>
            </a:xfrm>
            <a:prstGeom prst="line">
              <a:avLst/>
            </a:prstGeom>
            <a:ln cap="flat" w="40447">
              <a:solidFill>
                <a:srgbClr val="29235C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 flipV="true">
              <a:off x="5574732" y="1460585"/>
              <a:ext cx="4899808" cy="0"/>
            </a:xfrm>
            <a:prstGeom prst="line">
              <a:avLst/>
            </a:prstGeom>
            <a:ln cap="flat" w="40447">
              <a:solidFill>
                <a:srgbClr val="29235C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flipV="true">
              <a:off x="5554467" y="96034"/>
              <a:ext cx="4899808" cy="0"/>
            </a:xfrm>
            <a:prstGeom prst="line">
              <a:avLst/>
            </a:prstGeom>
            <a:ln cap="flat" w="40447">
              <a:solidFill>
                <a:srgbClr val="29235C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6722807" y="7588"/>
              <a:ext cx="4910295" cy="2484904"/>
            </a:xfrm>
            <a:custGeom>
              <a:avLst/>
              <a:gdLst/>
              <a:ahLst/>
              <a:cxnLst/>
              <a:rect r="r" b="b" t="t" l="l"/>
              <a:pathLst>
                <a:path h="2484904" w="4910295">
                  <a:moveTo>
                    <a:pt x="0" y="0"/>
                  </a:moveTo>
                  <a:lnTo>
                    <a:pt x="4910294" y="0"/>
                  </a:lnTo>
                  <a:lnTo>
                    <a:pt x="4910294" y="2484904"/>
                  </a:lnTo>
                  <a:lnTo>
                    <a:pt x="0" y="24849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7250" t="-7528" r="-7632" b="-5978"/>
              </a:stretch>
            </a:blipFill>
          </p:spPr>
        </p:sp>
        <p:sp>
          <p:nvSpPr>
            <p:cNvPr name="AutoShape 21" id="21"/>
            <p:cNvSpPr/>
            <p:nvPr/>
          </p:nvSpPr>
          <p:spPr>
            <a:xfrm flipV="true">
              <a:off x="16722913" y="25279"/>
              <a:ext cx="4910295" cy="23208"/>
            </a:xfrm>
            <a:prstGeom prst="line">
              <a:avLst/>
            </a:prstGeom>
            <a:ln cap="flat" w="50559">
              <a:solidFill>
                <a:srgbClr val="29235C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2" id="22"/>
            <p:cNvSpPr/>
            <p:nvPr/>
          </p:nvSpPr>
          <p:spPr>
            <a:xfrm flipV="true">
              <a:off x="16722807" y="2469285"/>
              <a:ext cx="4910295" cy="23208"/>
            </a:xfrm>
            <a:prstGeom prst="line">
              <a:avLst/>
            </a:prstGeom>
            <a:ln cap="flat" w="50559">
              <a:solidFill>
                <a:srgbClr val="29235C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16722913" y="48487"/>
              <a:ext cx="0" cy="2444006"/>
            </a:xfrm>
            <a:prstGeom prst="line">
              <a:avLst/>
            </a:prstGeom>
            <a:ln cap="flat" w="50559">
              <a:solidFill>
                <a:srgbClr val="29235C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>
              <a:off x="21633101" y="48487"/>
              <a:ext cx="0" cy="2444006"/>
            </a:xfrm>
            <a:prstGeom prst="line">
              <a:avLst/>
            </a:prstGeom>
            <a:ln cap="flat" w="50559">
              <a:solidFill>
                <a:srgbClr val="29235C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1142612" y="141331"/>
              <a:ext cx="4909556" cy="2444391"/>
            </a:xfrm>
            <a:custGeom>
              <a:avLst/>
              <a:gdLst/>
              <a:ahLst/>
              <a:cxnLst/>
              <a:rect r="r" b="b" t="t" l="l"/>
              <a:pathLst>
                <a:path h="2444391" w="4909556">
                  <a:moveTo>
                    <a:pt x="0" y="0"/>
                  </a:moveTo>
                  <a:lnTo>
                    <a:pt x="4909556" y="0"/>
                  </a:lnTo>
                  <a:lnTo>
                    <a:pt x="4909556" y="2444391"/>
                  </a:lnTo>
                  <a:lnTo>
                    <a:pt x="0" y="24443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463" t="-5264" r="-72" b="0"/>
              </a:stretch>
            </a:blipFill>
          </p:spPr>
        </p:sp>
        <p:sp>
          <p:nvSpPr>
            <p:cNvPr name="AutoShape 26" id="26"/>
            <p:cNvSpPr/>
            <p:nvPr/>
          </p:nvSpPr>
          <p:spPr>
            <a:xfrm flipV="true">
              <a:off x="11142612" y="95673"/>
              <a:ext cx="4909556" cy="22829"/>
            </a:xfrm>
            <a:prstGeom prst="line">
              <a:avLst/>
            </a:prstGeom>
            <a:ln cap="flat" w="50559">
              <a:solidFill>
                <a:srgbClr val="29235C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 flipV="true">
              <a:off x="11142718" y="2540064"/>
              <a:ext cx="4909556" cy="22829"/>
            </a:xfrm>
            <a:prstGeom prst="line">
              <a:avLst/>
            </a:prstGeom>
            <a:ln cap="flat" w="50559">
              <a:solidFill>
                <a:srgbClr val="29235C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16029339" y="118502"/>
              <a:ext cx="0" cy="2404159"/>
            </a:xfrm>
            <a:prstGeom prst="line">
              <a:avLst/>
            </a:prstGeom>
            <a:ln cap="flat" w="50559">
              <a:solidFill>
                <a:srgbClr val="29235C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1165548" y="118502"/>
              <a:ext cx="0" cy="2404159"/>
            </a:xfrm>
            <a:prstGeom prst="line">
              <a:avLst/>
            </a:prstGeom>
            <a:ln cap="flat" w="50559">
              <a:solidFill>
                <a:srgbClr val="29235C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30" id="30"/>
          <p:cNvSpPr txBox="true"/>
          <p:nvPr/>
        </p:nvSpPr>
        <p:spPr>
          <a:xfrm rot="0">
            <a:off x="5202474" y="1287016"/>
            <a:ext cx="7382768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15"/>
              </a:lnSpc>
              <a:spcBef>
                <a:spcPct val="0"/>
              </a:spcBef>
            </a:pPr>
            <a:r>
              <a:rPr lang="en-US" sz="65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프로젝트 계획 구성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58300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2429251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28700" y="1028700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2744841" y="1724213"/>
            <a:ext cx="1400551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400000">
            <a:off x="4032263" y="1733738"/>
            <a:ext cx="1400551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447331" y="4492202"/>
            <a:ext cx="8096503" cy="4419207"/>
          </a:xfrm>
          <a:custGeom>
            <a:avLst/>
            <a:gdLst/>
            <a:ahLst/>
            <a:cxnLst/>
            <a:rect r="r" b="b" t="t" l="l"/>
            <a:pathLst>
              <a:path h="4419207" w="8096503">
                <a:moveTo>
                  <a:pt x="0" y="0"/>
                </a:moveTo>
                <a:lnTo>
                  <a:pt x="8096503" y="0"/>
                </a:lnTo>
                <a:lnTo>
                  <a:pt x="8096503" y="4419207"/>
                </a:lnTo>
                <a:lnTo>
                  <a:pt x="0" y="44192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47331" y="3654001"/>
            <a:ext cx="10102713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약 1200개 사진데이터를 폴리곤 형식으로 라벨링 진행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29259" y="2688801"/>
            <a:ext cx="4850798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Data Labeling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29991" y="1287016"/>
            <a:ext cx="8115300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15"/>
              </a:lnSpc>
            </a:pPr>
            <a:r>
              <a:rPr lang="en-US" sz="65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진행결과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58300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2429251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28700" y="1028700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2744841" y="1724213"/>
            <a:ext cx="1400551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400000">
            <a:off x="4032263" y="1733738"/>
            <a:ext cx="1400551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447331" y="4422100"/>
            <a:ext cx="12506110" cy="4572928"/>
          </a:xfrm>
          <a:custGeom>
            <a:avLst/>
            <a:gdLst/>
            <a:ahLst/>
            <a:cxnLst/>
            <a:rect r="r" b="b" t="t" l="l"/>
            <a:pathLst>
              <a:path h="4572928" w="12506110">
                <a:moveTo>
                  <a:pt x="0" y="0"/>
                </a:moveTo>
                <a:lnTo>
                  <a:pt x="12506110" y="0"/>
                </a:lnTo>
                <a:lnTo>
                  <a:pt x="12506110" y="4572927"/>
                </a:lnTo>
                <a:lnTo>
                  <a:pt x="0" y="45729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47331" y="3654001"/>
            <a:ext cx="10102713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라벨링된 데이터들을 colab을 이용한 학습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29259" y="2688801"/>
            <a:ext cx="5269429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Deep Learning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29991" y="1287016"/>
            <a:ext cx="8115300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15"/>
              </a:lnSpc>
            </a:pPr>
            <a:r>
              <a:rPr lang="en-US" sz="65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진행결과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58300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2429251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28700" y="1028700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2744841" y="1724213"/>
            <a:ext cx="1400551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400000">
            <a:off x="4032263" y="1733738"/>
            <a:ext cx="1400551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447331" y="3482551"/>
            <a:ext cx="9213514" cy="676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2999" spc="299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(라벨링된 데이터들을 colab을 이용한 학습)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29259" y="2688801"/>
            <a:ext cx="5269429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yolov8 학습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29991" y="1287016"/>
            <a:ext cx="8115300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15"/>
              </a:lnSpc>
            </a:pPr>
            <a:r>
              <a:rPr lang="en-US" sz="65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진행결과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17054" y="4893774"/>
            <a:ext cx="9542246" cy="298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00"/>
              </a:lnSpc>
            </a:pPr>
            <a:r>
              <a:rPr lang="en-US" sz="30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일반 모델 학습 결과</a:t>
            </a:r>
          </a:p>
          <a:p>
            <a:pPr algn="just">
              <a:lnSpc>
                <a:spcPts val="6000"/>
              </a:lnSpc>
            </a:pPr>
            <a:r>
              <a:rPr lang="en-US" sz="30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기존의 일반 yolo_v8 모델은 객체를 탐지</a:t>
            </a:r>
          </a:p>
          <a:p>
            <a:pPr algn="just">
              <a:lnSpc>
                <a:spcPts val="6000"/>
              </a:lnSpc>
            </a:pPr>
            <a:r>
              <a:rPr lang="en-US" sz="30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바운딩 박스를 회전하지 않는 직사각형의 형태로 출력</a:t>
            </a:r>
          </a:p>
          <a:p>
            <a:pPr algn="just">
              <a:lnSpc>
                <a:spcPts val="6000"/>
              </a:lnSpc>
            </a:pPr>
            <a:r>
              <a:rPr lang="en-US" sz="30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이는 삼각함수를 이용하여 기울기 파악에 어려움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447331" y="4701754"/>
            <a:ext cx="5997319" cy="3603490"/>
          </a:xfrm>
          <a:custGeom>
            <a:avLst/>
            <a:gdLst/>
            <a:ahLst/>
            <a:cxnLst/>
            <a:rect r="r" b="b" t="t" l="l"/>
            <a:pathLst>
              <a:path h="3603490" w="5997319">
                <a:moveTo>
                  <a:pt x="0" y="0"/>
                </a:moveTo>
                <a:lnTo>
                  <a:pt x="5997319" y="0"/>
                </a:lnTo>
                <a:lnTo>
                  <a:pt x="5997319" y="3603489"/>
                </a:lnTo>
                <a:lnTo>
                  <a:pt x="0" y="36034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781" r="0" b="-62551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58300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2429251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28700" y="1028700"/>
            <a:ext cx="16117883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2744841" y="1724213"/>
            <a:ext cx="1400551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400000">
            <a:off x="4032263" y="1733738"/>
            <a:ext cx="1400551" cy="0"/>
          </a:xfrm>
          <a:prstGeom prst="line">
            <a:avLst/>
          </a:prstGeom>
          <a:ln cap="rnd" w="9525">
            <a:solidFill>
              <a:srgbClr val="29235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129015" y="4492204"/>
            <a:ext cx="7835978" cy="4196078"/>
            <a:chOff x="0" y="0"/>
            <a:chExt cx="10447971" cy="559477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181952" cy="5594771"/>
            </a:xfrm>
            <a:custGeom>
              <a:avLst/>
              <a:gdLst/>
              <a:ahLst/>
              <a:cxnLst/>
              <a:rect r="r" b="b" t="t" l="l"/>
              <a:pathLst>
                <a:path h="5594771" w="3181952">
                  <a:moveTo>
                    <a:pt x="0" y="0"/>
                  </a:moveTo>
                  <a:lnTo>
                    <a:pt x="3181952" y="0"/>
                  </a:lnTo>
                  <a:lnTo>
                    <a:pt x="3181952" y="5594771"/>
                  </a:lnTo>
                  <a:lnTo>
                    <a:pt x="0" y="55947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227" t="0" r="-496052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3181952" y="0"/>
              <a:ext cx="7266019" cy="5594771"/>
            </a:xfrm>
            <a:custGeom>
              <a:avLst/>
              <a:gdLst/>
              <a:ahLst/>
              <a:cxnLst/>
              <a:rect r="r" b="b" t="t" l="l"/>
              <a:pathLst>
                <a:path h="5594771" w="7266019">
                  <a:moveTo>
                    <a:pt x="0" y="0"/>
                  </a:moveTo>
                  <a:lnTo>
                    <a:pt x="7266019" y="0"/>
                  </a:lnTo>
                  <a:lnTo>
                    <a:pt x="7266019" y="5594771"/>
                  </a:lnTo>
                  <a:lnTo>
                    <a:pt x="0" y="55947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88212" t="0" r="-74663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447331" y="3482551"/>
            <a:ext cx="9259507" cy="676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2999" spc="299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(라벨링된 데이터들을 colab을 이용한 학습)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9259" y="2688801"/>
            <a:ext cx="5269429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yolov8 OBB 학습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29991" y="1287016"/>
            <a:ext cx="8115300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15"/>
              </a:lnSpc>
            </a:pPr>
            <a:r>
              <a:rPr lang="en-US" sz="65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진행결과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087641" y="4254079"/>
            <a:ext cx="8115300" cy="4398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60"/>
              </a:lnSpc>
            </a:pPr>
            <a:r>
              <a:rPr lang="en-US" sz="22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결과)</a:t>
            </a:r>
          </a:p>
          <a:p>
            <a:pPr algn="just">
              <a:lnSpc>
                <a:spcPts val="5060"/>
              </a:lnSpc>
            </a:pPr>
            <a:r>
              <a:rPr lang="en-US" sz="22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추출된 모서리의 길이에 대해 기울어진 상자에서 </a:t>
            </a:r>
          </a:p>
          <a:p>
            <a:pPr algn="just">
              <a:lnSpc>
                <a:spcPts val="5060"/>
              </a:lnSpc>
            </a:pPr>
            <a:r>
              <a:rPr lang="en-US" sz="22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측정된 모서리의 길이를 삼각함수를 통해 각도를 구할 수 있음</a:t>
            </a:r>
          </a:p>
          <a:p>
            <a:pPr algn="just">
              <a:lnSpc>
                <a:spcPts val="5060"/>
              </a:lnSpc>
            </a:pPr>
            <a:r>
              <a:rPr lang="en-US" sz="22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문제점)</a:t>
            </a:r>
          </a:p>
          <a:p>
            <a:pPr algn="just">
              <a:lnSpc>
                <a:spcPts val="5060"/>
              </a:lnSpc>
            </a:pPr>
            <a:r>
              <a:rPr lang="en-US" sz="22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바운딩 박스가 상자 모서리에 딱 맞게 출력 되지 않음 </a:t>
            </a:r>
          </a:p>
          <a:p>
            <a:pPr algn="just">
              <a:lnSpc>
                <a:spcPts val="5060"/>
              </a:lnSpc>
            </a:pPr>
            <a:r>
              <a:rPr lang="en-US" sz="22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카메라의 높이 </a:t>
            </a:r>
          </a:p>
          <a:p>
            <a:pPr algn="just">
              <a:lnSpc>
                <a:spcPts val="5060"/>
              </a:lnSpc>
            </a:pPr>
            <a:r>
              <a:rPr lang="en-US" sz="2200">
                <a:solidFill>
                  <a:srgbClr val="29235C"/>
                </a:solidFill>
                <a:latin typeface="TDTD평고딕"/>
                <a:ea typeface="TDTD평고딕"/>
                <a:cs typeface="TDTD평고딕"/>
                <a:sym typeface="TDTD평고딕"/>
              </a:rPr>
              <a:t>객체를 탐지를 할 때 일정하지 못한 값을 보여줌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DAGLEpXc354</dc:identifier>
  <dcterms:modified xsi:type="dcterms:W3CDTF">2011-08-01T06:04:30Z</dcterms:modified>
  <cp:revision>1</cp:revision>
  <dc:title>원리로 알아가는 딥러닝 기초와 생성형 AI 활용</dc:title>
</cp:coreProperties>
</file>