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310" r:id="rId2"/>
    <p:sldId id="288" r:id="rId3"/>
    <p:sldId id="319" r:id="rId4"/>
    <p:sldId id="322" r:id="rId5"/>
    <p:sldId id="323" r:id="rId6"/>
    <p:sldId id="321" r:id="rId7"/>
    <p:sldId id="324" r:id="rId8"/>
    <p:sldId id="32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07272-58DB-EF42-C979-8BEAA7EC6828}" v="1" dt="2023-07-21T05:05:48.888"/>
    <p1510:client id="{E1F8EBD8-7C59-C188-E82C-1BD4F89B1A78}" v="2" dt="2023-07-21T03:56:58.467"/>
    <p1510:client id="{F5540F08-0EE5-5162-B8B2-3F43DBF48866}" v="25" dt="2023-07-21T03:59:49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01E34-F952-429F-9860-C30F7B6419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338A33-4DD4-4601-9D62-8021883B2B23}">
      <dgm:prSet/>
      <dgm:spPr/>
      <dgm:t>
        <a:bodyPr/>
        <a:lstStyle/>
        <a:p>
          <a:r>
            <a:rPr lang="ko-KR" b="0" i="0"/>
            <a:t>보험 상품 다양성 증가와 정보 과부하</a:t>
          </a:r>
          <a:r>
            <a:rPr lang="en-US" b="0" i="0"/>
            <a:t>: </a:t>
          </a:r>
          <a:endParaRPr lang="en-US"/>
        </a:p>
      </dgm:t>
    </dgm:pt>
    <dgm:pt modelId="{EDE812AE-0F0D-4E78-9EA7-2A0C6799B71C}" type="parTrans" cxnId="{967B38FE-FC11-460C-90F4-E71B62DD5E1D}">
      <dgm:prSet/>
      <dgm:spPr/>
      <dgm:t>
        <a:bodyPr/>
        <a:lstStyle/>
        <a:p>
          <a:endParaRPr lang="en-US"/>
        </a:p>
      </dgm:t>
    </dgm:pt>
    <dgm:pt modelId="{B430D2F8-5FDC-4C4F-BCDE-42C1B211119A}" type="sibTrans" cxnId="{967B38FE-FC11-460C-90F4-E71B62DD5E1D}">
      <dgm:prSet/>
      <dgm:spPr/>
      <dgm:t>
        <a:bodyPr/>
        <a:lstStyle/>
        <a:p>
          <a:endParaRPr lang="en-US"/>
        </a:p>
      </dgm:t>
    </dgm:pt>
    <dgm:pt modelId="{7AD7BAAC-668E-4A16-8913-67D6A69FC9DB}">
      <dgm:prSet/>
      <dgm:spPr/>
      <dgm:t>
        <a:bodyPr/>
        <a:lstStyle/>
        <a:p>
          <a:r>
            <a:rPr lang="ko-KR" b="0" i="0"/>
            <a:t>현대 사회에서는 다양한 보험 회사들이 수많은 보험 상품들을 출시</a:t>
          </a:r>
          <a:r>
            <a:rPr lang="en-US" b="0" i="0"/>
            <a:t>, </a:t>
          </a:r>
          <a:r>
            <a:rPr lang="ko-KR" b="0" i="0"/>
            <a:t>이로 인해 보험 상품 선택에 어려움을 겪는 사용자 증가</a:t>
          </a:r>
          <a:r>
            <a:rPr lang="en-US" b="0" i="0"/>
            <a:t>. </a:t>
          </a:r>
          <a:endParaRPr lang="en-US"/>
        </a:p>
      </dgm:t>
    </dgm:pt>
    <dgm:pt modelId="{ABE9484A-23CC-4B93-A680-287FB8D6A426}" type="parTrans" cxnId="{2D8E284C-569D-4A25-9C04-C1BC3447EC48}">
      <dgm:prSet/>
      <dgm:spPr/>
      <dgm:t>
        <a:bodyPr/>
        <a:lstStyle/>
        <a:p>
          <a:endParaRPr lang="en-US"/>
        </a:p>
      </dgm:t>
    </dgm:pt>
    <dgm:pt modelId="{859310A6-AEF9-48FC-83DF-EFC85EA162A3}" type="sibTrans" cxnId="{2D8E284C-569D-4A25-9C04-C1BC3447EC48}">
      <dgm:prSet/>
      <dgm:spPr/>
      <dgm:t>
        <a:bodyPr/>
        <a:lstStyle/>
        <a:p>
          <a:endParaRPr lang="en-US"/>
        </a:p>
      </dgm:t>
    </dgm:pt>
    <dgm:pt modelId="{CA0C3344-6DE0-48B7-B37A-5F52267D0B71}">
      <dgm:prSet/>
      <dgm:spPr/>
      <dgm:t>
        <a:bodyPr/>
        <a:lstStyle/>
        <a:p>
          <a:r>
            <a:rPr lang="ko-KR" b="0" i="0"/>
            <a:t>연령별 건강 이슈의 중요성</a:t>
          </a:r>
          <a:r>
            <a:rPr lang="en-US" b="0" i="0"/>
            <a:t>: </a:t>
          </a:r>
          <a:endParaRPr lang="en-US"/>
        </a:p>
      </dgm:t>
    </dgm:pt>
    <dgm:pt modelId="{F0E57A2D-8329-419A-82BA-871736A37DC9}" type="parTrans" cxnId="{71A51CB0-F5CD-4AFC-8377-D931BDEA6CCF}">
      <dgm:prSet/>
      <dgm:spPr/>
      <dgm:t>
        <a:bodyPr/>
        <a:lstStyle/>
        <a:p>
          <a:endParaRPr lang="en-US"/>
        </a:p>
      </dgm:t>
    </dgm:pt>
    <dgm:pt modelId="{F037820A-A82F-4E44-BA69-8C1DF81C62ED}" type="sibTrans" cxnId="{71A51CB0-F5CD-4AFC-8377-D931BDEA6CCF}">
      <dgm:prSet/>
      <dgm:spPr/>
      <dgm:t>
        <a:bodyPr/>
        <a:lstStyle/>
        <a:p>
          <a:endParaRPr lang="en-US"/>
        </a:p>
      </dgm:t>
    </dgm:pt>
    <dgm:pt modelId="{49672B1B-DF2F-4541-BB7A-FD62B59812D7}">
      <dgm:prSet/>
      <dgm:spPr/>
      <dgm:t>
        <a:bodyPr/>
        <a:lstStyle/>
        <a:p>
          <a:r>
            <a:rPr lang="ko-KR" b="0" i="0"/>
            <a:t>각 연령대별로 발생하는 주요 질병과 건강 이슈는 상이</a:t>
          </a:r>
          <a:endParaRPr lang="en-US"/>
        </a:p>
      </dgm:t>
    </dgm:pt>
    <dgm:pt modelId="{552FB363-1BA2-4559-A107-14802C3F8ABB}" type="parTrans" cxnId="{3FA94E12-91BE-437C-B7AB-D64B8BA4FE10}">
      <dgm:prSet/>
      <dgm:spPr/>
      <dgm:t>
        <a:bodyPr/>
        <a:lstStyle/>
        <a:p>
          <a:endParaRPr lang="en-US"/>
        </a:p>
      </dgm:t>
    </dgm:pt>
    <dgm:pt modelId="{967385A8-9057-46C1-9FFA-D3978E8F549E}" type="sibTrans" cxnId="{3FA94E12-91BE-437C-B7AB-D64B8BA4FE10}">
      <dgm:prSet/>
      <dgm:spPr/>
      <dgm:t>
        <a:bodyPr/>
        <a:lstStyle/>
        <a:p>
          <a:endParaRPr lang="en-US"/>
        </a:p>
      </dgm:t>
    </dgm:pt>
    <dgm:pt modelId="{5C1655AC-0C11-484D-84B0-CCA167CD8F94}">
      <dgm:prSet/>
      <dgm:spPr/>
      <dgm:t>
        <a:bodyPr/>
        <a:lstStyle/>
        <a:p>
          <a:r>
            <a:rPr lang="ko-KR" b="0" i="0"/>
            <a:t>예를 들어</a:t>
          </a:r>
          <a:r>
            <a:rPr lang="en-US" b="0" i="0"/>
            <a:t>, 20</a:t>
          </a:r>
          <a:r>
            <a:rPr lang="ko-KR" b="0" i="0"/>
            <a:t>대와 </a:t>
          </a:r>
          <a:r>
            <a:rPr lang="en-US" b="0" i="0"/>
            <a:t>30</a:t>
          </a:r>
          <a:r>
            <a:rPr lang="ko-KR" b="0" i="0"/>
            <a:t>대는 주로 만성질환에 대한 보장보다는 사고나 다발성 질환에 대한 보장이 필요로 할 수 있는데</a:t>
          </a:r>
          <a:r>
            <a:rPr lang="en-US" b="0" i="0"/>
            <a:t>, </a:t>
          </a:r>
          <a:r>
            <a:rPr lang="ko-KR"/>
            <a:t>이에 따라 </a:t>
          </a:r>
          <a:r>
            <a:rPr lang="ko-KR" b="0" i="0"/>
            <a:t>연령대별로 적합한 보험 상품을 파악하는 것이 중요</a:t>
          </a:r>
          <a:endParaRPr lang="en-US"/>
        </a:p>
      </dgm:t>
    </dgm:pt>
    <dgm:pt modelId="{D246EE7B-859C-49F2-ACD2-5DEB2358A4A9}" type="parTrans" cxnId="{B9440C2C-5F34-42CB-9922-7DE451A977D4}">
      <dgm:prSet/>
      <dgm:spPr/>
      <dgm:t>
        <a:bodyPr/>
        <a:lstStyle/>
        <a:p>
          <a:endParaRPr lang="en-US"/>
        </a:p>
      </dgm:t>
    </dgm:pt>
    <dgm:pt modelId="{815F87BB-34F5-4A21-BA68-98016CF9827C}" type="sibTrans" cxnId="{B9440C2C-5F34-42CB-9922-7DE451A977D4}">
      <dgm:prSet/>
      <dgm:spPr/>
      <dgm:t>
        <a:bodyPr/>
        <a:lstStyle/>
        <a:p>
          <a:endParaRPr lang="en-US"/>
        </a:p>
      </dgm:t>
    </dgm:pt>
    <dgm:pt modelId="{C5564D7A-88DF-43C9-BFF1-AF2BC7B8004D}" type="pres">
      <dgm:prSet presAssocID="{A9801E34-F952-429F-9860-C30F7B641938}" presName="vert0" presStyleCnt="0">
        <dgm:presLayoutVars>
          <dgm:dir/>
          <dgm:animOne val="branch"/>
          <dgm:animLvl val="lvl"/>
        </dgm:presLayoutVars>
      </dgm:prSet>
      <dgm:spPr/>
    </dgm:pt>
    <dgm:pt modelId="{CCF7D2DA-5F37-4BD1-85E4-A59D8B31B523}" type="pres">
      <dgm:prSet presAssocID="{98338A33-4DD4-4601-9D62-8021883B2B23}" presName="thickLine" presStyleLbl="alignNode1" presStyleIdx="0" presStyleCnt="5"/>
      <dgm:spPr/>
    </dgm:pt>
    <dgm:pt modelId="{34D72FF1-93FC-4E75-8006-2AA97EC184C1}" type="pres">
      <dgm:prSet presAssocID="{98338A33-4DD4-4601-9D62-8021883B2B23}" presName="horz1" presStyleCnt="0"/>
      <dgm:spPr/>
    </dgm:pt>
    <dgm:pt modelId="{687AAE5E-28FC-446F-9383-808EF39AC1E6}" type="pres">
      <dgm:prSet presAssocID="{98338A33-4DD4-4601-9D62-8021883B2B23}" presName="tx1" presStyleLbl="revTx" presStyleIdx="0" presStyleCnt="5"/>
      <dgm:spPr/>
    </dgm:pt>
    <dgm:pt modelId="{4E80F703-6C1D-4719-80C0-80F928665BE0}" type="pres">
      <dgm:prSet presAssocID="{98338A33-4DD4-4601-9D62-8021883B2B23}" presName="vert1" presStyleCnt="0"/>
      <dgm:spPr/>
    </dgm:pt>
    <dgm:pt modelId="{CFF43F5F-C445-4DDC-8007-445328B9F11E}" type="pres">
      <dgm:prSet presAssocID="{7AD7BAAC-668E-4A16-8913-67D6A69FC9DB}" presName="thickLine" presStyleLbl="alignNode1" presStyleIdx="1" presStyleCnt="5"/>
      <dgm:spPr/>
    </dgm:pt>
    <dgm:pt modelId="{30A987FD-11AC-4344-B826-2639261A5F81}" type="pres">
      <dgm:prSet presAssocID="{7AD7BAAC-668E-4A16-8913-67D6A69FC9DB}" presName="horz1" presStyleCnt="0"/>
      <dgm:spPr/>
    </dgm:pt>
    <dgm:pt modelId="{2692791F-AD3A-4DFE-995B-9322DAD127EB}" type="pres">
      <dgm:prSet presAssocID="{7AD7BAAC-668E-4A16-8913-67D6A69FC9DB}" presName="tx1" presStyleLbl="revTx" presStyleIdx="1" presStyleCnt="5"/>
      <dgm:spPr/>
    </dgm:pt>
    <dgm:pt modelId="{233A5C56-12E1-4975-A28A-5C4F8BCFF705}" type="pres">
      <dgm:prSet presAssocID="{7AD7BAAC-668E-4A16-8913-67D6A69FC9DB}" presName="vert1" presStyleCnt="0"/>
      <dgm:spPr/>
    </dgm:pt>
    <dgm:pt modelId="{3E38BC0E-8CAE-431B-9634-AB42F673CDF0}" type="pres">
      <dgm:prSet presAssocID="{CA0C3344-6DE0-48B7-B37A-5F52267D0B71}" presName="thickLine" presStyleLbl="alignNode1" presStyleIdx="2" presStyleCnt="5"/>
      <dgm:spPr/>
    </dgm:pt>
    <dgm:pt modelId="{8F00627F-5FA5-42B4-B16F-8185A8EA53F4}" type="pres">
      <dgm:prSet presAssocID="{CA0C3344-6DE0-48B7-B37A-5F52267D0B71}" presName="horz1" presStyleCnt="0"/>
      <dgm:spPr/>
    </dgm:pt>
    <dgm:pt modelId="{BBF4012C-7A2D-4135-9493-095CE532F296}" type="pres">
      <dgm:prSet presAssocID="{CA0C3344-6DE0-48B7-B37A-5F52267D0B71}" presName="tx1" presStyleLbl="revTx" presStyleIdx="2" presStyleCnt="5"/>
      <dgm:spPr/>
    </dgm:pt>
    <dgm:pt modelId="{94B87046-66EE-4DDB-AA23-FDEA6C8D0732}" type="pres">
      <dgm:prSet presAssocID="{CA0C3344-6DE0-48B7-B37A-5F52267D0B71}" presName="vert1" presStyleCnt="0"/>
      <dgm:spPr/>
    </dgm:pt>
    <dgm:pt modelId="{7D194A77-9567-4A48-B063-79195723F47B}" type="pres">
      <dgm:prSet presAssocID="{49672B1B-DF2F-4541-BB7A-FD62B59812D7}" presName="thickLine" presStyleLbl="alignNode1" presStyleIdx="3" presStyleCnt="5"/>
      <dgm:spPr/>
    </dgm:pt>
    <dgm:pt modelId="{949E4B2C-52E6-467F-9B18-1CB92D50A522}" type="pres">
      <dgm:prSet presAssocID="{49672B1B-DF2F-4541-BB7A-FD62B59812D7}" presName="horz1" presStyleCnt="0"/>
      <dgm:spPr/>
    </dgm:pt>
    <dgm:pt modelId="{B95BA72E-571A-431D-B83C-4D74E33F2A6E}" type="pres">
      <dgm:prSet presAssocID="{49672B1B-DF2F-4541-BB7A-FD62B59812D7}" presName="tx1" presStyleLbl="revTx" presStyleIdx="3" presStyleCnt="5"/>
      <dgm:spPr/>
    </dgm:pt>
    <dgm:pt modelId="{1040486C-1F03-4831-8CCC-6D7E5F91D552}" type="pres">
      <dgm:prSet presAssocID="{49672B1B-DF2F-4541-BB7A-FD62B59812D7}" presName="vert1" presStyleCnt="0"/>
      <dgm:spPr/>
    </dgm:pt>
    <dgm:pt modelId="{18F30D43-4142-4471-9B61-CE0163C35524}" type="pres">
      <dgm:prSet presAssocID="{5C1655AC-0C11-484D-84B0-CCA167CD8F94}" presName="thickLine" presStyleLbl="alignNode1" presStyleIdx="4" presStyleCnt="5"/>
      <dgm:spPr/>
    </dgm:pt>
    <dgm:pt modelId="{147A2299-30BD-43B9-8A89-0D54DDBBE7AE}" type="pres">
      <dgm:prSet presAssocID="{5C1655AC-0C11-484D-84B0-CCA167CD8F94}" presName="horz1" presStyleCnt="0"/>
      <dgm:spPr/>
    </dgm:pt>
    <dgm:pt modelId="{E4D6FCC1-5323-4FB0-AFF5-039CDBB2CFB9}" type="pres">
      <dgm:prSet presAssocID="{5C1655AC-0C11-484D-84B0-CCA167CD8F94}" presName="tx1" presStyleLbl="revTx" presStyleIdx="4" presStyleCnt="5"/>
      <dgm:spPr/>
    </dgm:pt>
    <dgm:pt modelId="{8776367C-A519-4FA3-B970-5CCEDFC97143}" type="pres">
      <dgm:prSet presAssocID="{5C1655AC-0C11-484D-84B0-CCA167CD8F94}" presName="vert1" presStyleCnt="0"/>
      <dgm:spPr/>
    </dgm:pt>
  </dgm:ptLst>
  <dgm:cxnLst>
    <dgm:cxn modelId="{3FA94E12-91BE-437C-B7AB-D64B8BA4FE10}" srcId="{A9801E34-F952-429F-9860-C30F7B641938}" destId="{49672B1B-DF2F-4541-BB7A-FD62B59812D7}" srcOrd="3" destOrd="0" parTransId="{552FB363-1BA2-4559-A107-14802C3F8ABB}" sibTransId="{967385A8-9057-46C1-9FFA-D3978E8F549E}"/>
    <dgm:cxn modelId="{B9440C2C-5F34-42CB-9922-7DE451A977D4}" srcId="{A9801E34-F952-429F-9860-C30F7B641938}" destId="{5C1655AC-0C11-484D-84B0-CCA167CD8F94}" srcOrd="4" destOrd="0" parTransId="{D246EE7B-859C-49F2-ACD2-5DEB2358A4A9}" sibTransId="{815F87BB-34F5-4A21-BA68-98016CF9827C}"/>
    <dgm:cxn modelId="{3EFAE867-ADB2-4366-B211-69D33D30CBEE}" type="presOf" srcId="{49672B1B-DF2F-4541-BB7A-FD62B59812D7}" destId="{B95BA72E-571A-431D-B83C-4D74E33F2A6E}" srcOrd="0" destOrd="0" presId="urn:microsoft.com/office/officeart/2008/layout/LinedList"/>
    <dgm:cxn modelId="{2D8E284C-569D-4A25-9C04-C1BC3447EC48}" srcId="{A9801E34-F952-429F-9860-C30F7B641938}" destId="{7AD7BAAC-668E-4A16-8913-67D6A69FC9DB}" srcOrd="1" destOrd="0" parTransId="{ABE9484A-23CC-4B93-A680-287FB8D6A426}" sibTransId="{859310A6-AEF9-48FC-83DF-EFC85EA162A3}"/>
    <dgm:cxn modelId="{88694654-1382-4F3B-8F44-CD63F85C759E}" type="presOf" srcId="{5C1655AC-0C11-484D-84B0-CCA167CD8F94}" destId="{E4D6FCC1-5323-4FB0-AFF5-039CDBB2CFB9}" srcOrd="0" destOrd="0" presId="urn:microsoft.com/office/officeart/2008/layout/LinedList"/>
    <dgm:cxn modelId="{2D2607A0-12AF-405E-98FB-0A91C36E81FC}" type="presOf" srcId="{CA0C3344-6DE0-48B7-B37A-5F52267D0B71}" destId="{BBF4012C-7A2D-4135-9493-095CE532F296}" srcOrd="0" destOrd="0" presId="urn:microsoft.com/office/officeart/2008/layout/LinedList"/>
    <dgm:cxn modelId="{71A51CB0-F5CD-4AFC-8377-D931BDEA6CCF}" srcId="{A9801E34-F952-429F-9860-C30F7B641938}" destId="{CA0C3344-6DE0-48B7-B37A-5F52267D0B71}" srcOrd="2" destOrd="0" parTransId="{F0E57A2D-8329-419A-82BA-871736A37DC9}" sibTransId="{F037820A-A82F-4E44-BA69-8C1DF81C62ED}"/>
    <dgm:cxn modelId="{A0B23CBB-6C85-4301-AD55-D15858A7135A}" type="presOf" srcId="{7AD7BAAC-668E-4A16-8913-67D6A69FC9DB}" destId="{2692791F-AD3A-4DFE-995B-9322DAD127EB}" srcOrd="0" destOrd="0" presId="urn:microsoft.com/office/officeart/2008/layout/LinedList"/>
    <dgm:cxn modelId="{B2C567CF-A197-4265-A494-165B7D4EC2BA}" type="presOf" srcId="{98338A33-4DD4-4601-9D62-8021883B2B23}" destId="{687AAE5E-28FC-446F-9383-808EF39AC1E6}" srcOrd="0" destOrd="0" presId="urn:microsoft.com/office/officeart/2008/layout/LinedList"/>
    <dgm:cxn modelId="{840366F7-3F7C-4CCB-B674-B7DCBF1E6C14}" type="presOf" srcId="{A9801E34-F952-429F-9860-C30F7B641938}" destId="{C5564D7A-88DF-43C9-BFF1-AF2BC7B8004D}" srcOrd="0" destOrd="0" presId="urn:microsoft.com/office/officeart/2008/layout/LinedList"/>
    <dgm:cxn modelId="{967B38FE-FC11-460C-90F4-E71B62DD5E1D}" srcId="{A9801E34-F952-429F-9860-C30F7B641938}" destId="{98338A33-4DD4-4601-9D62-8021883B2B23}" srcOrd="0" destOrd="0" parTransId="{EDE812AE-0F0D-4E78-9EA7-2A0C6799B71C}" sibTransId="{B430D2F8-5FDC-4C4F-BCDE-42C1B211119A}"/>
    <dgm:cxn modelId="{3370D331-6C5D-411C-AF1C-738E362F4AC0}" type="presParOf" srcId="{C5564D7A-88DF-43C9-BFF1-AF2BC7B8004D}" destId="{CCF7D2DA-5F37-4BD1-85E4-A59D8B31B523}" srcOrd="0" destOrd="0" presId="urn:microsoft.com/office/officeart/2008/layout/LinedList"/>
    <dgm:cxn modelId="{E9D632C6-2FC2-4392-B3F2-6E452E1E8EA8}" type="presParOf" srcId="{C5564D7A-88DF-43C9-BFF1-AF2BC7B8004D}" destId="{34D72FF1-93FC-4E75-8006-2AA97EC184C1}" srcOrd="1" destOrd="0" presId="urn:microsoft.com/office/officeart/2008/layout/LinedList"/>
    <dgm:cxn modelId="{3EBD51CE-67D9-42AB-9E63-D2B8D55A35B7}" type="presParOf" srcId="{34D72FF1-93FC-4E75-8006-2AA97EC184C1}" destId="{687AAE5E-28FC-446F-9383-808EF39AC1E6}" srcOrd="0" destOrd="0" presId="urn:microsoft.com/office/officeart/2008/layout/LinedList"/>
    <dgm:cxn modelId="{16607D35-D829-4DAF-8237-D0BED9813B27}" type="presParOf" srcId="{34D72FF1-93FC-4E75-8006-2AA97EC184C1}" destId="{4E80F703-6C1D-4719-80C0-80F928665BE0}" srcOrd="1" destOrd="0" presId="urn:microsoft.com/office/officeart/2008/layout/LinedList"/>
    <dgm:cxn modelId="{00DC402A-B6B4-4229-BA72-129340696625}" type="presParOf" srcId="{C5564D7A-88DF-43C9-BFF1-AF2BC7B8004D}" destId="{CFF43F5F-C445-4DDC-8007-445328B9F11E}" srcOrd="2" destOrd="0" presId="urn:microsoft.com/office/officeart/2008/layout/LinedList"/>
    <dgm:cxn modelId="{927EFC58-159C-4C1D-A5BE-B371B968630E}" type="presParOf" srcId="{C5564D7A-88DF-43C9-BFF1-AF2BC7B8004D}" destId="{30A987FD-11AC-4344-B826-2639261A5F81}" srcOrd="3" destOrd="0" presId="urn:microsoft.com/office/officeart/2008/layout/LinedList"/>
    <dgm:cxn modelId="{992C9544-7F9A-4CBC-844C-F6316A90EF4D}" type="presParOf" srcId="{30A987FD-11AC-4344-B826-2639261A5F81}" destId="{2692791F-AD3A-4DFE-995B-9322DAD127EB}" srcOrd="0" destOrd="0" presId="urn:microsoft.com/office/officeart/2008/layout/LinedList"/>
    <dgm:cxn modelId="{B4106CA9-9ADE-4DD7-8216-5251A2014074}" type="presParOf" srcId="{30A987FD-11AC-4344-B826-2639261A5F81}" destId="{233A5C56-12E1-4975-A28A-5C4F8BCFF705}" srcOrd="1" destOrd="0" presId="urn:microsoft.com/office/officeart/2008/layout/LinedList"/>
    <dgm:cxn modelId="{CFE6DD57-516D-4111-9ED0-53CE1EC19866}" type="presParOf" srcId="{C5564D7A-88DF-43C9-BFF1-AF2BC7B8004D}" destId="{3E38BC0E-8CAE-431B-9634-AB42F673CDF0}" srcOrd="4" destOrd="0" presId="urn:microsoft.com/office/officeart/2008/layout/LinedList"/>
    <dgm:cxn modelId="{728D94FB-7C45-4285-9CBF-762EBA712AE6}" type="presParOf" srcId="{C5564D7A-88DF-43C9-BFF1-AF2BC7B8004D}" destId="{8F00627F-5FA5-42B4-B16F-8185A8EA53F4}" srcOrd="5" destOrd="0" presId="urn:microsoft.com/office/officeart/2008/layout/LinedList"/>
    <dgm:cxn modelId="{068A3CDE-61D4-418B-A26F-C790645AB40B}" type="presParOf" srcId="{8F00627F-5FA5-42B4-B16F-8185A8EA53F4}" destId="{BBF4012C-7A2D-4135-9493-095CE532F296}" srcOrd="0" destOrd="0" presId="urn:microsoft.com/office/officeart/2008/layout/LinedList"/>
    <dgm:cxn modelId="{BDB404E9-36BE-4684-B67E-F16E11A8F107}" type="presParOf" srcId="{8F00627F-5FA5-42B4-B16F-8185A8EA53F4}" destId="{94B87046-66EE-4DDB-AA23-FDEA6C8D0732}" srcOrd="1" destOrd="0" presId="urn:microsoft.com/office/officeart/2008/layout/LinedList"/>
    <dgm:cxn modelId="{1957BC53-50ED-4B89-837B-76EBDE3D3F99}" type="presParOf" srcId="{C5564D7A-88DF-43C9-BFF1-AF2BC7B8004D}" destId="{7D194A77-9567-4A48-B063-79195723F47B}" srcOrd="6" destOrd="0" presId="urn:microsoft.com/office/officeart/2008/layout/LinedList"/>
    <dgm:cxn modelId="{F62CCB5A-F1FA-4162-8941-151F84A9B5CB}" type="presParOf" srcId="{C5564D7A-88DF-43C9-BFF1-AF2BC7B8004D}" destId="{949E4B2C-52E6-467F-9B18-1CB92D50A522}" srcOrd="7" destOrd="0" presId="urn:microsoft.com/office/officeart/2008/layout/LinedList"/>
    <dgm:cxn modelId="{8A384B46-B0B0-4F88-AF6E-7DAB1B063C71}" type="presParOf" srcId="{949E4B2C-52E6-467F-9B18-1CB92D50A522}" destId="{B95BA72E-571A-431D-B83C-4D74E33F2A6E}" srcOrd="0" destOrd="0" presId="urn:microsoft.com/office/officeart/2008/layout/LinedList"/>
    <dgm:cxn modelId="{07F3E006-8CA6-4694-8F45-1A0C638C1C1A}" type="presParOf" srcId="{949E4B2C-52E6-467F-9B18-1CB92D50A522}" destId="{1040486C-1F03-4831-8CCC-6D7E5F91D552}" srcOrd="1" destOrd="0" presId="urn:microsoft.com/office/officeart/2008/layout/LinedList"/>
    <dgm:cxn modelId="{8796F301-B8B5-4878-B75C-C1655EA1BCB6}" type="presParOf" srcId="{C5564D7A-88DF-43C9-BFF1-AF2BC7B8004D}" destId="{18F30D43-4142-4471-9B61-CE0163C35524}" srcOrd="8" destOrd="0" presId="urn:microsoft.com/office/officeart/2008/layout/LinedList"/>
    <dgm:cxn modelId="{2ECF69DF-E0FC-45AB-B760-B8383FA34769}" type="presParOf" srcId="{C5564D7A-88DF-43C9-BFF1-AF2BC7B8004D}" destId="{147A2299-30BD-43B9-8A89-0D54DDBBE7AE}" srcOrd="9" destOrd="0" presId="urn:microsoft.com/office/officeart/2008/layout/LinedList"/>
    <dgm:cxn modelId="{6F94CCC5-2D97-46DA-A257-4A145FFE1768}" type="presParOf" srcId="{147A2299-30BD-43B9-8A89-0D54DDBBE7AE}" destId="{E4D6FCC1-5323-4FB0-AFF5-039CDBB2CFB9}" srcOrd="0" destOrd="0" presId="urn:microsoft.com/office/officeart/2008/layout/LinedList"/>
    <dgm:cxn modelId="{7C678801-C66D-4770-9DF7-3B906735483E}" type="presParOf" srcId="{147A2299-30BD-43B9-8A89-0D54DDBBE7AE}" destId="{8776367C-A519-4FA3-B970-5CCEDFC971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D2DA-5F37-4BD1-85E4-A59D8B31B523}">
      <dsp:nvSpPr>
        <dsp:cNvPr id="0" name=""/>
        <dsp:cNvSpPr/>
      </dsp:nvSpPr>
      <dsp:spPr>
        <a:xfrm>
          <a:off x="0" y="315"/>
          <a:ext cx="10627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AAE5E-28FC-446F-9383-808EF39AC1E6}">
      <dsp:nvSpPr>
        <dsp:cNvPr id="0" name=""/>
        <dsp:cNvSpPr/>
      </dsp:nvSpPr>
      <dsp:spPr>
        <a:xfrm>
          <a:off x="0" y="315"/>
          <a:ext cx="10627200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0" i="0" kern="1200"/>
            <a:t>보험 상품 다양성 증가와 정보 과부하</a:t>
          </a:r>
          <a:r>
            <a:rPr lang="en-US" sz="1300" b="0" i="0" kern="1200"/>
            <a:t>: </a:t>
          </a:r>
          <a:endParaRPr lang="en-US" sz="1300" kern="1200"/>
        </a:p>
      </dsp:txBody>
      <dsp:txXfrm>
        <a:off x="0" y="315"/>
        <a:ext cx="10627200" cy="516938"/>
      </dsp:txXfrm>
    </dsp:sp>
    <dsp:sp modelId="{CFF43F5F-C445-4DDC-8007-445328B9F11E}">
      <dsp:nvSpPr>
        <dsp:cNvPr id="0" name=""/>
        <dsp:cNvSpPr/>
      </dsp:nvSpPr>
      <dsp:spPr>
        <a:xfrm>
          <a:off x="0" y="517253"/>
          <a:ext cx="10627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2791F-AD3A-4DFE-995B-9322DAD127EB}">
      <dsp:nvSpPr>
        <dsp:cNvPr id="0" name=""/>
        <dsp:cNvSpPr/>
      </dsp:nvSpPr>
      <dsp:spPr>
        <a:xfrm>
          <a:off x="0" y="517253"/>
          <a:ext cx="10627200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0" i="0" kern="1200"/>
            <a:t>현대 사회에서는 다양한 보험 회사들이 수많은 보험 상품들을 출시</a:t>
          </a:r>
          <a:r>
            <a:rPr lang="en-US" sz="1300" b="0" i="0" kern="1200"/>
            <a:t>, </a:t>
          </a:r>
          <a:r>
            <a:rPr lang="ko-KR" sz="1300" b="0" i="0" kern="1200"/>
            <a:t>이로 인해 보험 상품 선택에 어려움을 겪는 사용자 증가</a:t>
          </a:r>
          <a:r>
            <a:rPr lang="en-US" sz="1300" b="0" i="0" kern="1200"/>
            <a:t>. </a:t>
          </a:r>
          <a:endParaRPr lang="en-US" sz="1300" kern="1200"/>
        </a:p>
      </dsp:txBody>
      <dsp:txXfrm>
        <a:off x="0" y="517253"/>
        <a:ext cx="10627200" cy="516938"/>
      </dsp:txXfrm>
    </dsp:sp>
    <dsp:sp modelId="{3E38BC0E-8CAE-431B-9634-AB42F673CDF0}">
      <dsp:nvSpPr>
        <dsp:cNvPr id="0" name=""/>
        <dsp:cNvSpPr/>
      </dsp:nvSpPr>
      <dsp:spPr>
        <a:xfrm>
          <a:off x="0" y="1034192"/>
          <a:ext cx="10627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4012C-7A2D-4135-9493-095CE532F296}">
      <dsp:nvSpPr>
        <dsp:cNvPr id="0" name=""/>
        <dsp:cNvSpPr/>
      </dsp:nvSpPr>
      <dsp:spPr>
        <a:xfrm>
          <a:off x="0" y="1034192"/>
          <a:ext cx="10627200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0" i="0" kern="1200"/>
            <a:t>연령별 건강 이슈의 중요성</a:t>
          </a:r>
          <a:r>
            <a:rPr lang="en-US" sz="1300" b="0" i="0" kern="1200"/>
            <a:t>: </a:t>
          </a:r>
          <a:endParaRPr lang="en-US" sz="1300" kern="1200"/>
        </a:p>
      </dsp:txBody>
      <dsp:txXfrm>
        <a:off x="0" y="1034192"/>
        <a:ext cx="10627200" cy="516938"/>
      </dsp:txXfrm>
    </dsp:sp>
    <dsp:sp modelId="{7D194A77-9567-4A48-B063-79195723F47B}">
      <dsp:nvSpPr>
        <dsp:cNvPr id="0" name=""/>
        <dsp:cNvSpPr/>
      </dsp:nvSpPr>
      <dsp:spPr>
        <a:xfrm>
          <a:off x="0" y="1551130"/>
          <a:ext cx="10627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BA72E-571A-431D-B83C-4D74E33F2A6E}">
      <dsp:nvSpPr>
        <dsp:cNvPr id="0" name=""/>
        <dsp:cNvSpPr/>
      </dsp:nvSpPr>
      <dsp:spPr>
        <a:xfrm>
          <a:off x="0" y="1551130"/>
          <a:ext cx="10627200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0" i="0" kern="1200"/>
            <a:t>각 연령대별로 발생하는 주요 질병과 건강 이슈는 상이</a:t>
          </a:r>
          <a:endParaRPr lang="en-US" sz="1300" kern="1200"/>
        </a:p>
      </dsp:txBody>
      <dsp:txXfrm>
        <a:off x="0" y="1551130"/>
        <a:ext cx="10627200" cy="516938"/>
      </dsp:txXfrm>
    </dsp:sp>
    <dsp:sp modelId="{18F30D43-4142-4471-9B61-CE0163C35524}">
      <dsp:nvSpPr>
        <dsp:cNvPr id="0" name=""/>
        <dsp:cNvSpPr/>
      </dsp:nvSpPr>
      <dsp:spPr>
        <a:xfrm>
          <a:off x="0" y="2068069"/>
          <a:ext cx="10627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6FCC1-5323-4FB0-AFF5-039CDBB2CFB9}">
      <dsp:nvSpPr>
        <dsp:cNvPr id="0" name=""/>
        <dsp:cNvSpPr/>
      </dsp:nvSpPr>
      <dsp:spPr>
        <a:xfrm>
          <a:off x="0" y="2068069"/>
          <a:ext cx="10627200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0" i="0" kern="1200"/>
            <a:t>예를 들어</a:t>
          </a:r>
          <a:r>
            <a:rPr lang="en-US" sz="1300" b="0" i="0" kern="1200"/>
            <a:t>, 20</a:t>
          </a:r>
          <a:r>
            <a:rPr lang="ko-KR" sz="1300" b="0" i="0" kern="1200"/>
            <a:t>대와 </a:t>
          </a:r>
          <a:r>
            <a:rPr lang="en-US" sz="1300" b="0" i="0" kern="1200"/>
            <a:t>30</a:t>
          </a:r>
          <a:r>
            <a:rPr lang="ko-KR" sz="1300" b="0" i="0" kern="1200"/>
            <a:t>대는 주로 만성질환에 대한 보장보다는 사고나 다발성 질환에 대한 보장이 필요로 할 수 있는데</a:t>
          </a:r>
          <a:r>
            <a:rPr lang="en-US" sz="1300" b="0" i="0" kern="1200"/>
            <a:t>, </a:t>
          </a:r>
          <a:r>
            <a:rPr lang="ko-KR" sz="1300" kern="1200"/>
            <a:t>이에 따라 </a:t>
          </a:r>
          <a:r>
            <a:rPr lang="ko-KR" sz="1300" b="0" i="0" kern="1200"/>
            <a:t>연령대별로 적합한 보험 상품을 파악하는 것이 중요</a:t>
          </a:r>
          <a:endParaRPr lang="en-US" sz="1300" kern="1200"/>
        </a:p>
      </dsp:txBody>
      <dsp:txXfrm>
        <a:off x="0" y="2068069"/>
        <a:ext cx="10627200" cy="51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33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4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72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1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805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2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2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195652" y="1004997"/>
            <a:ext cx="1095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 질병기반 생애주기에 따른 금융상품 추천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06154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정수영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2023.07.21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466825"/>
            <a:ext cx="4154905" cy="1714683"/>
            <a:chOff x="-31489" y="705191"/>
            <a:chExt cx="4154905" cy="147631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2181508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705191"/>
              <a:ext cx="1810736" cy="1441780"/>
              <a:chOff x="565885" y="1763395"/>
              <a:chExt cx="1810736" cy="1441780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2558844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목차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18" name="그룹 1"/>
          <p:cNvGrpSpPr>
            <a:grpSpLocks/>
          </p:cNvGrpSpPr>
          <p:nvPr/>
        </p:nvGrpSpPr>
        <p:grpSpPr bwMode="auto">
          <a:xfrm>
            <a:off x="4844699" y="2059985"/>
            <a:ext cx="4297678" cy="615553"/>
            <a:chOff x="5240111" y="2091646"/>
            <a:chExt cx="4297679" cy="615835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780177" y="2091646"/>
              <a:ext cx="3757613" cy="61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소개</a:t>
              </a:r>
              <a:endParaRPr kumimoji="0" lang="en-US" altLang="ko-KR" sz="20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endParaRPr kumimoji="0" lang="ko-KR" altLang="ko-KR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9664C9-77A9-8B1C-52C7-AA42FCBE9636}"/>
              </a:ext>
            </a:extLst>
          </p:cNvPr>
          <p:cNvGrpSpPr>
            <a:grpSpLocks/>
          </p:cNvGrpSpPr>
          <p:nvPr/>
        </p:nvGrpSpPr>
        <p:grpSpPr bwMode="auto">
          <a:xfrm>
            <a:off x="4844699" y="2675538"/>
            <a:ext cx="4351337" cy="830998"/>
            <a:chOff x="5240111" y="2091647"/>
            <a:chExt cx="4351338" cy="831379"/>
          </a:xfrm>
        </p:grpSpPr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A6FA442F-DEEB-EF8F-57B3-F00EE49FF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AFFD6A05-C785-A084-D35B-9816AC12D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추진배경</a:t>
              </a:r>
              <a:endParaRPr kumimoji="0" lang="en-US" altLang="ko-KR" sz="20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주제 선택 배경</a:t>
              </a:r>
              <a:endParaRPr kumimoji="0" lang="en-US" altLang="ko-KR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기획 배경</a:t>
              </a:r>
              <a:endParaRPr kumimoji="0" lang="en-US" altLang="ko-KR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8456428-A9F1-EB0D-566B-FF35F36BD5A0}"/>
              </a:ext>
            </a:extLst>
          </p:cNvPr>
          <p:cNvGrpSpPr>
            <a:grpSpLocks/>
          </p:cNvGrpSpPr>
          <p:nvPr/>
        </p:nvGrpSpPr>
        <p:grpSpPr bwMode="auto">
          <a:xfrm>
            <a:off x="4844699" y="3732194"/>
            <a:ext cx="4351337" cy="830998"/>
            <a:chOff x="5240111" y="2091647"/>
            <a:chExt cx="4351338" cy="831379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2EE18A52-24FF-B260-55D8-0CDEEF6FE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AD08B371-E129-6049-1964-857F30327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서비스 기능</a:t>
              </a:r>
              <a:endParaRPr kumimoji="0" lang="en-US" altLang="ko-KR" sz="20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핵심 기능</a:t>
              </a:r>
              <a:endParaRPr kumimoji="0" lang="en-US" altLang="ko-KR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부가 기능</a:t>
              </a:r>
              <a:endParaRPr kumimoji="0" lang="en-US" altLang="ko-KR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8BCD55-5F02-6B53-8EAD-216790645A37}"/>
              </a:ext>
            </a:extLst>
          </p:cNvPr>
          <p:cNvGrpSpPr>
            <a:grpSpLocks/>
          </p:cNvGrpSpPr>
          <p:nvPr/>
        </p:nvGrpSpPr>
        <p:grpSpPr bwMode="auto">
          <a:xfrm>
            <a:off x="4846759" y="4788854"/>
            <a:ext cx="4351337" cy="400253"/>
            <a:chOff x="5240111" y="2091647"/>
            <a:chExt cx="4351338" cy="400436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37831DB3-FFAE-1EC0-56A1-161EBCA3E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0ED4178-2147-FBDB-889E-CB58CD681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기대효과</a:t>
              </a:r>
              <a:endParaRPr kumimoji="0" lang="en-US" altLang="ko-KR" sz="20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소개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□ 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5199" y="1459735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383CB-3FCE-723C-F6A8-0120735A1918}"/>
              </a:ext>
            </a:extLst>
          </p:cNvPr>
          <p:cNvSpPr txBox="1"/>
          <p:nvPr/>
        </p:nvSpPr>
        <p:spPr>
          <a:xfrm>
            <a:off x="518734" y="1518054"/>
            <a:ext cx="1062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altLang="ko-KR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연령대별 질병 파악</a:t>
            </a:r>
            <a:r>
              <a:rPr lang="en-US" altLang="ko-KR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그에 따른 보험 상품 추천</a:t>
            </a:r>
            <a:endParaRPr lang="en-US" altLang="ko-KR">
              <a:solidFill>
                <a:srgbClr val="3636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endParaRPr lang="en-US" altLang="ko-KR">
              <a:solidFill>
                <a:srgbClr val="3636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- 20</a:t>
            </a:r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 등 연령별 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top5 </a:t>
            </a:r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질병을 파악하고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이에 대한 질병을 최대한 보장해주고 혜택이 좋은 보험상품을 추천</a:t>
            </a:r>
            <a:endParaRPr lang="en-US" altLang="ko-KR">
              <a:solidFill>
                <a:srgbClr val="3636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en-US" altLang="ko-KR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본인의 체중</a:t>
            </a:r>
            <a:r>
              <a:rPr lang="en-US" altLang="ko-KR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혈압</a:t>
            </a:r>
            <a:r>
              <a:rPr lang="en-US" altLang="ko-KR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과거 </a:t>
            </a:r>
            <a:r>
              <a:rPr lang="ko-KR" altLang="en-US" b="0" i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수술력</a:t>
            </a:r>
            <a:r>
              <a:rPr lang="en-US" altLang="ko-KR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0" i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질병력</a:t>
            </a:r>
            <a:r>
              <a:rPr lang="ko-KR" altLang="en-US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등의 정보를 입력하면</a:t>
            </a:r>
            <a:r>
              <a:rPr lang="en-US" altLang="ko-KR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이에 대한 보험 상품을 </a:t>
            </a:r>
            <a:r>
              <a:rPr lang="ko-KR" altLang="en-US" b="0" i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추천받을</a:t>
            </a:r>
            <a:r>
              <a:rPr lang="ko-KR" altLang="en-US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 있음</a:t>
            </a:r>
            <a:r>
              <a:rPr lang="en-US" altLang="ko-KR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l" rtl="0" fontAlgn="base">
              <a:buFontTx/>
              <a:buChar char="-"/>
            </a:pPr>
            <a:endParaRPr lang="en-US" altLang="ko-KR" b="0" i="0">
              <a:solidFill>
                <a:srgbClr val="36363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en-US" altLang="ko-KR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내용을 기반으로</a:t>
            </a:r>
            <a:r>
              <a:rPr lang="en-US" altLang="ko-KR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주변 보험설계사와 보험 상담</a:t>
            </a:r>
            <a:endParaRPr lang="en-US" altLang="ko-KR">
              <a:solidFill>
                <a:srgbClr val="3636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en-US" altLang="ko-KR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받은 보험에 대한 가입이나</a:t>
            </a:r>
            <a:r>
              <a:rPr lang="en-US" altLang="ko-KR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설명을 주변 보험설계사와 연계하여 상담 가능</a:t>
            </a:r>
            <a:endParaRPr lang="en-US" altLang="ko-KR">
              <a:solidFill>
                <a:srgbClr val="3636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5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2773516" cy="1119926"/>
              <a:chOff x="565885" y="1076559"/>
              <a:chExt cx="2773516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27735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추진배경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□ 주제 선택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5199" y="1459735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D3B36-6F99-8554-E3CF-42515573152B}"/>
              </a:ext>
            </a:extLst>
          </p:cNvPr>
          <p:cNvSpPr txBox="1"/>
          <p:nvPr/>
        </p:nvSpPr>
        <p:spPr>
          <a:xfrm>
            <a:off x="414426" y="2940435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□ 기획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383CB-3FCE-723C-F6A8-0120735A1918}"/>
              </a:ext>
            </a:extLst>
          </p:cNvPr>
          <p:cNvSpPr txBox="1"/>
          <p:nvPr/>
        </p:nvSpPr>
        <p:spPr>
          <a:xfrm>
            <a:off x="518734" y="1518054"/>
            <a:ext cx="1062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보험은 개인 및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가족의 안정과 안정을 보장하는 중요한 재무 보호 도구</a:t>
            </a:r>
            <a:endParaRPr lang="en-US" altLang="ko-KR" b="0" i="0" u="none" strike="noStrike">
              <a:solidFill>
                <a:srgbClr val="36363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en-US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보험 상품의 다양성과 복잡함으로 인해</a:t>
            </a:r>
            <a:r>
              <a:rPr lang="en-US" altLang="ko-KR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사용자들은 보험 선택을 결정하기 </a:t>
            </a:r>
            <a:r>
              <a:rPr lang="ko-KR" altLang="en-US" err="1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어려워짐</a:t>
            </a:r>
            <a:r>
              <a:rPr lang="en-US" altLang="ko-KR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rtl="0" fontAlgn="base"/>
            <a:r>
              <a:rPr lang="ko-KR" altLang="en-US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 각 연령대별로 발생하는 주요 질병과 보장이 필요한 부분이 다르기 때문에</a:t>
            </a:r>
            <a:r>
              <a:rPr lang="en-US" altLang="ko-KR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사용자들이 최적화된 보험 상품을 선택하는 것은 더욱 어려워지고 있음</a:t>
            </a:r>
            <a:r>
              <a:rPr lang="en-US" altLang="ko-KR" b="0" i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0" i="0">
              <a:solidFill>
                <a:srgbClr val="264C7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2C2CD85A-0342-D78D-B4F8-D4F14E2F49F8}"/>
              </a:ext>
            </a:extLst>
          </p:cNvPr>
          <p:cNvGraphicFramePr/>
          <p:nvPr/>
        </p:nvGraphicFramePr>
        <p:xfrm>
          <a:off x="518734" y="3413033"/>
          <a:ext cx="1062720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87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2773516" cy="1119926"/>
              <a:chOff x="565885" y="1076559"/>
              <a:chExt cx="2773516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27735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추진배경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5199" y="1459735"/>
            <a:ext cx="266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D3B36-6F99-8554-E3CF-42515573152B}"/>
              </a:ext>
            </a:extLst>
          </p:cNvPr>
          <p:cNvSpPr txBox="1"/>
          <p:nvPr/>
        </p:nvSpPr>
        <p:spPr>
          <a:xfrm>
            <a:off x="535293" y="1138281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□ 기획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A723E-B6E0-E4C1-1691-710D8E52E80F}"/>
              </a:ext>
            </a:extLst>
          </p:cNvPr>
          <p:cNvSpPr txBox="1"/>
          <p:nvPr/>
        </p:nvSpPr>
        <p:spPr>
          <a:xfrm>
            <a:off x="639601" y="1610879"/>
            <a:ext cx="1062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맞춤형 보험 필요성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l" rtl="0" fontAlgn="base"/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개인의 건강 상태와 가족력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생활 습관에 따라 필요한 보험 상품은 다를 수 있음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다양성을 고려하여 개인 맞춤형 보험 상품을 추천하는 것이 사용자들에게 큰 도움이 될 수 있음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rtl="0" fontAlgn="base"/>
            <a:endParaRPr lang="en-US" altLang="ko-KR" b="0" i="0" u="none" strike="noStrike">
              <a:solidFill>
                <a:srgbClr val="36363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fontAlgn="base"/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보험 설계사와의 유기적인 연결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l" rtl="0" fontAlgn="base"/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보험 설계사는 전문적인 지식과 경험을 바탕으로 고객들에게 최적의 보험 상품을 제안하는 역할을 함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전문가와의 유기적인 연결을 통해 사용자들이 추천 받은 보험에 대해 더 자세한 설명과 상담을 받을 수 있게 됨</a:t>
            </a:r>
            <a:r>
              <a:rPr lang="en-US" altLang="ko-KR" b="0" i="0" u="none" strike="noStrike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b="0" i="0">
              <a:solidFill>
                <a:srgbClr val="264C7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7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377848" cy="1119926"/>
              <a:chOff x="565885" y="1076559"/>
              <a:chExt cx="337784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3778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03.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서비스 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□  핵심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5199" y="1459735"/>
            <a:ext cx="973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67C19F5-F66E-5E93-5714-616F02E3B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68374"/>
              </p:ext>
            </p:extLst>
          </p:nvPr>
        </p:nvGraphicFramePr>
        <p:xfrm>
          <a:off x="306770" y="1733286"/>
          <a:ext cx="11268703" cy="416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25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설명 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748680"/>
                  </a:ext>
                </a:extLst>
              </a:tr>
              <a:tr h="11422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연령대별 </a:t>
                      </a:r>
                      <a:r>
                        <a:rPr lang="en-US" altLang="ko-KR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Top5 </a:t>
                      </a:r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질병 파악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사용자들의 연령대를 파악하여 각 연령별로 주로 발생하는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Top5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질병을 분석하고 정리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통해 사용자가 자신의 연령대에 해당하는 주요 건강 이슈를 알 수 있음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814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건강 정보 입력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체중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혈압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과거 </a:t>
                      </a:r>
                      <a:r>
                        <a:rPr lang="ko-KR" alt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수술력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질병력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등과 같은 개인 건강 정보를 입력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정보들은 추천할 보험 상품을 </a:t>
                      </a:r>
                      <a:r>
                        <a:rPr lang="ko-KR" alt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맞춤화하는데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사용됨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맞춤형 보험 상품 추천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입력한 개인 건강 정보와 연령대별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Top5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질병 분석을 바탕으로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가장 적합한 보험 상품들을 추천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때 보장 내용과 혜택이 우수한 보험 상품들을 우선적으로 제시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1264"/>
                  </a:ext>
                </a:extLst>
              </a:tr>
              <a:tr h="463259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18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377848" cy="1119926"/>
              <a:chOff x="565885" y="1076559"/>
              <a:chExt cx="337784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3778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03.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서비스 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□  부가 기능 </a:t>
            </a:r>
            <a:r>
              <a:rPr lang="en-US" altLang="ko-KR" sz="2400" b="1"/>
              <a:t>: </a:t>
            </a:r>
            <a:r>
              <a:rPr lang="ko-KR" altLang="en-US" sz="2400" b="1"/>
              <a:t>자신의 주변 보험설계사와 보험 상담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5199" y="1459735"/>
            <a:ext cx="973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67C19F5-F66E-5E93-5714-616F02E3B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12443"/>
              </p:ext>
            </p:extLst>
          </p:nvPr>
        </p:nvGraphicFramePr>
        <p:xfrm>
          <a:off x="306770" y="1733286"/>
          <a:ext cx="1126870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설명 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74868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주변 보험설계사 정보 제공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자신의 지역을 기반으로 주변에 위치한 보험설계사들의 정보를 확인할 수 있음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 보험설계사들의 이름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연락처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소속된 보험 회사 등을 제공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 상담 예약 및 연결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선택한 보험설계사와 보험 상담을 위해 미리 예약할 수 있음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시간과 장소를 조율하여 상담을 원활하게 진행하고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기반 채팅 시스템을 통해 온라인 상담도 가능하게 제공 가능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 상담 내역 관리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상담을 받은 후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내용과 </a:t>
                      </a:r>
                      <a:r>
                        <a:rPr lang="ko-KR" alt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추천받은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보험 상품에 대한 정보를 기록하여 관리 가능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통해 추후 상담 내역을 쉽게 확인 가능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1264"/>
                  </a:ext>
                </a:extLst>
              </a:tr>
              <a:tr h="240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설계사 평가 및 리뷰 기능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사용자들은 </a:t>
                      </a:r>
                      <a:r>
                        <a:rPr lang="ko-KR" alt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보험설계사들과의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상담 경험을 평가하고 리뷰를 작성 가능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통해 다른 사용자들이 신뢰성 높은 설계사를 선택할 수 있도록 도움을 줌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040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커뮤니티 기능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사용자들 간에 보험 상품에 대한 정보를 공유하고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서로의 경험과 조언을 나눌 수 있는 온라인 커뮤니티를 구축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통해 다양한 관점에서의 정보를 얻을 수 있으며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보험 결정 가능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223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5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2773516" cy="1119926"/>
              <a:chOff x="565885" y="1076559"/>
              <a:chExt cx="2773516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27735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04.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기대효과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5199" y="1459735"/>
            <a:ext cx="973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67C19F5-F66E-5E93-5714-616F02E3B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25772"/>
              </p:ext>
            </p:extLst>
          </p:nvPr>
        </p:nvGraphicFramePr>
        <p:xfrm>
          <a:off x="270675" y="1138281"/>
          <a:ext cx="11268703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설명 </a:t>
                      </a:r>
                      <a:endParaRPr lang="en-US" altLang="ko-KR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74868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 선택의 편의성 증대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사용자들은 연령대별로 주요 질병과 건강 이슈를 파악하고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건강 정보를 입력함으로써 쉽고 빠르게 맞춤형 보험 상품을 </a:t>
                      </a:r>
                      <a:r>
                        <a:rPr lang="ko-KR" alt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추천받을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있음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 선택에 대한 고민과 시간 소비를 줄여줄 수 있음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최적의 보험 상품 선택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받은 보험 상품들은 각 사용자의 건강 상태와 필요에 따라 최적화되어 있고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통해 사용자들은 가장 필요한 보장을 받고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혜택이 좋은 상품을 선택할 수 있게 됨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신뢰성 있는 보험 상담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사용자들은 주변 보험설계사와 상담을 통해 자세한 설명과 질문에 대한 답변을 받을 수 있음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설계사와의 믿음직한 상담을 통한 보험 가입 가능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1264"/>
                  </a:ext>
                </a:extLst>
              </a:tr>
              <a:tr h="240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사용자들의 보험 이해도 향상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 커뮤니티를 통해 사용자들끼리 정보를 공유하고 의견을 교환할 수 있게 되고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통해 보험에 대한 이해도를 높일 수 있고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보험 결정을 도울 것으로 예상됨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040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보험 보장 확대와 잠재적 고객 증가</a:t>
                      </a:r>
                      <a:endParaRPr lang="ko-KR" altLang="en-US" b="1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맞춤형 보험 상품 추천을 통해 사용자들의 만족도가 높아질 것이고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이로 인해 기존 고객들의 유지와 새로운 잠재적 고객들의 유치가 증가될 것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223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59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Facet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revision>3</cp:revision>
  <dcterms:created xsi:type="dcterms:W3CDTF">2017-12-08T06:06:09Z</dcterms:created>
  <dcterms:modified xsi:type="dcterms:W3CDTF">2023-07-21T05:10:06Z</dcterms:modified>
</cp:coreProperties>
</file>